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27.xml" ContentType="application/vnd.openxmlformats-officedocument.presentationml.notesSlide+xml"/>
  <Override PartName="/ppt/tags/tag20.xml" ContentType="application/vnd.openxmlformats-officedocument.presentationml.tags+xml"/>
  <Override PartName="/ppt/notesSlides/notesSlide28.xml" ContentType="application/vnd.openxmlformats-officedocument.presentationml.notesSlide+xml"/>
  <Override PartName="/ppt/tags/tag21.xml" ContentType="application/vnd.openxmlformats-officedocument.presentationml.tags+xml"/>
  <Override PartName="/ppt/notesSlides/notesSlide29.xml" ContentType="application/vnd.openxmlformats-officedocument.presentationml.notesSlide+xml"/>
  <Override PartName="/ppt/tags/tag22.xml" ContentType="application/vnd.openxmlformats-officedocument.presentationml.tags+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tags/tag27.xml" ContentType="application/vnd.openxmlformats-officedocument.presentationml.tags+xml"/>
  <Override PartName="/ppt/notesSlides/notesSlide35.xml" ContentType="application/vnd.openxmlformats-officedocument.presentationml.notesSlide+xml"/>
  <Override PartName="/ppt/tags/tag28.xml" ContentType="application/vnd.openxmlformats-officedocument.presentationml.tags+xml"/>
  <Override PartName="/ppt/notesSlides/notesSlide36.xml" ContentType="application/vnd.openxmlformats-officedocument.presentationml.notesSlide+xml"/>
  <Override PartName="/ppt/tags/tag29.xml" ContentType="application/vnd.openxmlformats-officedocument.presentationml.tags+xml"/>
  <Override PartName="/ppt/notesSlides/notesSlide37.xml" ContentType="application/vnd.openxmlformats-officedocument.presentationml.notesSlide+xml"/>
  <Override PartName="/ppt/tags/tag30.xml" ContentType="application/vnd.openxmlformats-officedocument.presentationml.tags+xml"/>
  <Override PartName="/ppt/notesSlides/notesSlide38.xml" ContentType="application/vnd.openxmlformats-officedocument.presentationml.notesSlide+xml"/>
  <Override PartName="/ppt/tags/tag31.xml" ContentType="application/vnd.openxmlformats-officedocument.presentationml.tags+xml"/>
  <Override PartName="/ppt/notesSlides/notesSlide39.xml" ContentType="application/vnd.openxmlformats-officedocument.presentationml.notesSlide+xml"/>
  <Override PartName="/ppt/tags/tag32.xml" ContentType="application/vnd.openxmlformats-officedocument.presentationml.tags+xml"/>
  <Override PartName="/ppt/notesSlides/notesSlide40.xml" ContentType="application/vnd.openxmlformats-officedocument.presentationml.notesSlide+xml"/>
  <Override PartName="/ppt/tags/tag33.xml" ContentType="application/vnd.openxmlformats-officedocument.presentationml.tags+xml"/>
  <Override PartName="/ppt/notesSlides/notesSlide41.xml" ContentType="application/vnd.openxmlformats-officedocument.presentationml.notesSlide+xml"/>
  <Override PartName="/ppt/tags/tag34.xml" ContentType="application/vnd.openxmlformats-officedocument.presentationml.tags+xml"/>
  <Override PartName="/ppt/notesSlides/notesSlide42.xml" ContentType="application/vnd.openxmlformats-officedocument.presentationml.notesSlide+xml"/>
  <Override PartName="/ppt/tags/tag35.xml" ContentType="application/vnd.openxmlformats-officedocument.presentationml.tags+xml"/>
  <Override PartName="/ppt/notesSlides/notesSlide43.xml" ContentType="application/vnd.openxmlformats-officedocument.presentationml.notesSlide+xml"/>
  <Override PartName="/ppt/tags/tag36.xml" ContentType="application/vnd.openxmlformats-officedocument.presentationml.tags+xml"/>
  <Override PartName="/ppt/notesSlides/notesSlide44.xml" ContentType="application/vnd.openxmlformats-officedocument.presentationml.notesSlide+xml"/>
  <Override PartName="/ppt/tags/tag37.xml" ContentType="application/vnd.openxmlformats-officedocument.presentationml.tags+xml"/>
  <Override PartName="/ppt/notesSlides/notesSlide45.xml" ContentType="application/vnd.openxmlformats-officedocument.presentationml.notesSlide+xml"/>
  <Override PartName="/ppt/tags/tag38.xml" ContentType="application/vnd.openxmlformats-officedocument.presentationml.tags+xml"/>
  <Override PartName="/ppt/notesSlides/notesSlide46.xml" ContentType="application/vnd.openxmlformats-officedocument.presentationml.notesSlide+xml"/>
  <Override PartName="/ppt/tags/tag3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 id="2147483727" r:id="rId5"/>
    <p:sldMasterId id="2147483743" r:id="rId6"/>
    <p:sldMasterId id="2147483755" r:id="rId7"/>
    <p:sldMasterId id="2147483770" r:id="rId8"/>
  </p:sldMasterIdLst>
  <p:notesMasterIdLst>
    <p:notesMasterId r:id="rId163"/>
  </p:notesMasterIdLst>
  <p:sldIdLst>
    <p:sldId id="4227" r:id="rId9"/>
    <p:sldId id="4228" r:id="rId10"/>
    <p:sldId id="1867" r:id="rId11"/>
    <p:sldId id="1868" r:id="rId12"/>
    <p:sldId id="1869" r:id="rId13"/>
    <p:sldId id="1870" r:id="rId14"/>
    <p:sldId id="685" r:id="rId15"/>
    <p:sldId id="4225" r:id="rId16"/>
    <p:sldId id="974" r:id="rId17"/>
    <p:sldId id="735" r:id="rId18"/>
    <p:sldId id="686" r:id="rId19"/>
    <p:sldId id="978" r:id="rId20"/>
    <p:sldId id="4224" r:id="rId21"/>
    <p:sldId id="689" r:id="rId22"/>
    <p:sldId id="965" r:id="rId23"/>
    <p:sldId id="690" r:id="rId24"/>
    <p:sldId id="691" r:id="rId25"/>
    <p:sldId id="692" r:id="rId26"/>
    <p:sldId id="693" r:id="rId27"/>
    <p:sldId id="958" r:id="rId28"/>
    <p:sldId id="697" r:id="rId29"/>
    <p:sldId id="984" r:id="rId30"/>
    <p:sldId id="698" r:id="rId31"/>
    <p:sldId id="959" r:id="rId32"/>
    <p:sldId id="701" r:id="rId33"/>
    <p:sldId id="969" r:id="rId34"/>
    <p:sldId id="704" r:id="rId35"/>
    <p:sldId id="705" r:id="rId36"/>
    <p:sldId id="706" r:id="rId37"/>
    <p:sldId id="960" r:id="rId38"/>
    <p:sldId id="970" r:id="rId39"/>
    <p:sldId id="711" r:id="rId40"/>
    <p:sldId id="712" r:id="rId41"/>
    <p:sldId id="961" r:id="rId42"/>
    <p:sldId id="971" r:id="rId43"/>
    <p:sldId id="716" r:id="rId44"/>
    <p:sldId id="717" r:id="rId45"/>
    <p:sldId id="718" r:id="rId46"/>
    <p:sldId id="962" r:id="rId47"/>
    <p:sldId id="723" r:id="rId48"/>
    <p:sldId id="724" r:id="rId49"/>
    <p:sldId id="725" r:id="rId50"/>
    <p:sldId id="963" r:id="rId51"/>
    <p:sldId id="728" r:id="rId52"/>
    <p:sldId id="729" r:id="rId53"/>
    <p:sldId id="964" r:id="rId54"/>
    <p:sldId id="732" r:id="rId55"/>
    <p:sldId id="733" r:id="rId56"/>
    <p:sldId id="734" r:id="rId57"/>
    <p:sldId id="748" r:id="rId58"/>
    <p:sldId id="738" r:id="rId59"/>
    <p:sldId id="739" r:id="rId60"/>
    <p:sldId id="740" r:id="rId61"/>
    <p:sldId id="741" r:id="rId62"/>
    <p:sldId id="742" r:id="rId63"/>
    <p:sldId id="743" r:id="rId64"/>
    <p:sldId id="744" r:id="rId65"/>
    <p:sldId id="745" r:id="rId66"/>
    <p:sldId id="747" r:id="rId67"/>
    <p:sldId id="750" r:id="rId68"/>
    <p:sldId id="751" r:id="rId69"/>
    <p:sldId id="752" r:id="rId70"/>
    <p:sldId id="753" r:id="rId71"/>
    <p:sldId id="754" r:id="rId72"/>
    <p:sldId id="755" r:id="rId73"/>
    <p:sldId id="756" r:id="rId74"/>
    <p:sldId id="757" r:id="rId75"/>
    <p:sldId id="758" r:id="rId76"/>
    <p:sldId id="782" r:id="rId77"/>
    <p:sldId id="759" r:id="rId78"/>
    <p:sldId id="760" r:id="rId79"/>
    <p:sldId id="761" r:id="rId80"/>
    <p:sldId id="762" r:id="rId81"/>
    <p:sldId id="763" r:id="rId82"/>
    <p:sldId id="764" r:id="rId83"/>
    <p:sldId id="765" r:id="rId84"/>
    <p:sldId id="766" r:id="rId85"/>
    <p:sldId id="767" r:id="rId86"/>
    <p:sldId id="768" r:id="rId87"/>
    <p:sldId id="769" r:id="rId88"/>
    <p:sldId id="770" r:id="rId89"/>
    <p:sldId id="771" r:id="rId90"/>
    <p:sldId id="772" r:id="rId91"/>
    <p:sldId id="773" r:id="rId92"/>
    <p:sldId id="774" r:id="rId93"/>
    <p:sldId id="775" r:id="rId94"/>
    <p:sldId id="776" r:id="rId95"/>
    <p:sldId id="777" r:id="rId96"/>
    <p:sldId id="843" r:id="rId97"/>
    <p:sldId id="778" r:id="rId98"/>
    <p:sldId id="779" r:id="rId99"/>
    <p:sldId id="780" r:id="rId100"/>
    <p:sldId id="781" r:id="rId101"/>
    <p:sldId id="842" r:id="rId102"/>
    <p:sldId id="783" r:id="rId103"/>
    <p:sldId id="784" r:id="rId104"/>
    <p:sldId id="785" r:id="rId105"/>
    <p:sldId id="786" r:id="rId106"/>
    <p:sldId id="787" r:id="rId107"/>
    <p:sldId id="788" r:id="rId108"/>
    <p:sldId id="789" r:id="rId109"/>
    <p:sldId id="790" r:id="rId110"/>
    <p:sldId id="791" r:id="rId111"/>
    <p:sldId id="792" r:id="rId112"/>
    <p:sldId id="793" r:id="rId113"/>
    <p:sldId id="794" r:id="rId114"/>
    <p:sldId id="798" r:id="rId115"/>
    <p:sldId id="799" r:id="rId116"/>
    <p:sldId id="800" r:id="rId117"/>
    <p:sldId id="801" r:id="rId118"/>
    <p:sldId id="802" r:id="rId119"/>
    <p:sldId id="803" r:id="rId120"/>
    <p:sldId id="808" r:id="rId121"/>
    <p:sldId id="809" r:id="rId122"/>
    <p:sldId id="810" r:id="rId123"/>
    <p:sldId id="811" r:id="rId124"/>
    <p:sldId id="812" r:id="rId125"/>
    <p:sldId id="813" r:id="rId126"/>
    <p:sldId id="814" r:id="rId127"/>
    <p:sldId id="815" r:id="rId128"/>
    <p:sldId id="816" r:id="rId129"/>
    <p:sldId id="817" r:id="rId130"/>
    <p:sldId id="818" r:id="rId131"/>
    <p:sldId id="823" r:id="rId132"/>
    <p:sldId id="824" r:id="rId133"/>
    <p:sldId id="825" r:id="rId134"/>
    <p:sldId id="829" r:id="rId135"/>
    <p:sldId id="830" r:id="rId136"/>
    <p:sldId id="831" r:id="rId137"/>
    <p:sldId id="832" r:id="rId138"/>
    <p:sldId id="833" r:id="rId139"/>
    <p:sldId id="834" r:id="rId140"/>
    <p:sldId id="835" r:id="rId141"/>
    <p:sldId id="838" r:id="rId142"/>
    <p:sldId id="839" r:id="rId143"/>
    <p:sldId id="840" r:id="rId144"/>
    <p:sldId id="841" r:id="rId145"/>
    <p:sldId id="845" r:id="rId146"/>
    <p:sldId id="846" r:id="rId147"/>
    <p:sldId id="847" r:id="rId148"/>
    <p:sldId id="848" r:id="rId149"/>
    <p:sldId id="849" r:id="rId150"/>
    <p:sldId id="850" r:id="rId151"/>
    <p:sldId id="852" r:id="rId152"/>
    <p:sldId id="853" r:id="rId153"/>
    <p:sldId id="854" r:id="rId154"/>
    <p:sldId id="855" r:id="rId155"/>
    <p:sldId id="856" r:id="rId156"/>
    <p:sldId id="857" r:id="rId157"/>
    <p:sldId id="858" r:id="rId158"/>
    <p:sldId id="859" r:id="rId159"/>
    <p:sldId id="258" r:id="rId160"/>
    <p:sldId id="4229" r:id="rId161"/>
    <p:sldId id="4226" r:id="rId1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906957F-BB2C-46B0-8DC7-E1EAF401E1A6}">
          <p14:sldIdLst>
            <p14:sldId id="4227"/>
            <p14:sldId id="4228"/>
          </p14:sldIdLst>
        </p14:section>
        <p14:section name="Overview" id="{B5E9C88F-83CF-40E7-A94A-B4B1C38B6F0C}">
          <p14:sldIdLst>
            <p14:sldId id="1867"/>
            <p14:sldId id="1868"/>
            <p14:sldId id="1869"/>
            <p14:sldId id="1870"/>
            <p14:sldId id="685"/>
            <p14:sldId id="4225"/>
            <p14:sldId id="974"/>
          </p14:sldIdLst>
        </p14:section>
        <p14:section name="Modern DW" id="{FB7963B4-9DB3-4B1E-9CBD-8143D05E65BF}">
          <p14:sldIdLst>
            <p14:sldId id="735"/>
            <p14:sldId id="686"/>
            <p14:sldId id="978"/>
            <p14:sldId id="4224"/>
            <p14:sldId id="689"/>
            <p14:sldId id="965"/>
            <p14:sldId id="690"/>
            <p14:sldId id="691"/>
            <p14:sldId id="692"/>
            <p14:sldId id="693"/>
            <p14:sldId id="958"/>
            <p14:sldId id="697"/>
            <p14:sldId id="984"/>
            <p14:sldId id="698"/>
            <p14:sldId id="959"/>
            <p14:sldId id="701"/>
            <p14:sldId id="969"/>
            <p14:sldId id="704"/>
            <p14:sldId id="705"/>
            <p14:sldId id="706"/>
            <p14:sldId id="960"/>
            <p14:sldId id="970"/>
            <p14:sldId id="711"/>
            <p14:sldId id="712"/>
            <p14:sldId id="961"/>
            <p14:sldId id="971"/>
            <p14:sldId id="716"/>
            <p14:sldId id="717"/>
            <p14:sldId id="718"/>
            <p14:sldId id="962"/>
            <p14:sldId id="723"/>
            <p14:sldId id="724"/>
            <p14:sldId id="725"/>
            <p14:sldId id="963"/>
            <p14:sldId id="728"/>
            <p14:sldId id="729"/>
            <p14:sldId id="964"/>
            <p14:sldId id="732"/>
            <p14:sldId id="733"/>
            <p14:sldId id="734"/>
          </p14:sldIdLst>
        </p14:section>
        <p14:section name="Advanced Analytics" id="{46EEDB42-CD4A-4BC4-8BBF-7E7DB340D49E}">
          <p14:sldIdLst>
            <p14:sldId id="748"/>
            <p14:sldId id="738"/>
            <p14:sldId id="739"/>
            <p14:sldId id="740"/>
            <p14:sldId id="741"/>
            <p14:sldId id="742"/>
            <p14:sldId id="743"/>
            <p14:sldId id="744"/>
            <p14:sldId id="745"/>
            <p14:sldId id="747"/>
            <p14:sldId id="750"/>
            <p14:sldId id="751"/>
            <p14:sldId id="752"/>
            <p14:sldId id="753"/>
            <p14:sldId id="754"/>
            <p14:sldId id="755"/>
            <p14:sldId id="756"/>
            <p14:sldId id="757"/>
            <p14:sldId id="758"/>
            <p14:sldId id="782"/>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843"/>
            <p14:sldId id="778"/>
            <p14:sldId id="779"/>
            <p14:sldId id="780"/>
            <p14:sldId id="781"/>
          </p14:sldIdLst>
        </p14:section>
        <p14:section name="Stream Processing" id="{6FC90580-407A-45D5-98BB-8A9E4EB64194}">
          <p14:sldIdLst>
            <p14:sldId id="842"/>
            <p14:sldId id="783"/>
            <p14:sldId id="784"/>
            <p14:sldId id="785"/>
            <p14:sldId id="786"/>
            <p14:sldId id="787"/>
            <p14:sldId id="788"/>
            <p14:sldId id="789"/>
            <p14:sldId id="790"/>
            <p14:sldId id="791"/>
            <p14:sldId id="792"/>
            <p14:sldId id="793"/>
            <p14:sldId id="794"/>
            <p14:sldId id="798"/>
            <p14:sldId id="799"/>
            <p14:sldId id="800"/>
            <p14:sldId id="801"/>
            <p14:sldId id="802"/>
            <p14:sldId id="803"/>
            <p14:sldId id="808"/>
            <p14:sldId id="809"/>
            <p14:sldId id="810"/>
            <p14:sldId id="811"/>
            <p14:sldId id="812"/>
            <p14:sldId id="813"/>
            <p14:sldId id="814"/>
            <p14:sldId id="815"/>
            <p14:sldId id="816"/>
            <p14:sldId id="817"/>
            <p14:sldId id="818"/>
            <p14:sldId id="823"/>
            <p14:sldId id="824"/>
            <p14:sldId id="825"/>
            <p14:sldId id="829"/>
            <p14:sldId id="830"/>
            <p14:sldId id="831"/>
            <p14:sldId id="832"/>
            <p14:sldId id="833"/>
            <p14:sldId id="834"/>
            <p14:sldId id="835"/>
            <p14:sldId id="838"/>
            <p14:sldId id="839"/>
            <p14:sldId id="840"/>
            <p14:sldId id="841"/>
            <p14:sldId id="845"/>
            <p14:sldId id="846"/>
            <p14:sldId id="847"/>
            <p14:sldId id="848"/>
            <p14:sldId id="849"/>
            <p14:sldId id="850"/>
            <p14:sldId id="852"/>
            <p14:sldId id="853"/>
            <p14:sldId id="854"/>
            <p14:sldId id="855"/>
            <p14:sldId id="856"/>
            <p14:sldId id="857"/>
            <p14:sldId id="858"/>
            <p14:sldId id="859"/>
          </p14:sldIdLst>
        </p14:section>
        <p14:section name="HOLs" id="{F22706BA-E00A-4854-A489-D0E80DA3DF3F}">
          <p14:sldIdLst>
            <p14:sldId id="258"/>
            <p14:sldId id="4229"/>
          </p14:sldIdLst>
        </p14:section>
        <p14:section name="Resources" id="{538D0A7D-AE14-43F5-A29C-D0BE0D9B6610}">
          <p14:sldIdLst>
            <p14:sldId id="4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CC69F6-96FD-49DD-A543-851E7E3276F9}" v="48" dt="2018-10-18T16:05:30.6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4" autoAdjust="0"/>
    <p:restoredTop sz="94660"/>
  </p:normalViewPr>
  <p:slideViewPr>
    <p:cSldViewPr snapToGrid="0">
      <p:cViewPr varScale="1">
        <p:scale>
          <a:sx n="120" d="100"/>
          <a:sy n="120" d="100"/>
        </p:scale>
        <p:origin x="28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38" Type="http://schemas.openxmlformats.org/officeDocument/2006/relationships/slide" Target="slides/slide130.xml"/><Relationship Id="rId154" Type="http://schemas.openxmlformats.org/officeDocument/2006/relationships/slide" Target="slides/slide146.xml"/><Relationship Id="rId159" Type="http://schemas.openxmlformats.org/officeDocument/2006/relationships/slide" Target="slides/slide15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28" Type="http://schemas.openxmlformats.org/officeDocument/2006/relationships/slide" Target="slides/slide120.xml"/><Relationship Id="rId144" Type="http://schemas.openxmlformats.org/officeDocument/2006/relationships/slide" Target="slides/slide136.xml"/><Relationship Id="rId149" Type="http://schemas.openxmlformats.org/officeDocument/2006/relationships/slide" Target="slides/slide141.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160" Type="http://schemas.openxmlformats.org/officeDocument/2006/relationships/slide" Target="slides/slide152.xml"/><Relationship Id="rId165" Type="http://schemas.openxmlformats.org/officeDocument/2006/relationships/viewProps" Target="viewProp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slide" Target="slides/slide131.xml"/><Relationship Id="rId80" Type="http://schemas.openxmlformats.org/officeDocument/2006/relationships/slide" Target="slides/slide72.xml"/><Relationship Id="rId85" Type="http://schemas.openxmlformats.org/officeDocument/2006/relationships/slide" Target="slides/slide77.xml"/><Relationship Id="rId150" Type="http://schemas.openxmlformats.org/officeDocument/2006/relationships/slide" Target="slides/slide142.xml"/><Relationship Id="rId155" Type="http://schemas.openxmlformats.org/officeDocument/2006/relationships/slide" Target="slides/slide14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slide" Target="slides/slide132.xml"/><Relationship Id="rId145" Type="http://schemas.openxmlformats.org/officeDocument/2006/relationships/slide" Target="slides/slide137.xml"/><Relationship Id="rId161" Type="http://schemas.openxmlformats.org/officeDocument/2006/relationships/slide" Target="slides/slide153.xml"/><Relationship Id="rId16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30" Type="http://schemas.openxmlformats.org/officeDocument/2006/relationships/slide" Target="slides/slide122.xml"/><Relationship Id="rId135" Type="http://schemas.openxmlformats.org/officeDocument/2006/relationships/slide" Target="slides/slide127.xml"/><Relationship Id="rId143" Type="http://schemas.openxmlformats.org/officeDocument/2006/relationships/slide" Target="slides/slide135.xml"/><Relationship Id="rId148" Type="http://schemas.openxmlformats.org/officeDocument/2006/relationships/slide" Target="slides/slide140.xml"/><Relationship Id="rId151" Type="http://schemas.openxmlformats.org/officeDocument/2006/relationships/slide" Target="slides/slide143.xml"/><Relationship Id="rId156" Type="http://schemas.openxmlformats.org/officeDocument/2006/relationships/slide" Target="slides/slide148.xml"/><Relationship Id="rId164" Type="http://schemas.openxmlformats.org/officeDocument/2006/relationships/presProps" Target="presProps.xml"/><Relationship Id="rId16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slide" Target="slides/slide133.xml"/><Relationship Id="rId146" Type="http://schemas.openxmlformats.org/officeDocument/2006/relationships/slide" Target="slides/slide138.xml"/><Relationship Id="rId16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162" Type="http://schemas.openxmlformats.org/officeDocument/2006/relationships/slide" Target="slides/slide15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157" Type="http://schemas.openxmlformats.org/officeDocument/2006/relationships/slide" Target="slides/slide149.xml"/><Relationship Id="rId61" Type="http://schemas.openxmlformats.org/officeDocument/2006/relationships/slide" Target="slides/slide53.xml"/><Relationship Id="rId82" Type="http://schemas.openxmlformats.org/officeDocument/2006/relationships/slide" Target="slides/slide74.xml"/><Relationship Id="rId152" Type="http://schemas.openxmlformats.org/officeDocument/2006/relationships/slide" Target="slides/slide14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El-Azem" userId="b995e2c1-f7d9-41c8-a865-c5a7213150b8" providerId="ADAL" clId="{8FCC69F6-96FD-49DD-A543-851E7E3276F9}"/>
    <pc:docChg chg="undo redo custSel addSld delSld modSld delMainMaster modMainMaster delSection modSection">
      <pc:chgData name="Patrick El-Azem" userId="b995e2c1-f7d9-41c8-a865-c5a7213150b8" providerId="ADAL" clId="{8FCC69F6-96FD-49DD-A543-851E7E3276F9}" dt="2018-10-19T17:40:55.240" v="2025" actId="20577"/>
      <pc:docMkLst>
        <pc:docMk/>
      </pc:docMkLst>
      <pc:sldChg chg="modSp">
        <pc:chgData name="Patrick El-Azem" userId="b995e2c1-f7d9-41c8-a865-c5a7213150b8" providerId="ADAL" clId="{8FCC69F6-96FD-49DD-A543-851E7E3276F9}" dt="2018-10-18T16:42:45.899" v="2024" actId="20577"/>
        <pc:sldMkLst>
          <pc:docMk/>
          <pc:sldMk cId="435160365" sldId="258"/>
        </pc:sldMkLst>
        <pc:spChg chg="mod">
          <ac:chgData name="Patrick El-Azem" userId="b995e2c1-f7d9-41c8-a865-c5a7213150b8" providerId="ADAL" clId="{8FCC69F6-96FD-49DD-A543-851E7E3276F9}" dt="2018-10-18T16:01:07.930" v="1737" actId="20577"/>
          <ac:spMkLst>
            <pc:docMk/>
            <pc:sldMk cId="435160365" sldId="258"/>
            <ac:spMk id="2" creationId="{CEFAAEA5-744D-4646-A602-483E9E2DE812}"/>
          </ac:spMkLst>
        </pc:spChg>
        <pc:spChg chg="mod">
          <ac:chgData name="Patrick El-Azem" userId="b995e2c1-f7d9-41c8-a865-c5a7213150b8" providerId="ADAL" clId="{8FCC69F6-96FD-49DD-A543-851E7E3276F9}" dt="2018-10-18T16:42:45.899" v="2024" actId="20577"/>
          <ac:spMkLst>
            <pc:docMk/>
            <pc:sldMk cId="435160365" sldId="258"/>
            <ac:spMk id="3" creationId="{3CFC4614-7F35-4567-9EDD-D62F2F589C7C}"/>
          </ac:spMkLst>
        </pc:spChg>
      </pc:sldChg>
      <pc:sldChg chg="modSp del">
        <pc:chgData name="Patrick El-Azem" userId="b995e2c1-f7d9-41c8-a865-c5a7213150b8" providerId="ADAL" clId="{8FCC69F6-96FD-49DD-A543-851E7E3276F9}" dt="2018-10-18T16:01:37.258" v="1825" actId="2696"/>
        <pc:sldMkLst>
          <pc:docMk/>
          <pc:sldMk cId="2336268421" sldId="260"/>
        </pc:sldMkLst>
        <pc:spChg chg="mod">
          <ac:chgData name="Patrick El-Azem" userId="b995e2c1-f7d9-41c8-a865-c5a7213150b8" providerId="ADAL" clId="{8FCC69F6-96FD-49DD-A543-851E7E3276F9}" dt="2018-10-17T14:15:07.104" v="403" actId="6549"/>
          <ac:spMkLst>
            <pc:docMk/>
            <pc:sldMk cId="2336268421" sldId="260"/>
            <ac:spMk id="2" creationId="{CEFAAEA5-744D-4646-A602-483E9E2DE812}"/>
          </ac:spMkLst>
        </pc:spChg>
        <pc:spChg chg="mod">
          <ac:chgData name="Patrick El-Azem" userId="b995e2c1-f7d9-41c8-a865-c5a7213150b8" providerId="ADAL" clId="{8FCC69F6-96FD-49DD-A543-851E7E3276F9}" dt="2018-10-17T14:13:28.375" v="236" actId="20577"/>
          <ac:spMkLst>
            <pc:docMk/>
            <pc:sldMk cId="2336268421" sldId="260"/>
            <ac:spMk id="3" creationId="{3CFC4614-7F35-4567-9EDD-D62F2F589C7C}"/>
          </ac:spMkLst>
        </pc:spChg>
      </pc:sldChg>
      <pc:sldChg chg="modSp del">
        <pc:chgData name="Patrick El-Azem" userId="b995e2c1-f7d9-41c8-a865-c5a7213150b8" providerId="ADAL" clId="{8FCC69F6-96FD-49DD-A543-851E7E3276F9}" dt="2018-10-18T16:01:37.289" v="1826" actId="2696"/>
        <pc:sldMkLst>
          <pc:docMk/>
          <pc:sldMk cId="2654536259" sldId="261"/>
        </pc:sldMkLst>
        <pc:spChg chg="mod">
          <ac:chgData name="Patrick El-Azem" userId="b995e2c1-f7d9-41c8-a865-c5a7213150b8" providerId="ADAL" clId="{8FCC69F6-96FD-49DD-A543-851E7E3276F9}" dt="2018-10-17T14:14:55.278" v="401" actId="6549"/>
          <ac:spMkLst>
            <pc:docMk/>
            <pc:sldMk cId="2654536259" sldId="261"/>
            <ac:spMk id="2" creationId="{CEFAAEA5-744D-4646-A602-483E9E2DE812}"/>
          </ac:spMkLst>
        </pc:spChg>
        <pc:spChg chg="mod">
          <ac:chgData name="Patrick El-Azem" userId="b995e2c1-f7d9-41c8-a865-c5a7213150b8" providerId="ADAL" clId="{8FCC69F6-96FD-49DD-A543-851E7E3276F9}" dt="2018-10-17T14:38:54.587" v="720" actId="20577"/>
          <ac:spMkLst>
            <pc:docMk/>
            <pc:sldMk cId="2654536259" sldId="261"/>
            <ac:spMk id="3" creationId="{3CFC4614-7F35-4567-9EDD-D62F2F589C7C}"/>
          </ac:spMkLst>
        </pc:spChg>
      </pc:sldChg>
      <pc:sldChg chg="modSp del">
        <pc:chgData name="Patrick El-Azem" userId="b995e2c1-f7d9-41c8-a865-c5a7213150b8" providerId="ADAL" clId="{8FCC69F6-96FD-49DD-A543-851E7E3276F9}" dt="2018-10-18T16:01:37.341" v="1827" actId="2696"/>
        <pc:sldMkLst>
          <pc:docMk/>
          <pc:sldMk cId="2619712952" sldId="264"/>
        </pc:sldMkLst>
        <pc:spChg chg="mod">
          <ac:chgData name="Patrick El-Azem" userId="b995e2c1-f7d9-41c8-a865-c5a7213150b8" providerId="ADAL" clId="{8FCC69F6-96FD-49DD-A543-851E7E3276F9}" dt="2018-10-17T16:08:11.989" v="903" actId="20577"/>
          <ac:spMkLst>
            <pc:docMk/>
            <pc:sldMk cId="2619712952" sldId="264"/>
            <ac:spMk id="2" creationId="{CEFAAEA5-744D-4646-A602-483E9E2DE812}"/>
          </ac:spMkLst>
        </pc:spChg>
        <pc:spChg chg="mod">
          <ac:chgData name="Patrick El-Azem" userId="b995e2c1-f7d9-41c8-a865-c5a7213150b8" providerId="ADAL" clId="{8FCC69F6-96FD-49DD-A543-851E7E3276F9}" dt="2018-10-17T16:08:16.609" v="904" actId="20577"/>
          <ac:spMkLst>
            <pc:docMk/>
            <pc:sldMk cId="2619712952" sldId="264"/>
            <ac:spMk id="3" creationId="{3CFC4614-7F35-4567-9EDD-D62F2F589C7C}"/>
          </ac:spMkLst>
        </pc:spChg>
      </pc:sldChg>
      <pc:sldChg chg="modSp del">
        <pc:chgData name="Patrick El-Azem" userId="b995e2c1-f7d9-41c8-a865-c5a7213150b8" providerId="ADAL" clId="{8FCC69F6-96FD-49DD-A543-851E7E3276F9}" dt="2018-10-18T16:01:37.388" v="1828" actId="2696"/>
        <pc:sldMkLst>
          <pc:docMk/>
          <pc:sldMk cId="2471706875" sldId="266"/>
        </pc:sldMkLst>
        <pc:spChg chg="mod">
          <ac:chgData name="Patrick El-Azem" userId="b995e2c1-f7d9-41c8-a865-c5a7213150b8" providerId="ADAL" clId="{8FCC69F6-96FD-49DD-A543-851E7E3276F9}" dt="2018-10-17T14:22:02.374" v="625" actId="20577"/>
          <ac:spMkLst>
            <pc:docMk/>
            <pc:sldMk cId="2471706875" sldId="266"/>
            <ac:spMk id="2" creationId="{CEFAAEA5-744D-4646-A602-483E9E2DE812}"/>
          </ac:spMkLst>
        </pc:spChg>
        <pc:spChg chg="mod">
          <ac:chgData name="Patrick El-Azem" userId="b995e2c1-f7d9-41c8-a865-c5a7213150b8" providerId="ADAL" clId="{8FCC69F6-96FD-49DD-A543-851E7E3276F9}" dt="2018-10-17T14:16:02.668" v="434" actId="114"/>
          <ac:spMkLst>
            <pc:docMk/>
            <pc:sldMk cId="2471706875" sldId="266"/>
            <ac:spMk id="3" creationId="{3CFC4614-7F35-4567-9EDD-D62F2F589C7C}"/>
          </ac:spMkLst>
        </pc:spChg>
      </pc:sldChg>
      <pc:sldChg chg="modSp del">
        <pc:chgData name="Patrick El-Azem" userId="b995e2c1-f7d9-41c8-a865-c5a7213150b8" providerId="ADAL" clId="{8FCC69F6-96FD-49DD-A543-851E7E3276F9}" dt="2018-10-18T16:01:37.420" v="1829" actId="2696"/>
        <pc:sldMkLst>
          <pc:docMk/>
          <pc:sldMk cId="3406362964" sldId="267"/>
        </pc:sldMkLst>
        <pc:spChg chg="mod">
          <ac:chgData name="Patrick El-Azem" userId="b995e2c1-f7d9-41c8-a865-c5a7213150b8" providerId="ADAL" clId="{8FCC69F6-96FD-49DD-A543-851E7E3276F9}" dt="2018-10-17T14:22:05.235" v="626" actId="20577"/>
          <ac:spMkLst>
            <pc:docMk/>
            <pc:sldMk cId="3406362964" sldId="267"/>
            <ac:spMk id="2" creationId="{CEFAAEA5-744D-4646-A602-483E9E2DE812}"/>
          </ac:spMkLst>
        </pc:spChg>
      </pc:sldChg>
      <pc:sldChg chg="addSp delSp modTransition delDesignElem">
        <pc:chgData name="Patrick El-Azem" userId="b995e2c1-f7d9-41c8-a865-c5a7213150b8" providerId="ADAL" clId="{8FCC69F6-96FD-49DD-A543-851E7E3276F9}" dt="2018-10-17T14:52:40.179" v="856"/>
        <pc:sldMkLst>
          <pc:docMk/>
          <pc:sldMk cId="2720955546" sldId="739"/>
        </pc:sldMkLst>
        <pc:spChg chg="add del">
          <ac:chgData name="Patrick El-Azem" userId="b995e2c1-f7d9-41c8-a865-c5a7213150b8" providerId="ADAL" clId="{8FCC69F6-96FD-49DD-A543-851E7E3276F9}" dt="2018-10-17T14:52:40.179" v="856"/>
          <ac:spMkLst>
            <pc:docMk/>
            <pc:sldMk cId="2720955546" sldId="739"/>
            <ac:spMk id="9" creationId="{00000000-0000-0000-0000-000000000000}"/>
          </ac:spMkLst>
        </pc:spChg>
        <pc:spChg chg="add del">
          <ac:chgData name="Patrick El-Azem" userId="b995e2c1-f7d9-41c8-a865-c5a7213150b8" providerId="ADAL" clId="{8FCC69F6-96FD-49DD-A543-851E7E3276F9}" dt="2018-10-17T14:52:40.179" v="856"/>
          <ac:spMkLst>
            <pc:docMk/>
            <pc:sldMk cId="2720955546" sldId="739"/>
            <ac:spMk id="11" creationId="{DB66F6E8-4D4A-4907-940A-774703A2D0FE}"/>
          </ac:spMkLst>
        </pc:spChg>
        <pc:spChg chg="add del">
          <ac:chgData name="Patrick El-Azem" userId="b995e2c1-f7d9-41c8-a865-c5a7213150b8" providerId="ADAL" clId="{8FCC69F6-96FD-49DD-A543-851E7E3276F9}" dt="2018-10-17T14:52:40.179" v="856"/>
          <ac:spMkLst>
            <pc:docMk/>
            <pc:sldMk cId="2720955546" sldId="739"/>
            <ac:spMk id="13" creationId="{8F1F5A56-E82B-4FD5-9025-B72896FFBB6D}"/>
          </ac:spMkLst>
        </pc:spChg>
      </pc:sldChg>
      <pc:sldChg chg="del">
        <pc:chgData name="Patrick El-Azem" userId="b995e2c1-f7d9-41c8-a865-c5a7213150b8" providerId="ADAL" clId="{8FCC69F6-96FD-49DD-A543-851E7E3276F9}" dt="2018-10-18T16:01:44.483" v="1830" actId="2696"/>
        <pc:sldMkLst>
          <pc:docMk/>
          <pc:sldMk cId="965759320" sldId="844"/>
        </pc:sldMkLst>
      </pc:sldChg>
      <pc:sldChg chg="modSp modTransition">
        <pc:chgData name="Patrick El-Azem" userId="b995e2c1-f7d9-41c8-a865-c5a7213150b8" providerId="ADAL" clId="{8FCC69F6-96FD-49DD-A543-851E7E3276F9}" dt="2018-10-19T17:40:55.240" v="2025" actId="20577"/>
        <pc:sldMkLst>
          <pc:docMk/>
          <pc:sldMk cId="1005223953" sldId="4226"/>
        </pc:sldMkLst>
        <pc:spChg chg="mod">
          <ac:chgData name="Patrick El-Azem" userId="b995e2c1-f7d9-41c8-a865-c5a7213150b8" providerId="ADAL" clId="{8FCC69F6-96FD-49DD-A543-851E7E3276F9}" dt="2018-10-17T14:46:38.962" v="810" actId="14100"/>
          <ac:spMkLst>
            <pc:docMk/>
            <pc:sldMk cId="1005223953" sldId="4226"/>
            <ac:spMk id="3" creationId="{8A3A9D1E-423D-49A8-99B6-071090A601A5}"/>
          </ac:spMkLst>
        </pc:spChg>
        <pc:spChg chg="mod">
          <ac:chgData name="Patrick El-Azem" userId="b995e2c1-f7d9-41c8-a865-c5a7213150b8" providerId="ADAL" clId="{8FCC69F6-96FD-49DD-A543-851E7E3276F9}" dt="2018-10-19T17:40:55.240" v="2025" actId="20577"/>
          <ac:spMkLst>
            <pc:docMk/>
            <pc:sldMk cId="1005223953" sldId="4226"/>
            <ac:spMk id="5" creationId="{200970BC-A85E-47ED-B431-5C8503B84FA0}"/>
          </ac:spMkLst>
        </pc:spChg>
      </pc:sldChg>
      <pc:sldChg chg="modSp">
        <pc:chgData name="Patrick El-Azem" userId="b995e2c1-f7d9-41c8-a865-c5a7213150b8" providerId="ADAL" clId="{8FCC69F6-96FD-49DD-A543-851E7E3276F9}" dt="2018-10-18T13:56:06.404" v="972" actId="20577"/>
        <pc:sldMkLst>
          <pc:docMk/>
          <pc:sldMk cId="555636951" sldId="4227"/>
        </pc:sldMkLst>
        <pc:spChg chg="mod">
          <ac:chgData name="Patrick El-Azem" userId="b995e2c1-f7d9-41c8-a865-c5a7213150b8" providerId="ADAL" clId="{8FCC69F6-96FD-49DD-A543-851E7E3276F9}" dt="2018-10-18T13:56:06.404" v="972" actId="20577"/>
          <ac:spMkLst>
            <pc:docMk/>
            <pc:sldMk cId="555636951" sldId="4227"/>
            <ac:spMk id="3" creationId="{7FE4D06D-07E0-4856-8046-4253CD6964CB}"/>
          </ac:spMkLst>
        </pc:spChg>
      </pc:sldChg>
      <pc:sldChg chg="modSp">
        <pc:chgData name="Patrick El-Azem" userId="b995e2c1-f7d9-41c8-a865-c5a7213150b8" providerId="ADAL" clId="{8FCC69F6-96FD-49DD-A543-851E7E3276F9}" dt="2018-10-18T16:42:28.462" v="2023" actId="20577"/>
        <pc:sldMkLst>
          <pc:docMk/>
          <pc:sldMk cId="727975298" sldId="4228"/>
        </pc:sldMkLst>
        <pc:spChg chg="mod">
          <ac:chgData name="Patrick El-Azem" userId="b995e2c1-f7d9-41c8-a865-c5a7213150b8" providerId="ADAL" clId="{8FCC69F6-96FD-49DD-A543-851E7E3276F9}" dt="2018-10-18T16:42:28.462" v="2023" actId="20577"/>
          <ac:spMkLst>
            <pc:docMk/>
            <pc:sldMk cId="727975298" sldId="4228"/>
            <ac:spMk id="5" creationId="{9606D3E6-93FA-40AB-930D-D81BB78B3C96}"/>
          </ac:spMkLst>
        </pc:spChg>
      </pc:sldChg>
      <pc:sldChg chg="addSp delSp modSp add del">
        <pc:chgData name="Patrick El-Azem" userId="b995e2c1-f7d9-41c8-a865-c5a7213150b8" providerId="ADAL" clId="{8FCC69F6-96FD-49DD-A543-851E7E3276F9}" dt="2018-10-18T16:01:37.212" v="1824" actId="2696"/>
        <pc:sldMkLst>
          <pc:docMk/>
          <pc:sldMk cId="3717268375" sldId="4229"/>
        </pc:sldMkLst>
        <pc:spChg chg="mod">
          <ac:chgData name="Patrick El-Azem" userId="b995e2c1-f7d9-41c8-a865-c5a7213150b8" providerId="ADAL" clId="{8FCC69F6-96FD-49DD-A543-851E7E3276F9}" dt="2018-10-18T16:00:32.745" v="1692" actId="14100"/>
          <ac:spMkLst>
            <pc:docMk/>
            <pc:sldMk cId="3717268375" sldId="4229"/>
            <ac:spMk id="2" creationId="{B0C6FBED-4CE2-4572-B025-8D06F6BDB793}"/>
          </ac:spMkLst>
        </pc:spChg>
        <pc:spChg chg="del mod">
          <ac:chgData name="Patrick El-Azem" userId="b995e2c1-f7d9-41c8-a865-c5a7213150b8" providerId="ADAL" clId="{8FCC69F6-96FD-49DD-A543-851E7E3276F9}" dt="2018-10-18T16:00:35.951" v="1693" actId="478"/>
          <ac:spMkLst>
            <pc:docMk/>
            <pc:sldMk cId="3717268375" sldId="4229"/>
            <ac:spMk id="3" creationId="{45064407-2C1C-41AA-ADA3-4738FC99396B}"/>
          </ac:spMkLst>
        </pc:spChg>
        <pc:spChg chg="add del mod">
          <ac:chgData name="Patrick El-Azem" userId="b995e2c1-f7d9-41c8-a865-c5a7213150b8" providerId="ADAL" clId="{8FCC69F6-96FD-49DD-A543-851E7E3276F9}" dt="2018-10-18T16:00:38.422" v="1694" actId="478"/>
          <ac:spMkLst>
            <pc:docMk/>
            <pc:sldMk cId="3717268375" sldId="4229"/>
            <ac:spMk id="5" creationId="{27EACD35-B473-4638-83CB-804D22B21070}"/>
          </ac:spMkLst>
        </pc:spChg>
      </pc:sldChg>
      <pc:sldChg chg="addSp delSp modSp add">
        <pc:chgData name="Patrick El-Azem" userId="b995e2c1-f7d9-41c8-a865-c5a7213150b8" providerId="ADAL" clId="{8FCC69F6-96FD-49DD-A543-851E7E3276F9}" dt="2018-10-18T16:05:42.844" v="1909" actId="1076"/>
        <pc:sldMkLst>
          <pc:docMk/>
          <pc:sldMk cId="3786206613" sldId="4229"/>
        </pc:sldMkLst>
        <pc:spChg chg="mod">
          <ac:chgData name="Patrick El-Azem" userId="b995e2c1-f7d9-41c8-a865-c5a7213150b8" providerId="ADAL" clId="{8FCC69F6-96FD-49DD-A543-851E7E3276F9}" dt="2018-10-18T16:04:32.896" v="1901" actId="20577"/>
          <ac:spMkLst>
            <pc:docMk/>
            <pc:sldMk cId="3786206613" sldId="4229"/>
            <ac:spMk id="2" creationId="{CEFAAEA5-744D-4646-A602-483E9E2DE812}"/>
          </ac:spMkLst>
        </pc:spChg>
        <pc:spChg chg="del">
          <ac:chgData name="Patrick El-Azem" userId="b995e2c1-f7d9-41c8-a865-c5a7213150b8" providerId="ADAL" clId="{8FCC69F6-96FD-49DD-A543-851E7E3276F9}" dt="2018-10-18T16:02:55.358" v="1836" actId="478"/>
          <ac:spMkLst>
            <pc:docMk/>
            <pc:sldMk cId="3786206613" sldId="4229"/>
            <ac:spMk id="3" creationId="{3CFC4614-7F35-4567-9EDD-D62F2F589C7C}"/>
          </ac:spMkLst>
        </pc:spChg>
        <pc:spChg chg="add del mod">
          <ac:chgData name="Patrick El-Azem" userId="b995e2c1-f7d9-41c8-a865-c5a7213150b8" providerId="ADAL" clId="{8FCC69F6-96FD-49DD-A543-851E7E3276F9}" dt="2018-10-18T16:02:58.516" v="1837" actId="478"/>
          <ac:spMkLst>
            <pc:docMk/>
            <pc:sldMk cId="3786206613" sldId="4229"/>
            <ac:spMk id="5" creationId="{833C4A2A-0132-4966-9263-64B419592A84}"/>
          </ac:spMkLst>
        </pc:spChg>
        <pc:picChg chg="add del mod">
          <ac:chgData name="Patrick El-Azem" userId="b995e2c1-f7d9-41c8-a865-c5a7213150b8" providerId="ADAL" clId="{8FCC69F6-96FD-49DD-A543-851E7E3276F9}" dt="2018-10-18T16:05:18.764" v="1905"/>
          <ac:picMkLst>
            <pc:docMk/>
            <pc:sldMk cId="3786206613" sldId="4229"/>
            <ac:picMk id="6" creationId="{12AB2D68-05E1-4C66-8E01-20FBC1DB7040}"/>
          </ac:picMkLst>
        </pc:picChg>
        <pc:picChg chg="add mod">
          <ac:chgData name="Patrick El-Azem" userId="b995e2c1-f7d9-41c8-a865-c5a7213150b8" providerId="ADAL" clId="{8FCC69F6-96FD-49DD-A543-851E7E3276F9}" dt="2018-10-18T16:05:42.844" v="1909" actId="1076"/>
          <ac:picMkLst>
            <pc:docMk/>
            <pc:sldMk cId="3786206613" sldId="4229"/>
            <ac:picMk id="7" creationId="{456AAE95-0B9F-4901-95E7-C03957BBF280}"/>
          </ac:picMkLst>
        </pc:picChg>
      </pc:sldChg>
      <pc:sldMasterChg chg="addSldLayout delSldLayout modSldLayout">
        <pc:chgData name="Patrick El-Azem" userId="b995e2c1-f7d9-41c8-a865-c5a7213150b8" providerId="ADAL" clId="{8FCC69F6-96FD-49DD-A543-851E7E3276F9}" dt="2018-10-17T14:59:11.938" v="858" actId="2696"/>
        <pc:sldMasterMkLst>
          <pc:docMk/>
          <pc:sldMasterMk cId="2467770584" sldId="2147483694"/>
        </pc:sldMasterMkLst>
        <pc:sldLayoutChg chg="delSp">
          <pc:chgData name="Patrick El-Azem" userId="b995e2c1-f7d9-41c8-a865-c5a7213150b8" providerId="ADAL" clId="{8FCC69F6-96FD-49DD-A543-851E7E3276F9}" dt="2018-10-17T14:47:16.722" v="814" actId="478"/>
          <pc:sldLayoutMkLst>
            <pc:docMk/>
            <pc:sldMasterMk cId="2467770584" sldId="2147483694"/>
            <pc:sldLayoutMk cId="2141927396" sldId="2147483700"/>
          </pc:sldLayoutMkLst>
          <pc:spChg chg="del">
            <ac:chgData name="Patrick El-Azem" userId="b995e2c1-f7d9-41c8-a865-c5a7213150b8" providerId="ADAL" clId="{8FCC69F6-96FD-49DD-A543-851E7E3276F9}" dt="2018-10-17T14:47:16.722" v="814" actId="478"/>
            <ac:spMkLst>
              <pc:docMk/>
              <pc:sldMasterMk cId="2467770584" sldId="2147483694"/>
              <pc:sldLayoutMk cId="2141927396" sldId="2147483700"/>
              <ac:spMk id="5" creationId="{5D886E38-6DEB-477A-985F-0D8CB205C5D0}"/>
            </ac:spMkLst>
          </pc:spChg>
        </pc:sldLayoutChg>
        <pc:sldLayoutChg chg="delSp modSp">
          <pc:chgData name="Patrick El-Azem" userId="b995e2c1-f7d9-41c8-a865-c5a7213150b8" providerId="ADAL" clId="{8FCC69F6-96FD-49DD-A543-851E7E3276F9}" dt="2018-10-17T14:47:22.122" v="816" actId="478"/>
          <pc:sldLayoutMkLst>
            <pc:docMk/>
            <pc:sldMasterMk cId="2467770584" sldId="2147483694"/>
            <pc:sldLayoutMk cId="2157345440" sldId="2147483701"/>
          </pc:sldLayoutMkLst>
          <pc:spChg chg="del mod">
            <ac:chgData name="Patrick El-Azem" userId="b995e2c1-f7d9-41c8-a865-c5a7213150b8" providerId="ADAL" clId="{8FCC69F6-96FD-49DD-A543-851E7E3276F9}" dt="2018-10-17T14:47:22.122" v="816" actId="478"/>
            <ac:spMkLst>
              <pc:docMk/>
              <pc:sldMasterMk cId="2467770584" sldId="2147483694"/>
              <pc:sldLayoutMk cId="2157345440" sldId="2147483701"/>
              <ac:spMk id="8" creationId="{23054922-7BB2-4879-9591-0FC564128406}"/>
            </ac:spMkLst>
          </pc:spChg>
        </pc:sldLayoutChg>
        <pc:sldLayoutChg chg="delSp">
          <pc:chgData name="Patrick El-Azem" userId="b995e2c1-f7d9-41c8-a865-c5a7213150b8" providerId="ADAL" clId="{8FCC69F6-96FD-49DD-A543-851E7E3276F9}" dt="2018-10-17T14:47:24.058" v="817" actId="478"/>
          <pc:sldLayoutMkLst>
            <pc:docMk/>
            <pc:sldMasterMk cId="2467770584" sldId="2147483694"/>
            <pc:sldLayoutMk cId="2459694719" sldId="2147483702"/>
          </pc:sldLayoutMkLst>
          <pc:spChg chg="del">
            <ac:chgData name="Patrick El-Azem" userId="b995e2c1-f7d9-41c8-a865-c5a7213150b8" providerId="ADAL" clId="{8FCC69F6-96FD-49DD-A543-851E7E3276F9}" dt="2018-10-17T14:47:24.058" v="817" actId="478"/>
            <ac:spMkLst>
              <pc:docMk/>
              <pc:sldMasterMk cId="2467770584" sldId="2147483694"/>
              <pc:sldLayoutMk cId="2459694719" sldId="2147483702"/>
              <ac:spMk id="8" creationId="{23054922-7BB2-4879-9591-0FC564128406}"/>
            </ac:spMkLst>
          </pc:spChg>
        </pc:sldLayoutChg>
        <pc:sldLayoutChg chg="delSp">
          <pc:chgData name="Patrick El-Azem" userId="b995e2c1-f7d9-41c8-a865-c5a7213150b8" providerId="ADAL" clId="{8FCC69F6-96FD-49DD-A543-851E7E3276F9}" dt="2018-10-17T14:47:07.198" v="813" actId="478"/>
          <pc:sldLayoutMkLst>
            <pc:docMk/>
            <pc:sldMasterMk cId="2467770584" sldId="2147483694"/>
            <pc:sldLayoutMk cId="536852957" sldId="2147483703"/>
          </pc:sldLayoutMkLst>
          <pc:grpChg chg="del">
            <ac:chgData name="Patrick El-Azem" userId="b995e2c1-f7d9-41c8-a865-c5a7213150b8" providerId="ADAL" clId="{8FCC69F6-96FD-49DD-A543-851E7E3276F9}" dt="2018-10-17T14:47:07.198" v="813" actId="478"/>
            <ac:grpSpMkLst>
              <pc:docMk/>
              <pc:sldMasterMk cId="2467770584" sldId="2147483694"/>
              <pc:sldLayoutMk cId="536852957" sldId="2147483703"/>
              <ac:grpSpMk id="7" creationId="{4B26EB38-B802-47F3-8575-888FC1AA6B67}"/>
            </ac:grpSpMkLst>
          </pc:grpChg>
        </pc:sldLayoutChg>
      </pc:sldMasterChg>
      <pc:sldMasterChg chg="delSldLayout">
        <pc:chgData name="Patrick El-Azem" userId="b995e2c1-f7d9-41c8-a865-c5a7213150b8" providerId="ADAL" clId="{8FCC69F6-96FD-49DD-A543-851E7E3276F9}" dt="2018-10-17T14:49:44.044" v="852" actId="2696"/>
        <pc:sldMasterMkLst>
          <pc:docMk/>
          <pc:sldMasterMk cId="3214374714" sldId="2147483727"/>
        </pc:sldMasterMkLst>
      </pc:sldMasterChg>
      <pc:sldMasterChg chg="delSldLayout">
        <pc:chgData name="Patrick El-Azem" userId="b995e2c1-f7d9-41c8-a865-c5a7213150b8" providerId="ADAL" clId="{8FCC69F6-96FD-49DD-A543-851E7E3276F9}" dt="2018-10-18T16:01:44.499" v="1831" actId="2696"/>
        <pc:sldMasterMkLst>
          <pc:docMk/>
          <pc:sldMasterMk cId="1506024081" sldId="2147483743"/>
        </pc:sldMasterMkLst>
        <pc:sldLayoutChg chg="del">
          <pc:chgData name="Patrick El-Azem" userId="b995e2c1-f7d9-41c8-a865-c5a7213150b8" providerId="ADAL" clId="{8FCC69F6-96FD-49DD-A543-851E7E3276F9}" dt="2018-10-18T16:01:44.499" v="1831" actId="2696"/>
          <pc:sldLayoutMkLst>
            <pc:docMk/>
            <pc:sldMasterMk cId="1506024081" sldId="2147483743"/>
            <pc:sldLayoutMk cId="2527634752" sldId="214748375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3" y="1562750"/>
          <a:ext cx="1591490" cy="95489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Collect Data</a:t>
          </a:r>
        </a:p>
      </dsp:txBody>
      <dsp:txXfrm>
        <a:off x="33101" y="1590718"/>
        <a:ext cx="1535554" cy="898958"/>
      </dsp:txXfrm>
    </dsp:sp>
    <dsp:sp modelId="{B9F91FD4-F82B-4991-BE8D-70E1DD9EC6C2}">
      <dsp:nvSpPr>
        <dsp:cNvPr id="0" name=""/>
        <dsp:cNvSpPr/>
      </dsp:nvSpPr>
      <dsp:spPr>
        <a:xfrm>
          <a:off x="1755773" y="1842853"/>
          <a:ext cx="337396" cy="394689"/>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5773" y="1921791"/>
        <a:ext cx="236177" cy="236813"/>
      </dsp:txXfrm>
    </dsp:sp>
    <dsp:sp modelId="{BB1138A1-CD1C-4918-8169-15F0FAAA30AD}">
      <dsp:nvSpPr>
        <dsp:cNvPr id="0" name=""/>
        <dsp:cNvSpPr/>
      </dsp:nvSpPr>
      <dsp:spPr>
        <a:xfrm>
          <a:off x="2233221" y="1562750"/>
          <a:ext cx="1591490" cy="954894"/>
        </a:xfrm>
        <a:prstGeom prst="roundRect">
          <a:avLst>
            <a:gd name="adj" fmla="val 10000"/>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Prepare Data</a:t>
          </a:r>
        </a:p>
      </dsp:txBody>
      <dsp:txXfrm>
        <a:off x="2261189" y="1590718"/>
        <a:ext cx="1535554" cy="898958"/>
      </dsp:txXfrm>
    </dsp:sp>
    <dsp:sp modelId="{684A88AC-D400-45D2-917E-3F0467F15DA3}">
      <dsp:nvSpPr>
        <dsp:cNvPr id="0" name=""/>
        <dsp:cNvSpPr/>
      </dsp:nvSpPr>
      <dsp:spPr>
        <a:xfrm>
          <a:off x="3983861" y="1842853"/>
          <a:ext cx="337396" cy="394689"/>
        </a:xfrm>
        <a:prstGeom prst="rightArrow">
          <a:avLst>
            <a:gd name="adj1" fmla="val 60000"/>
            <a:gd name="adj2" fmla="val 50000"/>
          </a:avLst>
        </a:prstGeom>
        <a:solidFill>
          <a:schemeClr val="accent5">
            <a:hueOff val="-2451115"/>
            <a:satOff val="-3409"/>
            <a:lumOff val="-13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3861" y="1921791"/>
        <a:ext cx="236177" cy="236813"/>
      </dsp:txXfrm>
    </dsp:sp>
    <dsp:sp modelId="{CC1C6601-F255-4267-81B4-A1239501CE4F}">
      <dsp:nvSpPr>
        <dsp:cNvPr id="0" name=""/>
        <dsp:cNvSpPr/>
      </dsp:nvSpPr>
      <dsp:spPr>
        <a:xfrm>
          <a:off x="4461308" y="1562750"/>
          <a:ext cx="1591490" cy="954894"/>
        </a:xfrm>
        <a:prstGeom prst="roundRect">
          <a:avLst>
            <a:gd name="adj" fmla="val 1000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276" y="1590718"/>
        <a:ext cx="1535554" cy="898958"/>
      </dsp:txXfrm>
    </dsp:sp>
    <dsp:sp modelId="{BDE6A601-9F6D-4116-9546-3A72D64B09DA}">
      <dsp:nvSpPr>
        <dsp:cNvPr id="0" name=""/>
        <dsp:cNvSpPr/>
      </dsp:nvSpPr>
      <dsp:spPr>
        <a:xfrm>
          <a:off x="6211948" y="1842853"/>
          <a:ext cx="337396" cy="394689"/>
        </a:xfrm>
        <a:prstGeom prst="rightArrow">
          <a:avLst>
            <a:gd name="adj1" fmla="val 60000"/>
            <a:gd name="adj2" fmla="val 50000"/>
          </a:avLst>
        </a:prstGeom>
        <a:solidFill>
          <a:schemeClr val="accent5">
            <a:hueOff val="-4902230"/>
            <a:satOff val="-6819"/>
            <a:lumOff val="-26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1948" y="1921791"/>
        <a:ext cx="236177" cy="236813"/>
      </dsp:txXfrm>
    </dsp:sp>
    <dsp:sp modelId="{BD3021EE-129D-4F11-A2E9-C7A0D62F773A}">
      <dsp:nvSpPr>
        <dsp:cNvPr id="0" name=""/>
        <dsp:cNvSpPr/>
      </dsp:nvSpPr>
      <dsp:spPr>
        <a:xfrm>
          <a:off x="6689395" y="1562750"/>
          <a:ext cx="1591490" cy="954894"/>
        </a:xfrm>
        <a:prstGeom prst="roundRect">
          <a:avLst>
            <a:gd name="adj" fmla="val 10000"/>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7363" y="1590718"/>
        <a:ext cx="1535554" cy="898958"/>
      </dsp:txXfrm>
    </dsp:sp>
    <dsp:sp modelId="{F752B121-A87E-4CFB-8120-D66595EA396B}">
      <dsp:nvSpPr>
        <dsp:cNvPr id="0" name=""/>
        <dsp:cNvSpPr/>
      </dsp:nvSpPr>
      <dsp:spPr>
        <a:xfrm>
          <a:off x="8440035" y="1842853"/>
          <a:ext cx="337396" cy="394689"/>
        </a:xfrm>
        <a:prstGeom prst="rightArrow">
          <a:avLst>
            <a:gd name="adj1" fmla="val 60000"/>
            <a:gd name="adj2" fmla="val 50000"/>
          </a:avLst>
        </a:prstGeom>
        <a:solidFill>
          <a:schemeClr val="accent5">
            <a:hueOff val="-7353344"/>
            <a:satOff val="-10228"/>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0035" y="1921791"/>
        <a:ext cx="236177" cy="236813"/>
      </dsp:txXfrm>
    </dsp:sp>
    <dsp:sp modelId="{21BFA5B5-D329-42D1-964C-EE638721285E}">
      <dsp:nvSpPr>
        <dsp:cNvPr id="0" name=""/>
        <dsp:cNvSpPr/>
      </dsp:nvSpPr>
      <dsp:spPr>
        <a:xfrm>
          <a:off x="8917483" y="1562750"/>
          <a:ext cx="1591490" cy="954894"/>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Deploy Model</a:t>
          </a:r>
        </a:p>
      </dsp:txBody>
      <dsp:txXfrm>
        <a:off x="8945451" y="1590718"/>
        <a:ext cx="1535554" cy="8989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575D8E-D1D7-493C-9532-B39B51BBA440}" type="datetimeFigureOut">
              <a:rPr lang="en-US" smtClean="0"/>
              <a:t>10/19/2018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3704D-5243-4F29-BE2C-6536CD686406}" type="slidenum">
              <a:rPr lang="en-US" smtClean="0"/>
              <a:t>‹#›</a:t>
            </a:fld>
            <a:endParaRPr lang="en-US"/>
          </a:p>
        </p:txBody>
      </p:sp>
    </p:spTree>
    <p:extLst>
      <p:ext uri="{BB962C8B-B14F-4D97-AF65-F5344CB8AC3E}">
        <p14:creationId xmlns:p14="http://schemas.microsoft.com/office/powerpoint/2010/main" val="3470112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storm.apache.org/documentation/Powered-By.html"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docs.microsoft.com/en-us/azure/storage/common/storage-redundancy" TargetMode="External"/><Relationship Id="rId2" Type="http://schemas.openxmlformats.org/officeDocument/2006/relationships/slide" Target="../slides/slide141.xml"/><Relationship Id="rId1" Type="http://schemas.openxmlformats.org/officeDocument/2006/relationships/notesMaster" Target="../notesMasters/notesMaster1.xml"/><Relationship Id="rId6" Type="http://schemas.openxmlformats.org/officeDocument/2006/relationships/hyperlink" Target="https://docs.microsoft.com/en-us/azure/storage/common/storage-metrics-in-azure-monitor" TargetMode="External"/><Relationship Id="rId5" Type="http://schemas.openxmlformats.org/officeDocument/2006/relationships/hyperlink" Target="https://azure.microsoft.com/en-us/support/legal/sla/storage/v1_0/" TargetMode="External"/><Relationship Id="rId4" Type="http://schemas.openxmlformats.org/officeDocument/2006/relationships/hyperlink" Target="https://docs.microsoft.com/en-us/azure/storage/blobs/storage-blob-storage-tie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docs.microsoft.com/en-us/azure/cosmos-db/request-units" TargetMode="External"/><Relationship Id="rId2" Type="http://schemas.openxmlformats.org/officeDocument/2006/relationships/slide" Target="../slides/slide145.xml"/><Relationship Id="rId1" Type="http://schemas.openxmlformats.org/officeDocument/2006/relationships/notesMaster" Target="../notesMasters/notesMaster1.xml"/><Relationship Id="rId5" Type="http://schemas.openxmlformats.org/officeDocument/2006/relationships/hyperlink" Target="https://docs.microsoft.com/en-us/azure/cosmos-db/time-to-live" TargetMode="External"/><Relationship Id="rId4" Type="http://schemas.openxmlformats.org/officeDocument/2006/relationships/hyperlink" Target="https://docs.microsoft.com/en-us/azure/cosmos-db/distribute-data-globally" TargetMode="Externa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github.com/Azure/azure-documentdb-java"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cs.microsoft.com/en-us/azure/storage/common/storage-redundancy"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docs.microsoft.com/en-us/azure/storage/common/storage-metrics-in-azure-monitor" TargetMode="External"/><Relationship Id="rId5" Type="http://schemas.openxmlformats.org/officeDocument/2006/relationships/hyperlink" Target="https://azure.microsoft.com/en-us/support/legal/sla/storage/v1_0/" TargetMode="External"/><Relationship Id="rId4" Type="http://schemas.openxmlformats.org/officeDocument/2006/relationships/hyperlink" Target="https://docs.microsoft.com/en-us/azure/storage/blobs/storage-blob-storage-tiers"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gallery.azureml.net/"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b="1" kern="1200" dirty="0">
                <a:solidFill>
                  <a:schemeClr val="tx1"/>
                </a:solidFill>
                <a:effectLst/>
                <a:latin typeface="Segoe UI Light" pitchFamily="34" charset="0"/>
                <a:ea typeface="+mn-ea"/>
                <a:cs typeface="+mn-cs"/>
              </a:rPr>
              <a:t>Only Microsoft</a:t>
            </a:r>
            <a:r>
              <a:rPr lang="en-US" sz="1200" kern="1200" dirty="0">
                <a:solidFill>
                  <a:schemeClr val="tx1"/>
                </a:solidFill>
                <a:effectLst/>
                <a:latin typeface="Segoe UI Light" pitchFamily="34" charset="0"/>
                <a:ea typeface="+mn-ea"/>
                <a:cs typeface="+mn-cs"/>
              </a:rPr>
              <a:t> delivers solutions that bring intelligence to where your data lives, ensure security and compliance, and provide flexibility with any language and data, anywhere.</a:t>
            </a:r>
          </a:p>
          <a:p>
            <a:pPr mar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029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modern data warehousing, data may be collected from various sources including flat files that are uploaded to storage like Data Lake Store or Azure Storage, or the source data may come from applications that are writing to one more transaction databases. </a:t>
            </a:r>
          </a:p>
          <a:p>
            <a:r>
              <a:rPr lang="en-US" dirty="0"/>
              <a:t>These “ingest stores” form the source for the data that is processed and ultimately served to applications and dashboards either in a data warehouse or by an analytic store that gets its data from the data warehouse. </a:t>
            </a:r>
          </a:p>
          <a:p>
            <a:r>
              <a:rPr lang="en-US" dirty="0"/>
              <a:t>It is worth observing that the modern data warehouse can serve two functions. It can participate in the data processing in addition to being the data store serving analytic clients. </a:t>
            </a:r>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6627666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19735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7763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79061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2917">
                      <a:schemeClr val="tx1"/>
                    </a:gs>
                    <a:gs pos="30000">
                      <a:schemeClr val="tx1"/>
                    </a:gs>
                  </a:gsLst>
                  <a:lin ang="5400000" scaled="0"/>
                </a:gradFill>
              </a:rPr>
              <a:t>Offers managed rebalance of replicas and partitions across Azure update domains and fault domains for high availability of Kafka partitions on environments with a multidimensional view of a rack. See the open-source tool here (https://github.com/hdinsight/hdinsight-kafka-tools)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Azure is the only public cloud to offer Apache Kafka as a managed service.</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Apache Kafka is one of the (7) HDInsight Cluster Types.</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Can be provisioned directly from the Azure Portal (like the other cluster types).</a:t>
            </a:r>
          </a:p>
          <a:p>
            <a:pPr marL="742950" lvl="1" indent="-285750">
              <a:lnSpc>
                <a:spcPct val="90000"/>
              </a:lnSpc>
              <a:spcAft>
                <a:spcPts val="600"/>
              </a:spcAft>
              <a:buFont typeface="Wingdings" panose="05000000000000000000" pitchFamily="2" charset="2"/>
              <a:buChar char="§"/>
            </a:pPr>
            <a:r>
              <a:rPr lang="en-US" sz="1600"/>
              <a:t>You can choose from a wide range of Azure machine types for the Apache Kafka cluster nodes.</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Offers a 99.9% SLA</a:t>
            </a:r>
          </a:p>
          <a:p>
            <a:pPr marL="742950" lvl="1" indent="-285750">
              <a:spcAft>
                <a:spcPts val="600"/>
              </a:spcAft>
              <a:buFont typeface="Wingdings" panose="05000000000000000000" pitchFamily="2" charset="2"/>
              <a:buChar char="§"/>
            </a:pPr>
            <a:r>
              <a:rPr lang="en-US" sz="1600"/>
              <a:t>This includes installation, configuration, and management of open source components</a:t>
            </a:r>
          </a:p>
          <a:p>
            <a:pPr marL="742950" lvl="1" indent="-285750">
              <a:spcAft>
                <a:spcPts val="600"/>
              </a:spcAft>
              <a:buFont typeface="Wingdings" panose="05000000000000000000" pitchFamily="2" charset="2"/>
              <a:buChar char="§"/>
            </a:pPr>
            <a:r>
              <a:rPr lang="en-US" sz="1600"/>
              <a:t>HDInsight additionally provisions and monitors a Zookeeper quorum as part of the cluster shape</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There is no additional charge for running Kafka clusters</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Clusters can be scaled within minutes HDInsight takes care of provisioning the new nodes.</a:t>
            </a:r>
          </a:p>
          <a:p>
            <a:pPr marL="342900" indent="-342900">
              <a:lnSpc>
                <a:spcPct val="90000"/>
              </a:lnSpc>
              <a:spcAft>
                <a:spcPts val="600"/>
              </a:spcAft>
              <a:buFont typeface="Wingdings" panose="05000000000000000000" pitchFamily="2" charset="2"/>
              <a:buChar char="§"/>
            </a:pPr>
            <a:r>
              <a:rPr lang="en-US">
                <a:gradFill>
                  <a:gsLst>
                    <a:gs pos="2917">
                      <a:schemeClr val="tx1"/>
                    </a:gs>
                    <a:gs pos="30000">
                      <a:schemeClr val="tx1"/>
                    </a:gs>
                  </a:gsLst>
                  <a:lin ang="5400000" scaled="0"/>
                </a:gradFill>
              </a:rPr>
              <a:t>Out-of-box management using Azure Operations Management Suite (OMS)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gradFill>
                <a:gsLst>
                  <a:gs pos="2917">
                    <a:schemeClr val="tx1"/>
                  </a:gs>
                  <a:gs pos="30000">
                    <a:schemeClr val="tx1"/>
                  </a:gs>
                </a:gsLst>
                <a:lin ang="5400000" scaled="0"/>
              </a:gradFill>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7031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A typical HDInsight Kafka cluster consists of:</a:t>
            </a:r>
          </a:p>
          <a:p>
            <a:pPr marL="800100" lvl="1" indent="-342900">
              <a:lnSpc>
                <a:spcPct val="90000"/>
              </a:lnSpc>
              <a:spcAft>
                <a:spcPts val="600"/>
              </a:spcAft>
              <a:buFont typeface="Arial" panose="020B0604020202020204" pitchFamily="34" charset="0"/>
              <a:buChar char="•"/>
            </a:pPr>
            <a:r>
              <a:rPr lang="en-US"/>
              <a:t>3 or more worker nodes (at least 3 for data high availability)</a:t>
            </a:r>
          </a:p>
          <a:p>
            <a:pPr marL="800100" lvl="1" indent="-342900">
              <a:lnSpc>
                <a:spcPct val="90000"/>
              </a:lnSpc>
              <a:spcAft>
                <a:spcPts val="600"/>
              </a:spcAft>
              <a:buFont typeface="Arial" panose="020B0604020202020204" pitchFamily="34" charset="0"/>
              <a:buChar char="•"/>
            </a:pPr>
            <a:r>
              <a:rPr lang="en-US"/>
              <a:t>2 head nodes (for redundancy)</a:t>
            </a:r>
          </a:p>
          <a:p>
            <a:pPr marL="800100" lvl="1" indent="-342900">
              <a:lnSpc>
                <a:spcPct val="90000"/>
              </a:lnSpc>
              <a:spcAft>
                <a:spcPts val="600"/>
              </a:spcAft>
              <a:buFont typeface="Arial" panose="020B0604020202020204" pitchFamily="34" charset="0"/>
              <a:buChar char="•"/>
            </a:pPr>
            <a:r>
              <a:rPr lang="en-US"/>
              <a:t>3 Zookeeper nodes</a:t>
            </a:r>
          </a:p>
          <a:p>
            <a:pPr marL="342900" indent="-342900">
              <a:lnSpc>
                <a:spcPct val="90000"/>
              </a:lnSpc>
              <a:spcAft>
                <a:spcPts val="600"/>
              </a:spcAft>
              <a:buFont typeface="Wingdings" panose="05000000000000000000" pitchFamily="2" charset="2"/>
              <a:buChar char="§"/>
            </a:pPr>
            <a:r>
              <a:rPr lang="en-US" sz="2000">
                <a:gradFill>
                  <a:gsLst>
                    <a:gs pos="2917">
                      <a:schemeClr val="tx1"/>
                    </a:gs>
                    <a:gs pos="30000">
                      <a:schemeClr val="tx1"/>
                    </a:gs>
                  </a:gsLst>
                  <a:lin ang="5400000" scaled="0"/>
                </a:gradFill>
              </a:rPr>
              <a:t>Kafka is I/O heavy, so </a:t>
            </a:r>
            <a:r>
              <a:rPr lang="en-US" sz="2000">
                <a:gradFill>
                  <a:gsLst>
                    <a:gs pos="2917">
                      <a:schemeClr val="tx1"/>
                    </a:gs>
                    <a:gs pos="30000">
                      <a:schemeClr val="tx1"/>
                    </a:gs>
                  </a:gsLst>
                  <a:lin ang="5400000" scaled="0"/>
                </a:gradFill>
                <a:hlinkClick r:id="rId3"/>
              </a:rPr>
              <a:t>Azure Managed Disks </a:t>
            </a:r>
            <a:r>
              <a:rPr lang="en-US" sz="2000">
                <a:gradFill>
                  <a:gsLst>
                    <a:gs pos="2917">
                      <a:schemeClr val="tx1"/>
                    </a:gs>
                    <a:gs pos="30000">
                      <a:schemeClr val="tx1"/>
                    </a:gs>
                  </a:gsLst>
                  <a:lin ang="5400000" scaled="0"/>
                </a:gradFill>
              </a:rPr>
              <a:t>are used to provide high throughput and provide more storage per node. </a:t>
            </a:r>
          </a:p>
          <a:p>
            <a:pPr marL="800100" lvl="1" indent="-342900">
              <a:lnSpc>
                <a:spcPct val="90000"/>
              </a:lnSpc>
              <a:spcAft>
                <a:spcPts val="600"/>
              </a:spcAft>
              <a:buFont typeface="Arial" panose="020B0604020202020204" pitchFamily="34" charset="0"/>
              <a:buChar char="•"/>
            </a:pPr>
            <a:r>
              <a:rPr lang="en-US"/>
              <a:t>Managed disk can be either Standard (HDD) or Premium (SSD). Premium disks are used with DS and GS series VMs. All other VM types use standard.</a:t>
            </a:r>
          </a:p>
          <a:p>
            <a:pPr marL="800100" lvl="1" indent="-342900">
              <a:lnSpc>
                <a:spcPct val="90000"/>
              </a:lnSpc>
              <a:spcAft>
                <a:spcPts val="600"/>
              </a:spcAft>
              <a:buFont typeface="Arial" panose="020B0604020202020204" pitchFamily="34" charset="0"/>
              <a:buChar char="•"/>
            </a:pPr>
            <a:r>
              <a:rPr lang="en-US"/>
              <a:t>Users can deploy Kafka clusters with managed disks straight from Azure portal, with no signup necessary.</a:t>
            </a:r>
          </a:p>
          <a:p>
            <a:pPr marL="800100" lvl="1" indent="-342900">
              <a:lnSpc>
                <a:spcPct val="90000"/>
              </a:lnSpc>
              <a:spcAft>
                <a:spcPts val="600"/>
              </a:spcAft>
              <a:buFont typeface="Arial" panose="020B0604020202020204" pitchFamily="34" charset="0"/>
              <a:buChar char="•"/>
            </a:pPr>
            <a:r>
              <a:rPr lang="en-US">
                <a:gradFill>
                  <a:gsLst>
                    <a:gs pos="2917">
                      <a:schemeClr val="tx1"/>
                    </a:gs>
                    <a:gs pos="30000">
                      <a:schemeClr val="tx1"/>
                    </a:gs>
                  </a:gsLst>
                  <a:lin ang="5400000" scaled="0"/>
                </a:gradFill>
              </a:rPr>
              <a:t>The number of disks used per node can be configured during HDInsight cluster creation (</a:t>
            </a:r>
            <a:r>
              <a:rPr lang="en-US" i="1">
                <a:gradFill>
                  <a:gsLst>
                    <a:gs pos="2917">
                      <a:schemeClr val="tx1"/>
                    </a:gs>
                    <a:gs pos="30000">
                      <a:schemeClr val="tx1"/>
                    </a:gs>
                  </a:gsLst>
                  <a:lin ang="5400000" scaled="0"/>
                </a:gradFill>
              </a:rPr>
              <a:t>up to 16 TB per node</a:t>
            </a:r>
            <a:r>
              <a:rPr lang="en-US">
                <a:gradFill>
                  <a:gsLst>
                    <a:gs pos="2917">
                      <a:schemeClr val="tx1"/>
                    </a:gs>
                    <a:gs pos="30000">
                      <a:schemeClr val="tx1"/>
                    </a:gs>
                  </a:gsLst>
                  <a:lin ang="5400000" scaled="0"/>
                </a:gradFill>
              </a:rPr>
              <a: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3789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Light" panose="020B0502040204020203" pitchFamily="34" charset="0"/>
                <a:cs typeface="Segoe UI Light" panose="020B0502040204020203" pitchFamily="34" charset="0"/>
              </a:rPr>
              <a:t>NOTE: The Kafka service is limited to communication within the virtual network. Apache Kafka on HDInsight does not provide access to the Kafka brokers over the public internet. Anything that talks to Kafka must be in the same Azure virtual network as the nodes in the Kafka cluster as shown in the figures.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0200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3213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2045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3475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Event Hubs Quotas and Limits: https://docs.microsoft.com/en-us/azure/event-hubs/event-hubs-quotas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859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48768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defTabSz="2689159">
              <a:spcBef>
                <a:spcPts val="600"/>
              </a:spcBef>
              <a:spcAft>
                <a:spcPts val="600"/>
              </a:spcAft>
              <a:buFont typeface="Wingdings" panose="05000000000000000000" pitchFamily="2" charset="2"/>
              <a:buChar char="§"/>
            </a:pPr>
            <a:r>
              <a:rPr lang="en-US">
                <a:latin typeface="Segoe UI Light" panose="020B0502040204020203" pitchFamily="34" charset="0"/>
                <a:cs typeface="Segoe UI Light" panose="020B0502040204020203" pitchFamily="34" charset="0"/>
              </a:rPr>
              <a:t>Based on the concept of Event </a:t>
            </a:r>
            <a:r>
              <a:rPr lang="en-US" b="1">
                <a:latin typeface="Segoe UI Light" panose="020B0502040204020203" pitchFamily="34" charset="0"/>
                <a:cs typeface="Segoe UI Light" panose="020B0502040204020203" pitchFamily="34" charset="0"/>
              </a:rPr>
              <a:t>Producers</a:t>
            </a:r>
            <a:r>
              <a:rPr lang="en-US">
                <a:latin typeface="Segoe UI Light" panose="020B0502040204020203" pitchFamily="34" charset="0"/>
                <a:cs typeface="Segoe UI Light" panose="020B0502040204020203" pitchFamily="34" charset="0"/>
              </a:rPr>
              <a:t> and </a:t>
            </a:r>
            <a:r>
              <a:rPr lang="en-US" b="1">
                <a:latin typeface="Segoe UI Light" panose="020B0502040204020203" pitchFamily="34" charset="0"/>
                <a:cs typeface="Segoe UI Light" panose="020B0502040204020203" pitchFamily="34" charset="0"/>
              </a:rPr>
              <a:t>Consumers</a:t>
            </a:r>
          </a:p>
          <a:p>
            <a:pPr marL="742950" lvl="2" indent="-285750" defTabSz="2689159">
              <a:spcBef>
                <a:spcPts val="600"/>
              </a:spcBef>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Producers send data to an event hub. Connect via AMQP 1.0 or HTTPS</a:t>
            </a:r>
          </a:p>
          <a:p>
            <a:pPr marL="742950" lvl="2" indent="-285750" defTabSz="2689159">
              <a:spcBef>
                <a:spcPts val="600"/>
              </a:spcBef>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Consumers read event data from an event hub. Connect via AMQP 1.0.</a:t>
            </a:r>
          </a:p>
          <a:p>
            <a:pPr marL="285750" lvl="1" indent="-285750" defTabSz="2689159">
              <a:spcBef>
                <a:spcPts val="600"/>
              </a:spcBef>
              <a:spcAft>
                <a:spcPts val="600"/>
              </a:spcAft>
              <a:buFont typeface="Wingdings" panose="05000000000000000000" pitchFamily="2" charset="2"/>
              <a:buChar char="§"/>
            </a:pPr>
            <a:r>
              <a:rPr lang="en-US" b="1">
                <a:latin typeface="Segoe UI Light" panose="020B0502040204020203" pitchFamily="34" charset="0"/>
                <a:cs typeface="Segoe UI Light" panose="020B0502040204020203" pitchFamily="34" charset="0"/>
                <a:hlinkClick r:id="rId3"/>
              </a:rPr>
              <a:t>SAS tokens</a:t>
            </a:r>
            <a:r>
              <a:rPr lang="en-US">
                <a:latin typeface="Segoe UI Light" panose="020B0502040204020203" pitchFamily="34" charset="0"/>
                <a:cs typeface="Segoe UI Light" panose="020B0502040204020203" pitchFamily="34" charset="0"/>
              </a:rPr>
              <a:t>: Identifies and authenticates the event publisher.</a:t>
            </a:r>
          </a:p>
          <a:p>
            <a:pPr marL="285750" lvl="1" indent="-285750" defTabSz="2689159">
              <a:spcBef>
                <a:spcPts val="600"/>
              </a:spcBef>
              <a:spcAft>
                <a:spcPts val="600"/>
              </a:spcAft>
              <a:buFont typeface="Wingdings" panose="05000000000000000000" pitchFamily="2" charset="2"/>
              <a:buChar char="§"/>
            </a:pPr>
            <a:r>
              <a:rPr lang="en-US">
                <a:latin typeface="Segoe UI Light" panose="020B0502040204020203" pitchFamily="34" charset="0"/>
                <a:cs typeface="Segoe UI Light" panose="020B0502040204020203" pitchFamily="34" charset="0"/>
              </a:rPr>
              <a:t>Data can be captured automatically in either </a:t>
            </a:r>
            <a:r>
              <a:rPr lang="en-US" i="1">
                <a:latin typeface="Segoe UI Light" panose="020B0502040204020203" pitchFamily="34" charset="0"/>
                <a:cs typeface="Segoe UI Light" panose="020B0502040204020203" pitchFamily="34" charset="0"/>
              </a:rPr>
              <a:t>Azure Blob Storage or Azure Data Lake Store. </a:t>
            </a:r>
            <a:r>
              <a:rPr lang="en-US">
                <a:latin typeface="Segoe UI Light" panose="020B0502040204020203" pitchFamily="34" charset="0"/>
                <a:cs typeface="Segoe UI Light" panose="020B0502040204020203" pitchFamily="34" charset="0"/>
              </a:rPr>
              <a:t>Captured data is stored in AVRO format.</a:t>
            </a:r>
          </a:p>
          <a:p>
            <a:pPr marL="285750" lvl="1" indent="-285750" defTabSz="2689159">
              <a:spcBef>
                <a:spcPts val="600"/>
              </a:spcBef>
              <a:spcAft>
                <a:spcPts val="600"/>
              </a:spcAft>
              <a:buFont typeface="Wingdings" panose="05000000000000000000" pitchFamily="2" charset="2"/>
              <a:buChar char="§"/>
            </a:pPr>
            <a:r>
              <a:rPr lang="en-US">
                <a:latin typeface="Segoe UI Light" panose="020B0502040204020203" pitchFamily="34" charset="0"/>
                <a:cs typeface="Segoe UI Light" panose="020B0502040204020203" pitchFamily="34" charset="0"/>
              </a:rPr>
              <a:t>Data is stored by default for 24 hours, for a maximum of 24 hours</a:t>
            </a:r>
            <a:r>
              <a:rPr lang="en-US">
                <a:latin typeface="Segoe UI Light" panose="020B0502040204020203" pitchFamily="34" charset="0"/>
              </a:rPr>
              <a:t>. 84 GB of storage is included per Throughput Unit (TU)</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1169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sz="1200">
                <a:latin typeface="Segoe UI Semilight" panose="020B0402040204020203" pitchFamily="34" charset="0"/>
                <a:cs typeface="Segoe UI Semilight" panose="020B0402040204020203" pitchFamily="34" charset="0"/>
              </a:rPr>
              <a:t>Note that other service may have a similar latency, but there are no publicly available numbers.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2411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74920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 fully-managed 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Scales to support 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0906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040656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8654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1027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55066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1567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648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9298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lnSpc>
                <a:spcPct val="100000"/>
              </a:lnSpc>
              <a:spcBef>
                <a:spcPts val="600"/>
              </a:spcBef>
              <a:buNone/>
            </a:pPr>
            <a:r>
              <a:rPr lang="en-US" sz="1800" kern="1200">
                <a:solidFill>
                  <a:schemeClr val="tx1"/>
                </a:solidFill>
                <a:latin typeface="Segoe UI Light" pitchFamily="34" charset="0"/>
                <a:ea typeface="+mn-ea"/>
                <a:cs typeface="+mn-cs"/>
              </a:rPr>
              <a:t>Provide Open source Apache Storm as a fully </a:t>
            </a:r>
            <a:r>
              <a:rPr lang="en-US" sz="1800">
                <a:latin typeface="Segoe UI Semibold" panose="020B0702040204020203" pitchFamily="34" charset="0"/>
                <a:cs typeface="Segoe UI Semibold" panose="020B0702040204020203" pitchFamily="34" charset="0"/>
              </a:rPr>
              <a:t>managed service</a:t>
            </a:r>
          </a:p>
          <a:p>
            <a:pPr marL="342900" lvl="1" indent="0">
              <a:lnSpc>
                <a:spcPct val="100000"/>
              </a:lnSpc>
              <a:spcBef>
                <a:spcPts val="100"/>
              </a:spcBef>
              <a:spcAft>
                <a:spcPts val="300"/>
              </a:spcAft>
              <a:buNone/>
            </a:pPr>
            <a:r>
              <a:rPr lang="en-US" sz="1400"/>
              <a:t>SLA of 99.9% up time </a:t>
            </a:r>
          </a:p>
          <a:p>
            <a:pPr lvl="0" indent="0">
              <a:lnSpc>
                <a:spcPct val="100000"/>
              </a:lnSpc>
              <a:spcBef>
                <a:spcPts val="600"/>
              </a:spcBef>
              <a:buNone/>
            </a:pPr>
            <a:r>
              <a:rPr lang="en-US" sz="1800" kern="1200">
                <a:solidFill>
                  <a:schemeClr val="tx1"/>
                </a:solidFill>
                <a:latin typeface="Segoe UI Light" pitchFamily="34" charset="0"/>
                <a:ea typeface="+mn-ea"/>
                <a:cs typeface="+mn-cs"/>
              </a:rPr>
              <a:t>Build analytics pipeline on industry leading </a:t>
            </a:r>
            <a:r>
              <a:rPr lang="en-US" sz="1800">
                <a:latin typeface="Segoe UI Semibold" panose="020B0702040204020203" pitchFamily="34" charset="0"/>
                <a:cs typeface="Segoe UI Semibold" panose="020B0702040204020203" pitchFamily="34" charset="0"/>
              </a:rPr>
              <a:t>open source platform</a:t>
            </a:r>
          </a:p>
          <a:p>
            <a:pPr marL="342900" lvl="1" indent="0">
              <a:lnSpc>
                <a:spcPct val="100000"/>
              </a:lnSpc>
              <a:spcBef>
                <a:spcPts val="100"/>
              </a:spcBef>
              <a:spcAft>
                <a:spcPts val="300"/>
              </a:spcAft>
              <a:buNone/>
            </a:pPr>
            <a:r>
              <a:rPr lang="en-US" sz="1400"/>
              <a:t>Examples of some of the companies running on Apache Storm: </a:t>
            </a:r>
            <a:r>
              <a:rPr lang="en-US" sz="1400">
                <a:hlinkClick r:id="rId3"/>
              </a:rPr>
              <a:t>https://storm.apache.org/documentation/Powered-By.html</a:t>
            </a:r>
            <a:r>
              <a:rPr lang="en-US" sz="1400"/>
              <a:t> </a:t>
            </a:r>
          </a:p>
          <a:p>
            <a:pPr lvl="0" indent="0">
              <a:lnSpc>
                <a:spcPct val="100000"/>
              </a:lnSpc>
              <a:spcBef>
                <a:spcPts val="600"/>
              </a:spcBef>
              <a:buNone/>
            </a:pPr>
            <a:r>
              <a:rPr lang="en-US" sz="1800" kern="1200">
                <a:solidFill>
                  <a:schemeClr val="tx1"/>
                </a:solidFill>
                <a:latin typeface="Segoe UI Light" pitchFamily="34" charset="0"/>
                <a:ea typeface="+mn-ea"/>
                <a:cs typeface="+mn-cs"/>
              </a:rPr>
              <a:t>Analyze millions of messages per second</a:t>
            </a:r>
          </a:p>
          <a:p>
            <a:pPr marL="342900" lvl="1" indent="0">
              <a:lnSpc>
                <a:spcPct val="100000"/>
              </a:lnSpc>
              <a:spcBef>
                <a:spcPts val="100"/>
              </a:spcBef>
              <a:spcAft>
                <a:spcPts val="300"/>
              </a:spcAft>
              <a:buNone/>
            </a:pPr>
            <a:r>
              <a:rPr lang="en-US" sz="1400" err="1"/>
              <a:t>HDInsight</a:t>
            </a:r>
            <a:r>
              <a:rPr lang="en-US" sz="1400"/>
              <a:t> team runs a lab test that processes </a:t>
            </a:r>
            <a:r>
              <a:rPr lang="en-US" sz="1400">
                <a:latin typeface="Segoe UI Semibold" panose="020B0702040204020203" pitchFamily="34" charset="0"/>
                <a:cs typeface="Segoe UI Semibold" panose="020B0702040204020203" pitchFamily="34" charset="0"/>
              </a:rPr>
              <a:t>1 million messages per second </a:t>
            </a:r>
            <a:r>
              <a:rPr lang="en-US" sz="1400"/>
              <a:t>ingested from </a:t>
            </a:r>
            <a:r>
              <a:rPr lang="en-US" sz="1400" err="1"/>
              <a:t>Eventhub</a:t>
            </a:r>
            <a:endParaRPr lang="en-US" sz="1400"/>
          </a:p>
          <a:p>
            <a:pPr lvl="0" indent="0">
              <a:lnSpc>
                <a:spcPct val="100000"/>
              </a:lnSpc>
              <a:spcBef>
                <a:spcPts val="600"/>
              </a:spcBef>
              <a:buNone/>
            </a:pPr>
            <a:r>
              <a:rPr lang="en-US" sz="1800" kern="1200">
                <a:solidFill>
                  <a:schemeClr val="tx1"/>
                </a:solidFill>
                <a:latin typeface="Segoe UI Light" pitchFamily="34" charset="0"/>
                <a:ea typeface="+mn-ea"/>
                <a:cs typeface="+mn-cs"/>
              </a:rPr>
              <a:t>Built in </a:t>
            </a:r>
            <a:r>
              <a:rPr lang="en-US" sz="1800">
                <a:latin typeface="Segoe UI Semibold" panose="020B0702040204020203" pitchFamily="34" charset="0"/>
                <a:cs typeface="Segoe UI Semibold" panose="020B0702040204020203" pitchFamily="34" charset="0"/>
              </a:rPr>
              <a:t>Scale-up &amp; Scale-down </a:t>
            </a:r>
            <a:r>
              <a:rPr lang="en-US" sz="1800" kern="1200">
                <a:solidFill>
                  <a:schemeClr val="tx1"/>
                </a:solidFill>
                <a:latin typeface="Segoe UI Light" pitchFamily="34" charset="0"/>
                <a:ea typeface="+mn-ea"/>
                <a:cs typeface="+mn-cs"/>
              </a:rPr>
              <a:t>features</a:t>
            </a:r>
          </a:p>
          <a:p>
            <a:pPr marL="342900" lvl="1" indent="0">
              <a:lnSpc>
                <a:spcPct val="100000"/>
              </a:lnSpc>
              <a:spcBef>
                <a:spcPts val="100"/>
              </a:spcBef>
              <a:spcAft>
                <a:spcPts val="300"/>
              </a:spcAft>
              <a:buNone/>
            </a:pPr>
            <a:r>
              <a:rPr lang="en-US" sz="1400"/>
              <a:t>Customers can scale up and scale down a running cluster; with no impact to a running topology</a:t>
            </a:r>
          </a:p>
          <a:p>
            <a:pPr lvl="0" indent="0">
              <a:lnSpc>
                <a:spcPct val="100000"/>
              </a:lnSpc>
              <a:spcBef>
                <a:spcPts val="600"/>
              </a:spcBef>
              <a:buNone/>
            </a:pPr>
            <a:r>
              <a:rPr lang="en-US" sz="1800" kern="1200">
                <a:solidFill>
                  <a:schemeClr val="tx1"/>
                </a:solidFill>
                <a:latin typeface="Segoe UI Light" pitchFamily="34" charset="0"/>
                <a:ea typeface="+mn-ea"/>
                <a:cs typeface="+mn-cs"/>
              </a:rPr>
              <a:t>Deep </a:t>
            </a:r>
            <a:r>
              <a:rPr lang="en-US" sz="1800">
                <a:latin typeface="Segoe UI Semibold" panose="020B0702040204020203" pitchFamily="34" charset="0"/>
                <a:cs typeface="Segoe UI Semibold" panose="020B0702040204020203" pitchFamily="34" charset="0"/>
              </a:rPr>
              <a:t>integration with Event hub</a:t>
            </a:r>
          </a:p>
          <a:p>
            <a:pPr lvl="0" indent="0">
              <a:lnSpc>
                <a:spcPct val="100000"/>
              </a:lnSpc>
              <a:spcBef>
                <a:spcPts val="600"/>
              </a:spcBef>
              <a:buNone/>
            </a:pPr>
            <a:r>
              <a:rPr lang="en-US" sz="1800" kern="1200">
                <a:solidFill>
                  <a:schemeClr val="tx1"/>
                </a:solidFill>
                <a:latin typeface="Segoe UI Light" pitchFamily="34" charset="0"/>
                <a:ea typeface="+mn-ea"/>
                <a:cs typeface="+mn-cs"/>
              </a:rPr>
              <a:t>Program your Storm Topology in Java or C#</a:t>
            </a:r>
          </a:p>
          <a:p>
            <a:pPr marL="342900" lvl="1" indent="0">
              <a:lnSpc>
                <a:spcPct val="100000"/>
              </a:lnSpc>
              <a:spcBef>
                <a:spcPts val="100"/>
              </a:spcBef>
              <a:spcAft>
                <a:spcPts val="300"/>
              </a:spcAft>
              <a:buNone/>
            </a:pPr>
            <a:r>
              <a:rPr lang="en-US" sz="1400"/>
              <a:t>Enabled a first class support for writing </a:t>
            </a:r>
            <a:r>
              <a:rPr lang="en-US" sz="1400">
                <a:latin typeface="Segoe UI Semibold" panose="020B0702040204020203" pitchFamily="34" charset="0"/>
                <a:cs typeface="Segoe UI Semibold" panose="020B0702040204020203" pitchFamily="34" charset="0"/>
              </a:rPr>
              <a:t>topologies in C#</a:t>
            </a:r>
          </a:p>
          <a:p>
            <a:pPr marL="342900" lvl="1" indent="0">
              <a:lnSpc>
                <a:spcPct val="100000"/>
              </a:lnSpc>
              <a:spcBef>
                <a:spcPts val="100"/>
              </a:spcBef>
              <a:spcAft>
                <a:spcPts val="300"/>
              </a:spcAft>
              <a:buNone/>
            </a:pPr>
            <a:r>
              <a:rPr lang="en-US" sz="1400"/>
              <a:t>We have taken ease of programming to the next level by enabling </a:t>
            </a:r>
            <a:r>
              <a:rPr lang="en-US" sz="1400">
                <a:latin typeface="Segoe UI Semibold" panose="020B0702040204020203" pitchFamily="34" charset="0"/>
                <a:cs typeface="Segoe UI Semibold" panose="020B0702040204020203" pitchFamily="34" charset="0"/>
              </a:rPr>
              <a:t>mixed mode topologies</a:t>
            </a:r>
            <a:r>
              <a:rPr lang="en-US" sz="1400"/>
              <a:t>, which means you can take an existing Spout written in Java but build the rest of the topology in </a:t>
            </a:r>
            <a:r>
              <a:rPr lang="en-US" sz="1400">
                <a:cs typeface="Segoe UI Semibold" panose="020B0702040204020203" pitchFamily="34" charset="0"/>
              </a:rPr>
              <a:t>C#</a:t>
            </a:r>
            <a:r>
              <a:rPr lang="en-US" sz="1400"/>
              <a:t>. </a:t>
            </a:r>
          </a:p>
          <a:p>
            <a:pPr marL="342900" lvl="1" indent="0">
              <a:lnSpc>
                <a:spcPct val="100000"/>
              </a:lnSpc>
              <a:spcBef>
                <a:spcPts val="100"/>
              </a:spcBef>
              <a:spcAft>
                <a:spcPts val="300"/>
              </a:spcAft>
              <a:buNone/>
            </a:pPr>
            <a:r>
              <a:rPr lang="en-US" sz="1400"/>
              <a:t>The Storm service also comes with the </a:t>
            </a:r>
            <a:r>
              <a:rPr lang="en-US" sz="1400">
                <a:latin typeface="Segoe UI Semibold" panose="020B0702040204020203" pitchFamily="34" charset="0"/>
                <a:cs typeface="Segoe UI Semibold" panose="020B0702040204020203" pitchFamily="34" charset="0"/>
              </a:rPr>
              <a:t>Trident</a:t>
            </a:r>
            <a:r>
              <a:rPr lang="en-US" sz="1400"/>
              <a:t> support.</a:t>
            </a:r>
          </a:p>
          <a:p>
            <a:pPr marL="342900" lvl="1" indent="0">
              <a:lnSpc>
                <a:spcPct val="100000"/>
              </a:lnSpc>
              <a:spcBef>
                <a:spcPts val="100"/>
              </a:spcBef>
              <a:spcAft>
                <a:spcPts val="300"/>
              </a:spcAft>
              <a:buNone/>
            </a:pPr>
            <a:r>
              <a:rPr lang="en-US" sz="1800" kern="1200">
                <a:solidFill>
                  <a:schemeClr val="tx1"/>
                </a:solidFill>
                <a:latin typeface="Segoe UI Light" pitchFamily="34" charset="0"/>
                <a:ea typeface="+mn-ea"/>
                <a:cs typeface="+mn-cs"/>
              </a:rPr>
              <a:t>Full integration with </a:t>
            </a:r>
            <a:r>
              <a:rPr lang="en-US" sz="1800">
                <a:latin typeface="Segoe UI Semibold" panose="020B0702040204020203" pitchFamily="34" charset="0"/>
                <a:cs typeface="Segoe UI Semibold" panose="020B0702040204020203" pitchFamily="34" charset="0"/>
              </a:rPr>
              <a:t>Visual Studio </a:t>
            </a:r>
            <a:r>
              <a:rPr lang="en-US" sz="1800" kern="1200">
                <a:solidFill>
                  <a:schemeClr val="tx1"/>
                </a:solidFill>
                <a:latin typeface="Segoe UI Light" pitchFamily="34" charset="0"/>
                <a:ea typeface="+mn-ea"/>
                <a:cs typeface="+mn-cs"/>
              </a:rPr>
              <a:t>(click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Fully integrated Azure AUX experience (click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Write your data into </a:t>
            </a:r>
            <a:r>
              <a:rPr lang="en-US" sz="1800" err="1">
                <a:latin typeface="Segoe UI Semibold" panose="020B0702040204020203" pitchFamily="34" charset="0"/>
                <a:cs typeface="Segoe UI Semibold" panose="020B0702040204020203" pitchFamily="34" charset="0"/>
              </a:rPr>
              <a:t>HBase</a:t>
            </a:r>
            <a:r>
              <a:rPr lang="en-US" sz="1800">
                <a:latin typeface="Segoe UI Semibold" panose="020B0702040204020203" pitchFamily="34" charset="0"/>
                <a:cs typeface="Segoe UI Semibold" panose="020B0702040204020203" pitchFamily="34" charset="0"/>
              </a:rPr>
              <a:t>, SQL Azure, </a:t>
            </a:r>
            <a:r>
              <a:rPr lang="en-US" sz="1800" err="1">
                <a:latin typeface="Segoe UI Semibold" panose="020B0702040204020203" pitchFamily="34" charset="0"/>
                <a:cs typeface="Segoe UI Semibold" panose="020B0702040204020203" pitchFamily="34" charset="0"/>
              </a:rPr>
              <a:t>DocumentDB</a:t>
            </a:r>
            <a:endParaRPr lang="en-US" sz="1800">
              <a:latin typeface="Segoe UI Semibold" panose="020B0702040204020203"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4E4B-7F57-4513-890A-EAC8C18A921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79669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7789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F7684-CECC-4566-98F8-54DC205EBE9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320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70385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100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596933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12754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2683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42930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1063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80717012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08FA8-288C-4869-9BC8-74D14658129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405887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4274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03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91429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Note: Not all ML models can be used with streaming data. Mostly classification models are used to score a single event or a group of events.</a:t>
            </a:r>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572673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98216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0383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8261" lvl="1" indent="0" defTabSz="914192">
              <a:lnSpc>
                <a:spcPts val="2255"/>
              </a:lnSpc>
              <a:spcAft>
                <a:spcPts val="600"/>
              </a:spcAft>
              <a:buClr>
                <a:srgbClr val="0078D7"/>
              </a:buClr>
              <a:buSzPct val="90000"/>
              <a:buFont typeface="Wingdings" panose="05000000000000000000" pitchFamily="2" charset="2"/>
              <a:buNone/>
            </a:pPr>
            <a:endParaRPr lang="en-US" sz="1600">
              <a:solidFill>
                <a:srgbClr val="505050"/>
              </a:solidFill>
              <a:latin typeface="Segoe UI Semilight" panose="020B0402040204020203" pitchFamily="34" charset="0"/>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74216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8261" lvl="1" indent="0" defTabSz="914192">
              <a:lnSpc>
                <a:spcPts val="2255"/>
              </a:lnSpc>
              <a:spcAft>
                <a:spcPts val="600"/>
              </a:spcAft>
              <a:buClr>
                <a:srgbClr val="0078D7"/>
              </a:buClr>
              <a:buSzPct val="90000"/>
              <a:buFont typeface="Wingdings" panose="05000000000000000000" pitchFamily="2" charset="2"/>
              <a:buNone/>
            </a:pPr>
            <a:endParaRPr lang="en-US" sz="1600">
              <a:solidFill>
                <a:srgbClr val="505050"/>
              </a:solidFill>
              <a:latin typeface="Segoe UI Semilight" panose="020B0402040204020203" pitchFamily="34" charset="0"/>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50401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Serverless Azure Service. </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Automatically scales as more data is uploaded. </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Can store billions of objects. </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Can store any type of unstructured data: Images, Videos, Audio, Documents etc. </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Three types of Blobs: Block, Append and Page. Blobs are mutable.</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hlinkClick r:id="rId3"/>
              </a:rPr>
              <a:t>Four Replication Options</a:t>
            </a:r>
            <a:r>
              <a:rPr lang="en-US" sz="1600">
                <a:solidFill>
                  <a:srgbClr val="505050"/>
                </a:solidFill>
                <a:latin typeface="Segoe UI Semilight" panose="020B0402040204020203" pitchFamily="34" charset="0"/>
                <a:cs typeface="Segoe UI Semilight" panose="020B0402040204020203" pitchFamily="34" charset="0"/>
              </a:rPr>
              <a:t>: LRS, GRS, ZRS and RA-GRS</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hlinkClick r:id="rId4"/>
              </a:rPr>
              <a:t>Three storage tiers </a:t>
            </a:r>
            <a:r>
              <a:rPr lang="en-US" sz="1600">
                <a:solidFill>
                  <a:srgbClr val="505050"/>
                </a:solidFill>
                <a:latin typeface="Segoe UI Semilight" panose="020B0402040204020203" pitchFamily="34" charset="0"/>
                <a:cs typeface="Segoe UI Semilight" panose="020B0402040204020203" pitchFamily="34" charset="0"/>
              </a:rPr>
              <a:t>– Hot, Cool and Archive. Object can move between tiers.</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Strongly consistent</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Supports parallel multipart uploads and range gets</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Supports top level directory/isolation structure via “containers” </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SLA: 99.9 uptime and 99.99% for reads with RA-GRA  (see details </a:t>
            </a:r>
            <a:r>
              <a:rPr lang="en-US" sz="1600">
                <a:solidFill>
                  <a:srgbClr val="505050"/>
                </a:solidFill>
                <a:latin typeface="Segoe UI Semilight" panose="020B0402040204020203" pitchFamily="34" charset="0"/>
                <a:cs typeface="Segoe UI Semilight" panose="020B0402040204020203" pitchFamily="34" charset="0"/>
                <a:hlinkClick r:id="rId5"/>
              </a:rPr>
              <a:t>here</a:t>
            </a:r>
            <a:r>
              <a:rPr lang="en-US" sz="1600">
                <a:solidFill>
                  <a:srgbClr val="505050"/>
                </a:solidFill>
                <a:latin typeface="Segoe UI Semilight" panose="020B0402040204020203" pitchFamily="34" charset="0"/>
                <a:cs typeface="Segoe UI Semilight" panose="020B0402040204020203" pitchFamily="34" charset="0"/>
              </a:rPr>
              <a:t>)</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Can be monitored using </a:t>
            </a:r>
            <a:r>
              <a:rPr lang="en-US" sz="1600">
                <a:solidFill>
                  <a:srgbClr val="505050"/>
                </a:solidFill>
                <a:latin typeface="Segoe UI Semilight" panose="020B0402040204020203" pitchFamily="34" charset="0"/>
                <a:cs typeface="Segoe UI Semilight" panose="020B0402040204020203" pitchFamily="34" charset="0"/>
                <a:hlinkClick r:id="rId6"/>
              </a:rPr>
              <a:t>Azure Monitor </a:t>
            </a:r>
            <a:r>
              <a:rPr lang="en-US" sz="1600">
                <a:solidFill>
                  <a:srgbClr val="505050"/>
                </a:solidFill>
                <a:latin typeface="Segoe UI Semilight" panose="020B0402040204020203" pitchFamily="34" charset="0"/>
                <a:cs typeface="Segoe UI Semilight" panose="020B0402040204020203" pitchFamily="34" charset="0"/>
              </a:rPr>
              <a:t>(preview).  Metrics be accessed via the Azure Portal as well as REST, SDK, PowerShell and CLI.</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All data can be encrypted. Supports AAD, OAuth and RBAC on Storage Resource Provider via ARM. </a:t>
            </a:r>
          </a:p>
          <a:p>
            <a:pPr marL="572581" lvl="1" indent="-274320" defTabSz="914192">
              <a:lnSpc>
                <a:spcPts val="2255"/>
              </a:lnSpc>
              <a:spcAft>
                <a:spcPts val="600"/>
              </a:spcAft>
              <a:buClr>
                <a:srgbClr val="0078D7"/>
              </a:buClr>
              <a:buSzPct val="90000"/>
              <a:buFont typeface="Wingdings" panose="05000000000000000000" pitchFamily="2" charset="2"/>
              <a:buChar char="§"/>
            </a:pPr>
            <a:endParaRPr lang="en-US" sz="1600">
              <a:solidFill>
                <a:srgbClr val="505050"/>
              </a:solidFill>
              <a:latin typeface="Segoe UI Semilight" panose="020B0402040204020203" pitchFamily="34" charset="0"/>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5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No limits on: number of files, size of individual files, total amount of data stored, how long data can be stored or ingestion throughput</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Low latency and high throughput workloads can be used for ingesting streaming data.</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Stores all data types</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Highly available with Local &amp; Geo Redundant Storage</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Is Hadoop-compatible (via </a:t>
            </a:r>
            <a:r>
              <a:rPr lang="en-US" sz="1600" err="1">
                <a:solidFill>
                  <a:srgbClr val="505050"/>
                </a:solidFill>
                <a:latin typeface="Segoe UI Semilight" panose="020B0402040204020203" pitchFamily="34" charset="0"/>
                <a:cs typeface="Segoe UI Semilight" panose="020B0402040204020203" pitchFamily="34" charset="0"/>
              </a:rPr>
              <a:t>WebHDFS</a:t>
            </a:r>
            <a:r>
              <a:rPr lang="en-US" sz="1600">
                <a:solidFill>
                  <a:srgbClr val="505050"/>
                </a:solidFill>
                <a:latin typeface="Segoe UI Semilight" panose="020B0402040204020203" pitchFamily="34" charset="0"/>
                <a:cs typeface="Segoe UI Semilight" panose="020B0402040204020203" pitchFamily="34" charset="0"/>
              </a:rPr>
              <a:t> REST API). Supported by leading Hadoop distros and HDInsight.</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Provides POSIX-style permissions for RBAC</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Integrates with AAD for authentication.</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Transparent server-side encryption ensures data is always encrypted at rest and in-flight.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3003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77006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1291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a:t>
            </a:r>
          </a:p>
          <a:p>
            <a:pPr marL="228600" indent="-228600">
              <a:buAutoNum type="arabicParenR"/>
            </a:pPr>
            <a:r>
              <a:rPr lang="en-US" sz="1200" b="0" i="0" kern="1200">
                <a:solidFill>
                  <a:schemeClr val="tx1"/>
                </a:solidFill>
                <a:effectLst/>
                <a:latin typeface="+mn-lt"/>
                <a:ea typeface="+mn-ea"/>
                <a:cs typeface="+mn-cs"/>
              </a:rPr>
              <a:t>Change feed support is provided for all data models and containers in Azure Cosmos DB. However, the change feed is read using the SQL client and serializes items into JSON format. Because of the JSON formatting, MongoDB clients will experience a mismatch between BSON formatted documents and the JSON formatted change feed.</a:t>
            </a:r>
          </a:p>
          <a:p>
            <a:pPr marL="228600" indent="-228600">
              <a:buAutoNum type="arabicParenR"/>
            </a:pPr>
            <a:r>
              <a:rPr lang="en-US" sz="1200" b="0" i="0" kern="1200">
                <a:solidFill>
                  <a:schemeClr val="tx1"/>
                </a:solidFill>
                <a:effectLst/>
                <a:latin typeface="+mn-lt"/>
                <a:ea typeface="+mn-ea"/>
                <a:cs typeface="+mn-cs"/>
              </a:rPr>
              <a:t>The change feed is available for each partition key range within the document collection, and thus can be distributed across one or more consumers for parallel processing as shown in the following image.</a:t>
            </a:r>
          </a:p>
          <a:p>
            <a:r>
              <a:rPr lang="en-US" sz="1200" b="0" i="0" kern="1200">
                <a:solidFill>
                  <a:schemeClr val="tx1"/>
                </a:solidFill>
                <a:effectLst/>
                <a:latin typeface="+mn-lt"/>
                <a:ea typeface="+mn-ea"/>
                <a:cs typeface="+mn-cs"/>
              </a:rPr>
              <a:t>Additional details:</a:t>
            </a:r>
            <a:r>
              <a:rPr lang="en-US" sz="1200" b="0" i="0" u="none" strike="noStrike" kern="1200">
                <a:solidFill>
                  <a:schemeClr val="tx1"/>
                </a:solidFill>
                <a:effectLst/>
                <a:latin typeface="+mn-lt"/>
                <a:ea typeface="+mn-ea"/>
                <a:cs typeface="+mn-cs"/>
              </a:rPr>
              <a:t>+</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Change feed is enabled by default for all accounts.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You can use your </a:t>
            </a:r>
            <a:r>
              <a:rPr lang="en-US" sz="1200" b="0" i="0" u="none" strike="noStrike" kern="1200">
                <a:solidFill>
                  <a:schemeClr val="tx1"/>
                </a:solidFill>
                <a:effectLst/>
                <a:latin typeface="+mn-lt"/>
                <a:ea typeface="+mn-ea"/>
                <a:cs typeface="+mn-cs"/>
                <a:hlinkClick r:id="rId3"/>
              </a:rPr>
              <a:t>provisioned throughput</a:t>
            </a:r>
            <a:r>
              <a:rPr lang="en-US" sz="1200" b="0" i="0" kern="1200">
                <a:solidFill>
                  <a:schemeClr val="tx1"/>
                </a:solidFill>
                <a:effectLst/>
                <a:latin typeface="+mn-lt"/>
                <a:ea typeface="+mn-ea"/>
                <a:cs typeface="+mn-cs"/>
              </a:rPr>
              <a:t> in your write region or any </a:t>
            </a:r>
            <a:r>
              <a:rPr lang="en-US" sz="1200" b="0" i="0" u="none" strike="noStrike" kern="1200">
                <a:solidFill>
                  <a:schemeClr val="tx1"/>
                </a:solidFill>
                <a:effectLst/>
                <a:latin typeface="+mn-lt"/>
                <a:ea typeface="+mn-ea"/>
                <a:cs typeface="+mn-cs"/>
                <a:hlinkClick r:id="rId4"/>
              </a:rPr>
              <a:t>read region</a:t>
            </a:r>
            <a:r>
              <a:rPr lang="en-US" sz="1200" b="0" i="0" kern="1200">
                <a:solidFill>
                  <a:schemeClr val="tx1"/>
                </a:solidFill>
                <a:effectLst/>
                <a:latin typeface="+mn-lt"/>
                <a:ea typeface="+mn-ea"/>
                <a:cs typeface="+mn-cs"/>
              </a:rPr>
              <a:t> to read from the change feed, just like any other Azure Cosmos DB operation.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change feed includes inserts and update operations made to documents within the collection. You can capture deletes by setting a "soft-delete" flag within your documents in place of deletes. Alternatively, you can set a finite expiration period for your documents via the </a:t>
            </a:r>
            <a:r>
              <a:rPr lang="en-US" sz="1200" b="0" i="0" u="none" strike="noStrike" kern="1200">
                <a:solidFill>
                  <a:schemeClr val="tx1"/>
                </a:solidFill>
                <a:effectLst/>
                <a:latin typeface="+mn-lt"/>
                <a:ea typeface="+mn-ea"/>
                <a:cs typeface="+mn-cs"/>
                <a:hlinkClick r:id="rId5"/>
              </a:rPr>
              <a:t>TTL capability</a:t>
            </a:r>
            <a:r>
              <a:rPr lang="en-US" sz="1200" b="0" i="0" kern="1200">
                <a:solidFill>
                  <a:schemeClr val="tx1"/>
                </a:solidFill>
                <a:effectLst/>
                <a:latin typeface="+mn-lt"/>
                <a:ea typeface="+mn-ea"/>
                <a:cs typeface="+mn-cs"/>
              </a:rPr>
              <a:t>, for example, 24 hours and use the value of that property to capture deletes. With this solution, you have to process changes within a shorter time interval than the TTL expiration period.</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Each change to a document appears exactly once in the change feed, and clients manage their checkpointing logic. The change feed processor library provides automatic checkpointing and "at least once" semantics.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Only the most recent change for a given document is included in the change log. Intermediate changes may not be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The change feed is sorted by order of modification within each partition key value. There is no guaranteed order across partition-key values.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Changes can be synchronized from any point-in-time, that is, there is no fixed data retention period for which changes are available.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Changes are available in chunks of partition key ranges. This capability allows changes from large collections to be processed in parallel by multiple consumers/servers.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Applications can request multiple change feeds simultaneously on the same collection.</a:t>
            </a:r>
          </a:p>
          <a:p>
            <a:pPr marL="228600" indent="-228600">
              <a:buAutoNum type="arabicParen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9539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1" indent="-285750" algn="l" defTabSz="914367" rtl="0" eaLnBrk="1" fontAlgn="auto" latinLnBrk="0" hangingPunct="1">
              <a:lnSpc>
                <a:spcPts val="2100"/>
              </a:lnSpc>
              <a:spcBef>
                <a:spcPts val="0"/>
              </a:spcBef>
              <a:spcAft>
                <a:spcPts val="1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Some use-cases for Azure Cosmos DB + Spark include:</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Streaming Extract, Transformation, and Loading of data (ETL)</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Data enrichment</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Trigger event detection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Complex session analysis and personalization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Visual data exploration and interactive analysis</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Notebook experience for data exploration, information sharing, and collaboration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connector uses the </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a:t>
            </a:r>
            <a:r>
              <a:rPr kumimoji="0" lang="en-US" sz="1200" b="0" i="0" u="sng"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DocumentDB</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 Java SDK</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and moves data directly between Spark worker nodes and Cosmos DB data nodes</a:t>
            </a:r>
            <a:endPar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18798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9983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https://blogs.msdn.microsoft.com/opensourcemsft/2015/08/08/choosing-between-azure-event-hub-and-kafka-what-you-need-to-know/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https://blogs.msdn.microsoft.com/opensourcemsft/2015/08/08/choosing-between-azure-event-hub-and-kafka-what-you-need-to-know/ </a:t>
            </a:r>
          </a:p>
          <a:p>
            <a:r>
              <a:rPr lang="en-US"/>
              <a:t>Source: https://docs.microsoft.com/en-us/azure/iot-hub/iot-hub-compare-event-hubs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19245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https://www.slideshare.net/KhalidSalama2/realtime-event-stream-processing-on-ms-azure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461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1073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8261" lvl="1" indent="0" defTabSz="914192">
              <a:lnSpc>
                <a:spcPts val="2255"/>
              </a:lnSpc>
              <a:spcAft>
                <a:spcPts val="600"/>
              </a:spcAft>
              <a:buClr>
                <a:srgbClr val="0078D7"/>
              </a:buClr>
              <a:buSzPct val="90000"/>
              <a:buFont typeface="Wingdings" panose="05000000000000000000" pitchFamily="2" charset="2"/>
              <a:buNone/>
            </a:pPr>
            <a:endParaRPr lang="en-US" sz="1600" dirty="0">
              <a:solidFill>
                <a:srgbClr val="505050"/>
              </a:solidFill>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509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With Microsoft, you can operate at speeds that keep you ahead of the competition, collecting, processing and analyzing data in real time to find value faster. Our technology is built with Machine Learning algorithms that can manage large quantities of data, whether it’s on premises or in the cloud.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Decades of experience in search have enabled us to redefine what Artificial Intelligence can do for your business. Speech, vision, language and search capabilities empower you to create a cycle of innovation that constantly improves your insight and decision making. </a:t>
            </a:r>
          </a:p>
          <a:p>
            <a:pPr rtl="0"/>
            <a:endParaRPr lang="en-US" sz="2000" kern="1200" dirty="0">
              <a:solidFill>
                <a:schemeClr val="tx1"/>
              </a:solidFill>
              <a:latin typeface="Segoe UI Light" pitchFamily="34" charset="0"/>
              <a:ea typeface="+mn-ea"/>
              <a:cs typeface="+mn-cs"/>
            </a:endParaRPr>
          </a:p>
          <a:p>
            <a:pPr rtl="0"/>
            <a:endParaRPr lang="en-US" sz="1200" kern="1200" dirty="0">
              <a:solidFill>
                <a:schemeClr val="tx1"/>
              </a:solidFill>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183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849974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3945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886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528751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934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740385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dirty="0">
                <a:solidFill>
                  <a:schemeClr val="tx1"/>
                </a:solidFill>
                <a:effectLst/>
                <a:latin typeface="Segoe UI Light" pitchFamily="34" charset="0"/>
                <a:ea typeface="+mn-ea"/>
                <a:cs typeface="+mn-cs"/>
              </a:rPr>
              <a:t>Trusted as an industry leader, our large, global footprint gives us unique capabilities to meet compliance standards across locations and industries. As the least vulnerable database over the last seven years, you know your data is safe and secure. Our highly scalable data services work with ML-based automatic index tuning to help grow as your business expands. </a:t>
            </a:r>
            <a:endParaRPr lang="en-US" sz="1200" kern="1200" dirty="0">
              <a:solidFill>
                <a:schemeClr val="tx1"/>
              </a:solidFill>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0860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427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267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2324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514219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998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935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7094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682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486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kern="1200" dirty="0">
                <a:solidFill>
                  <a:schemeClr val="tx1"/>
                </a:solidFill>
                <a:effectLst/>
                <a:latin typeface="Segoe UI Light" pitchFamily="34" charset="0"/>
                <a:ea typeface="+mn-ea"/>
                <a:cs typeface="+mn-cs"/>
              </a:rPr>
              <a:t>No matter where your data lives – whether the cloud, a hybrid environment or on-premises – we support you with analytics capabilities that match your current infrastructure. With solutions tailored to your industry, you can start small, experiment, and adapt as your business grows. We support not only Microsoft technologies, but also open-source products like Linux, Spark, Hadoop, and others that empower your team to build on open source innovation.</a:t>
            </a:r>
          </a:p>
          <a:p>
            <a:pPr marL="0" indent="0">
              <a:buFont typeface="Arial" panose="020B0604020202020204" pitchFamily="34" charset="0"/>
              <a:buNone/>
            </a:pPr>
            <a:endParaRPr lang="en-US" sz="2000" kern="1200" dirty="0">
              <a:solidFill>
                <a:schemeClr val="tx1"/>
              </a:solidFill>
              <a:latin typeface="Segoe UI Light" pitchFamily="34" charset="0"/>
              <a:ea typeface="+mn-ea"/>
              <a:cs typeface="+mn-cs"/>
            </a:endParaRPr>
          </a:p>
          <a:p>
            <a:pPr marL="0" indent="0">
              <a:buFont typeface="Arial" panose="020B0604020202020204" pitchFamily="34" charset="0"/>
              <a:buNone/>
            </a:pPr>
            <a:endParaRPr lang="en-US" sz="1200" kern="1200" dirty="0">
              <a:solidFill>
                <a:schemeClr val="tx1"/>
              </a:solidFill>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421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89367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01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260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3236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9184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2093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67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8821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6210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solidFill>
                  <a:schemeClr val="accent1"/>
                </a:solidFill>
              </a:rPr>
              <a:t>Data Acquisition </a:t>
            </a:r>
            <a:r>
              <a:rPr lang="en-US"/>
              <a:t>is the process of collecting the source data so that it can explored and processed. </a:t>
            </a:r>
            <a:r>
              <a:rPr lang="en-US">
                <a:solidFill>
                  <a:schemeClr val="accent1"/>
                </a:solidFill>
              </a:rPr>
              <a:t>Data Understanding </a:t>
            </a:r>
            <a:r>
              <a:rPr lang="en-US"/>
              <a:t>is the process of exploring the data to understand the value it provides, its content and its flaws.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accent1"/>
                </a:solidFill>
              </a:rPr>
              <a:t>Modeling </a:t>
            </a:r>
            <a:r>
              <a:rPr lang="en-US"/>
              <a:t>is the process of creating a predictive model from a collection of historical data that provides the context and outcomes.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accent1"/>
                </a:solidFill>
              </a:rPr>
              <a:t>Deployment </a:t>
            </a:r>
            <a:r>
              <a:rPr lang="en-US"/>
              <a:t>or operationalization is the process of exposing the predictive capabilities of the trained model in a format that applications can integrate and consume.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1F5E1-0F7F-4ABB-A5CC-E4A04EB7465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873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8428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6782218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0174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262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8261" lvl="1" indent="0" defTabSz="914192">
              <a:lnSpc>
                <a:spcPts val="2255"/>
              </a:lnSpc>
              <a:spcAft>
                <a:spcPts val="600"/>
              </a:spcAft>
              <a:buClr>
                <a:srgbClr val="0078D7"/>
              </a:buClr>
              <a:buSzPct val="90000"/>
              <a:buFont typeface="Wingdings" panose="05000000000000000000" pitchFamily="2" charset="2"/>
              <a:buNone/>
            </a:pPr>
            <a:endParaRPr lang="en-US" sz="1600">
              <a:solidFill>
                <a:srgbClr val="505050"/>
              </a:solidFill>
              <a:latin typeface="Segoe UI Semilight" panose="020B0402040204020203" pitchFamily="34" charset="0"/>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5167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Serverless Azure Service. </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Automatically scales as more data is uploaded. </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Can store billions of objects. </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Can store any type of unstructured data: Images, Videos, Audio, Documents etc. </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Three types of Blobs: Block, Append and Page. Blobs are mutable.</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hlinkClick r:id="rId3"/>
              </a:rPr>
              <a:t>Four Replication Options</a:t>
            </a:r>
            <a:r>
              <a:rPr lang="en-US" sz="1600">
                <a:solidFill>
                  <a:srgbClr val="505050"/>
                </a:solidFill>
                <a:latin typeface="Segoe UI Semilight" panose="020B0402040204020203" pitchFamily="34" charset="0"/>
                <a:cs typeface="Segoe UI Semilight" panose="020B0402040204020203" pitchFamily="34" charset="0"/>
              </a:rPr>
              <a:t>: LRS, GRS, ZRS and RA-GRS</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hlinkClick r:id="rId4"/>
              </a:rPr>
              <a:t>Three storage tiers </a:t>
            </a:r>
            <a:r>
              <a:rPr lang="en-US" sz="1600">
                <a:solidFill>
                  <a:srgbClr val="505050"/>
                </a:solidFill>
                <a:latin typeface="Segoe UI Semilight" panose="020B0402040204020203" pitchFamily="34" charset="0"/>
                <a:cs typeface="Segoe UI Semilight" panose="020B0402040204020203" pitchFamily="34" charset="0"/>
              </a:rPr>
              <a:t>– Hot, Cool and Archive. Object can move between tiers.</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Strongly consistent</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Supports parallel multipart uploads and range gets</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Supports top level directory/isolation structure via “containers” </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SLA: 99.9 uptime and 99.99% for reads with RA-GRA  (see details </a:t>
            </a:r>
            <a:r>
              <a:rPr lang="en-US" sz="1600">
                <a:solidFill>
                  <a:srgbClr val="505050"/>
                </a:solidFill>
                <a:latin typeface="Segoe UI Semilight" panose="020B0402040204020203" pitchFamily="34" charset="0"/>
                <a:cs typeface="Segoe UI Semilight" panose="020B0402040204020203" pitchFamily="34" charset="0"/>
                <a:hlinkClick r:id="rId5"/>
              </a:rPr>
              <a:t>here</a:t>
            </a:r>
            <a:r>
              <a:rPr lang="en-US" sz="1600">
                <a:solidFill>
                  <a:srgbClr val="505050"/>
                </a:solidFill>
                <a:latin typeface="Segoe UI Semilight" panose="020B0402040204020203" pitchFamily="34" charset="0"/>
                <a:cs typeface="Segoe UI Semilight" panose="020B0402040204020203" pitchFamily="34" charset="0"/>
              </a:rPr>
              <a:t>)</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Can be monitored using </a:t>
            </a:r>
            <a:r>
              <a:rPr lang="en-US" sz="1600">
                <a:solidFill>
                  <a:srgbClr val="505050"/>
                </a:solidFill>
                <a:latin typeface="Segoe UI Semilight" panose="020B0402040204020203" pitchFamily="34" charset="0"/>
                <a:cs typeface="Segoe UI Semilight" panose="020B0402040204020203" pitchFamily="34" charset="0"/>
                <a:hlinkClick r:id="rId6"/>
              </a:rPr>
              <a:t>Azure Monitor </a:t>
            </a:r>
            <a:r>
              <a:rPr lang="en-US" sz="1600">
                <a:solidFill>
                  <a:srgbClr val="505050"/>
                </a:solidFill>
                <a:latin typeface="Segoe UI Semilight" panose="020B0402040204020203" pitchFamily="34" charset="0"/>
                <a:cs typeface="Segoe UI Semilight" panose="020B0402040204020203" pitchFamily="34" charset="0"/>
              </a:rPr>
              <a:t>(preview).  Metrics be accessed via the Azure Portal as well as REST, SDK, PowerShell and CLI.</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All data can be encrypted. Supports AAD, OAuth and RBAC on Storage Resource Provider via ARM. </a:t>
            </a:r>
          </a:p>
          <a:p>
            <a:pPr marL="572581" lvl="1" indent="-274320" defTabSz="914192">
              <a:lnSpc>
                <a:spcPts val="2255"/>
              </a:lnSpc>
              <a:spcAft>
                <a:spcPts val="600"/>
              </a:spcAft>
              <a:buClr>
                <a:srgbClr val="0078D7"/>
              </a:buClr>
              <a:buSzPct val="90000"/>
              <a:buFont typeface="Wingdings" panose="05000000000000000000" pitchFamily="2" charset="2"/>
              <a:buChar char="§"/>
            </a:pPr>
            <a:endParaRPr lang="en-US" sz="1600">
              <a:solidFill>
                <a:srgbClr val="505050"/>
              </a:solidFill>
              <a:latin typeface="Segoe UI Semilight" panose="020B0402040204020203" pitchFamily="34" charset="0"/>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0369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No limits on: number of files, size of individual files, total amount of data stored, how long data can be stored or ingestion throughput</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Low latency and high throughput workloads can be used for ingesting streaming data.</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Stores all data types</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Highly available with Local &amp; Geo Redundant Storage</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Is Hadoop-compatible (via </a:t>
            </a:r>
            <a:r>
              <a:rPr lang="en-US" sz="1600" err="1">
                <a:solidFill>
                  <a:srgbClr val="505050"/>
                </a:solidFill>
                <a:latin typeface="Segoe UI Semilight" panose="020B0402040204020203" pitchFamily="34" charset="0"/>
                <a:cs typeface="Segoe UI Semilight" panose="020B0402040204020203" pitchFamily="34" charset="0"/>
              </a:rPr>
              <a:t>WebHDFS</a:t>
            </a:r>
            <a:r>
              <a:rPr lang="en-US" sz="1600">
                <a:solidFill>
                  <a:srgbClr val="505050"/>
                </a:solidFill>
                <a:latin typeface="Segoe UI Semilight" panose="020B0402040204020203" pitchFamily="34" charset="0"/>
                <a:cs typeface="Segoe UI Semilight" panose="020B0402040204020203" pitchFamily="34" charset="0"/>
              </a:rPr>
              <a:t> REST API). Supported by leading Hadoop distros and HDInsight.</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Provides POSIX-style permissions for RBAC</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Integrates with AAD for authentication.</a:t>
            </a:r>
          </a:p>
          <a:p>
            <a:pPr marL="572581" lvl="1" indent="-274320" defTabSz="914192">
              <a:lnSpc>
                <a:spcPts val="2255"/>
              </a:lnSpc>
              <a:spcBef>
                <a:spcPts val="600"/>
              </a:spcBef>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Transparent server-side encryption ensures data is always encrypted at rest and in-flight.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24333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0198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5738212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422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758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363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5942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2082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4069723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7358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942091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04454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7845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778712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5429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041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2111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74404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6187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E27E56C-3AC5-4D18-ADDD-32FA7EAE2B6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18201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8660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7794" marR="0" lvl="1"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endParaRPr lang="en-US" b="0" i="0" baseline="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49411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A browser-based graphical tool that lets you build predictive analytics applications without any coding</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Offered as a fully-managed serverless Azure service</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SLA: 99.95% Guaranteed Up-time</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Supports a large number of algorithms in these categories: Anomaly Detection, Classification, Clustering, Recommendation, Regression, Statistical Functions, Text Analytics and Computer  Vision.</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Supported data sources include: Azure Blob Storage, Azure SQL DB/SW, Azure Table, Hadoop Hive Query, OData Feed, HTTP, Manual Data Entry, On-</a:t>
            </a:r>
            <a:r>
              <a:rPr lang="en-US" sz="1600" err="1">
                <a:solidFill>
                  <a:srgbClr val="505050"/>
                </a:solidFill>
                <a:latin typeface="Segoe UI Semilight" panose="020B0402040204020203" pitchFamily="34" charset="0"/>
                <a:cs typeface="Segoe UI Semilight" panose="020B0402040204020203" pitchFamily="34" charset="0"/>
              </a:rPr>
              <a:t>prem</a:t>
            </a:r>
            <a:r>
              <a:rPr lang="en-US" sz="1600">
                <a:solidFill>
                  <a:srgbClr val="505050"/>
                </a:solidFill>
                <a:latin typeface="Segoe UI Semilight" panose="020B0402040204020203" pitchFamily="34" charset="0"/>
                <a:cs typeface="Segoe UI Semilight" panose="020B0402040204020203" pitchFamily="34" charset="0"/>
              </a:rPr>
              <a:t> SQL Server and Desktop Direct Upload.</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Supports a number of Data Formats: ARFF, CSV, </a:t>
            </a:r>
            <a:r>
              <a:rPr lang="en-US" sz="1600" err="1">
                <a:solidFill>
                  <a:srgbClr val="505050"/>
                </a:solidFill>
                <a:latin typeface="Segoe UI Semilight" panose="020B0402040204020203" pitchFamily="34" charset="0"/>
                <a:cs typeface="Segoe UI Semilight" panose="020B0402040204020203" pitchFamily="34" charset="0"/>
              </a:rPr>
              <a:t>SVMLight</a:t>
            </a:r>
            <a:r>
              <a:rPr lang="en-US" sz="1600">
                <a:solidFill>
                  <a:srgbClr val="505050"/>
                </a:solidFill>
                <a:latin typeface="Segoe UI Semilight" panose="020B0402040204020203" pitchFamily="34" charset="0"/>
                <a:cs typeface="Segoe UI Semilight" panose="020B0402040204020203" pitchFamily="34" charset="0"/>
              </a:rPr>
              <a:t>, TSV, Excel, ZIP</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Gallery (</a:t>
            </a:r>
            <a:r>
              <a:rPr lang="en-US" sz="1600">
                <a:hlinkClick r:id="rId3"/>
              </a:rPr>
              <a:t>http://gallery.azureml.net</a:t>
            </a:r>
            <a:r>
              <a:rPr lang="en-US" sz="1600"/>
              <a:t>) includes </a:t>
            </a:r>
            <a:r>
              <a:rPr lang="en-US" sz="1600">
                <a:solidFill>
                  <a:srgbClr val="505050"/>
                </a:solidFill>
                <a:latin typeface="Segoe UI Semilight" panose="020B0402040204020203" pitchFamily="34" charset="0"/>
                <a:cs typeface="Segoe UI Semilight" panose="020B0402040204020203" pitchFamily="34" charset="0"/>
              </a:rPr>
              <a:t>community contributed solutions.</a:t>
            </a:r>
          </a:p>
          <a:p>
            <a:pPr marL="572581" lvl="1" indent="-274320" defTabSz="914192">
              <a:lnSpc>
                <a:spcPts val="2255"/>
              </a:lnSpc>
              <a:spcAft>
                <a:spcPts val="600"/>
              </a:spcAft>
              <a:buClr>
                <a:srgbClr val="0078D7"/>
              </a:buClr>
              <a:buSzPct val="90000"/>
              <a:buFont typeface="Wingdings" panose="05000000000000000000" pitchFamily="2" charset="2"/>
              <a:buChar char="§"/>
            </a:pPr>
            <a:r>
              <a:rPr lang="en-US" sz="1600">
                <a:solidFill>
                  <a:srgbClr val="505050"/>
                </a:solidFill>
                <a:latin typeface="Segoe UI Semilight" panose="020B0402040204020203" pitchFamily="34" charset="0"/>
                <a:cs typeface="Segoe UI Semilight" panose="020B0402040204020203" pitchFamily="34" charset="0"/>
              </a:rPr>
              <a:t>Trained models can be deployed as Request-Response Service (RRS), Batch Execution Service (BES).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94808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57585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0613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001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4371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976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5889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15508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011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612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0749409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0799522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3047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10/19/2018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0430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1F5E1-0F7F-4ABB-A5CC-E4A04EB7465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5022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8846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0309309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38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151777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Ingest Use Case: Blob Historian</a:t>
            </a:r>
          </a:p>
          <a:p>
            <a:r>
              <a:rPr lang="en-US"/>
              <a:t>The expectations for fast and agile execution in businesses continue to grow. Businesses and developers are now opting for easy-to-use, cloud-based platforms to cope with the demand for more agility, and are looking for platforms that enable them to ingest and process a continuous stream of data generated by their systems in near real-time.  The canonical Blob Historian scenario can be described as follows: Data from various devices and platforms which are geo-distributed across the world are pushed to a centralized data collector. Once the data is at the central location, some stateless transformation is performed on them such as scrubbing PII information, adding geo-tagging, IP lookup etc.  The transformed data is then archived into Blob storage in a fashion which can be </a:t>
            </a:r>
            <a:r>
              <a:rPr lang="en-US" b="1"/>
              <a:t>readily consumed by HDInsight </a:t>
            </a:r>
            <a:r>
              <a:rPr lang="en-US"/>
              <a:t>for offline processing. Also </a:t>
            </a:r>
            <a:r>
              <a:rPr lang="en-US" b="1"/>
              <a:t>Replay for RCA</a:t>
            </a:r>
            <a:r>
              <a:rPr lang="en-US" b="0"/>
              <a:t> etc.</a:t>
            </a:r>
            <a:endParaRPr lang="en-US"/>
          </a:p>
          <a:p>
            <a:r>
              <a:rPr lang="en-US"/>
              <a:t> </a:t>
            </a:r>
          </a:p>
          <a:p>
            <a:r>
              <a:rPr lang="en-US" b="1"/>
              <a:t>Analytics Use Case: Telemetry/Log Processing </a:t>
            </a:r>
          </a:p>
          <a:p>
            <a:r>
              <a:rPr lang="en-US" b="1">
                <a:solidFill>
                  <a:schemeClr val="tx2"/>
                </a:solidFill>
              </a:rPr>
              <a:t>Monitoring to reduce</a:t>
            </a:r>
            <a:r>
              <a:rPr lang="en-US" b="1" baseline="0">
                <a:solidFill>
                  <a:schemeClr val="tx2"/>
                </a:solidFill>
              </a:rPr>
              <a:t> </a:t>
            </a:r>
            <a:r>
              <a:rPr lang="en-US" b="1">
                <a:solidFill>
                  <a:schemeClr val="tx2"/>
                </a:solidFill>
              </a:rPr>
              <a:t>TTD, TTM</a:t>
            </a:r>
          </a:p>
          <a:p>
            <a:r>
              <a:rPr lang="en-US"/>
              <a:t>As the volume of devices, machines and applications grow, the most common enterprise use case to run businesses is the need to monitor and respond to changing business needs by creating rich analytics near real-time.    </a:t>
            </a:r>
          </a:p>
          <a:p>
            <a:r>
              <a:rPr lang="en-US"/>
              <a:t>The canonical Telemetry/Log Processing scenario can be described using the Online Service or Application example, however the pattern is commonly seen across businesses that collect and report on application or device telemetry. The application or service regularly collects health data (data representing the current status of the application or infrastructure at a point in time) in addition to user request logs and other data representing actions or activities performed within the application. The data is historically saved to a blob or other type of data store for further processing. With the recent trend towards real-time </a:t>
            </a:r>
            <a:r>
              <a:rPr lang="en-US" err="1"/>
              <a:t>dashboarding</a:t>
            </a:r>
            <a:r>
              <a:rPr lang="en-US"/>
              <a:t>, in addition to saving the data to a blob or other type of store for historical analysis, customers are looking to process and transform the stream of incoming data directly such that it can be immediately provided to end users in the form of Dashboards and/or Notifications when action needs to be taken, for example if the site goes down operations personnel can be notified to begin investigation and resolve the issue quickly. </a:t>
            </a:r>
          </a:p>
          <a:p>
            <a:r>
              <a:rPr lang="en-US"/>
              <a:t>As more data is gathered and processed Machine Learning can also be used to develop and learn from patterns seen in the system such that it is possible to better predict when machines may need to be serviced or when things are about to go wrong. </a:t>
            </a:r>
          </a:p>
          <a:p>
            <a:r>
              <a:rPr lang="en-US"/>
              <a:t> </a:t>
            </a:r>
          </a:p>
          <a:p>
            <a:r>
              <a:rPr lang="en-US" b="1"/>
              <a:t>Operations Use Case: </a:t>
            </a:r>
            <a:r>
              <a:rPr lang="en-US" b="1" err="1"/>
              <a:t>IoT</a:t>
            </a:r>
            <a:r>
              <a:rPr lang="en-US" b="1"/>
              <a:t> Scenario</a:t>
            </a:r>
          </a:p>
          <a:p>
            <a:r>
              <a:rPr lang="en-US" b="1"/>
              <a:t>Command and Control,</a:t>
            </a:r>
            <a:r>
              <a:rPr lang="en-US" b="1" baseline="0"/>
              <a:t> Maintenance</a:t>
            </a:r>
            <a:endParaRPr lang="en-US" b="1"/>
          </a:p>
          <a:p>
            <a:r>
              <a:rPr lang="en-US"/>
              <a:t>As devices become smarter and more devices are built with communication capabilities, the expectation of what can be done with the data generated and collected from these devices continues to evolve both in the commercial and consumer spaces. It is expected that with so much data available, we can quickly combine and process the data, gaining more insight into the environment around us, and the devices we use regularly. </a:t>
            </a:r>
          </a:p>
          <a:p>
            <a:r>
              <a:rPr lang="en-US"/>
              <a:t>The canonical </a:t>
            </a:r>
            <a:r>
              <a:rPr lang="en-US" err="1"/>
              <a:t>IoT</a:t>
            </a:r>
            <a:r>
              <a:rPr lang="en-US"/>
              <a:t> Scenario is often described using the </a:t>
            </a:r>
            <a:r>
              <a:rPr lang="en-US" b="1"/>
              <a:t>Vending Machine </a:t>
            </a:r>
            <a:r>
              <a:rPr lang="en-US"/>
              <a:t>example, however the pattern is commonly seen across </a:t>
            </a:r>
            <a:r>
              <a:rPr lang="en-US" err="1"/>
              <a:t>IoT</a:t>
            </a:r>
            <a:r>
              <a:rPr lang="en-US"/>
              <a:t> use cases. The Devices, the Vending machines, regularly send information (product stock, status, temperature, etc. data) to either a field gateway (if the device is Non-IP capable) or to a cloud gateway (IP Capable) for ingestion into the system. The incoming data stream is processed and transformed such that it can be immediately provided to end users in the form of Dashboards and Notifications when action needs to be taken, for example when product in a specific vending machine gets low, the relevant representative can be notified to restock the machine, or if the machine is in need of repair a technician can be scheduled. In some cases, the action that needs to be taken may be as simple as rebooting the machine or pushing down a firmware upgrade which can be done without the need for human interaction. </a:t>
            </a:r>
          </a:p>
          <a:p>
            <a:r>
              <a:rPr lang="en-US"/>
              <a:t>As more data is gathered and processed Machine Learning can also be used to develop and learn from patterns seen in the system such that it is possible to better predict when machines may need to be serviced or when things are about to go wrong. </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 Ready 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41F5E1-0F7F-4ABB-A5CC-E4A04EB7465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1758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Note that there are multiple options for all functional categories. In this deck the focus is on:</a:t>
            </a:r>
          </a:p>
          <a:p>
            <a:pPr marL="228600" indent="-228600">
              <a:buAutoNum type="arabicParenR"/>
            </a:pPr>
            <a:r>
              <a:rPr lang="en-US"/>
              <a:t>Stream Ingestion: The options are Azure Event Hubs, Azure IoT Hub and Apache Kafka on HDInsight</a:t>
            </a:r>
          </a:p>
          <a:p>
            <a:pPr marL="228600" indent="-228600">
              <a:buAutoNum type="arabicParenR"/>
            </a:pPr>
            <a:r>
              <a:rPr lang="en-US"/>
              <a:t>Stream Analytics i.e. querying, filtering and transforming streaming data: The options are Azure Stream Analytics, Azure Databricks Structured Streaming and Apache Storm on HDInsight </a:t>
            </a:r>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10/19/2018 1:22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1680361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n-lt"/>
              </a:rPr>
              <a:t>* though, on-premises they are not supported by Microsoft and the capabilities/features may not be identical.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290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4203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2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959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1090547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2898040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92381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7931891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410097585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411010595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7021480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625081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908520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3779394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067219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42663334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989330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2940597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13146016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22155362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138999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2442397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9515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517907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495324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091581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4268468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686022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00485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1" y="2084172"/>
            <a:ext cx="7878029"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5567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a:p>
        </p:txBody>
      </p:sp>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5">
                <a:solidFill>
                  <a:schemeClr val="tx2"/>
                </a:solidFill>
                <a:latin typeface="+mj-lt"/>
              </a:defRPr>
            </a:lvl1pPr>
          </a:lstStyle>
          <a:p>
            <a:r>
              <a:rPr lang="en-US"/>
              <a:t>Click to edit Master title style</a:t>
            </a:r>
          </a:p>
        </p:txBody>
      </p:sp>
    </p:spTree>
    <p:extLst>
      <p:ext uri="{BB962C8B-B14F-4D97-AF65-F5344CB8AC3E}">
        <p14:creationId xmlns:p14="http://schemas.microsoft.com/office/powerpoint/2010/main" val="291295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00858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0562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a:solidFill>
                  <a:srgbClr val="FFFFFF"/>
                </a:solidFill>
              </a:rPr>
              <a:t>© 2018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7336531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9930787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8478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25811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2461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4073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178"/>
            <a:ext cx="11922123" cy="1039002"/>
          </a:xfrm>
        </p:spPr>
        <p:txBody>
          <a:bodyPr/>
          <a:lstStyle>
            <a:lvl1pPr>
              <a:defRPr>
                <a:solidFill>
                  <a:schemeClr val="bg1"/>
                </a:solidFill>
              </a:defRPr>
            </a:lvl1pPr>
            <a:lvl2pPr>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269241"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3206899"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6144557"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9082216"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462039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65045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24129319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28056"/>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34039109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lgn="l" defTabSz="914016" rtl="0" eaLnBrk="1" latinLnBrk="0" hangingPunct="1">
              <a:lnSpc>
                <a:spcPct val="90000"/>
              </a:lnSpc>
              <a:spcBef>
                <a:spcPct val="0"/>
              </a:spcBef>
              <a:buNone/>
              <a:defRPr lang="en-US" sz="44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587683"/>
            <a:ext cx="11922123" cy="889411"/>
          </a:xfrm>
        </p:spPr>
        <p:txBody>
          <a:bodyPr/>
          <a:lstStyle>
            <a:lvl1pPr>
              <a:defRPr>
                <a:solidFill>
                  <a:schemeClr val="bg1"/>
                </a:solidFill>
              </a:defRPr>
            </a:lvl1pPr>
            <a:lvl2pPr>
              <a:defRPr lang="en-US" sz="2000" kern="1200" spc="20" dirty="0">
                <a:gradFill>
                  <a:gsLst>
                    <a:gs pos="18000">
                      <a:schemeClr val="bg1"/>
                    </a:gs>
                    <a:gs pos="37000">
                      <a:schemeClr val="bg1"/>
                    </a:gs>
                  </a:gsLst>
                  <a:lin ang="5400000" scaled="1"/>
                </a:gradFill>
                <a:latin typeface="+mn-lt"/>
                <a:ea typeface="+mn-ea"/>
                <a:cs typeface="Segoe UI Semilight" panose="020B0402040204020203" pitchFamily="34" charset="0"/>
              </a:defRPr>
            </a:lvl2pPr>
            <a:lvl3pPr>
              <a:defRPr sz="2000">
                <a:solidFill>
                  <a:schemeClr val="tx1"/>
                </a:solidFill>
              </a:defRPr>
            </a:lvl3pPr>
            <a:lvl4pPr>
              <a:defRPr sz="1600">
                <a:solidFill>
                  <a:schemeClr val="tx1"/>
                </a:solidFill>
              </a:defRPr>
            </a:lvl4pPr>
            <a:lvl5pPr>
              <a:defRPr sz="1600">
                <a:solidFill>
                  <a:schemeClr val="tx1"/>
                </a:solidFill>
              </a:defRPr>
            </a:lvl5pPr>
          </a:lstStyle>
          <a:p>
            <a:pPr marL="0" lvl="1" algn="l" defTabSz="914016" rtl="0" eaLnBrk="1" latinLnBrk="0" hangingPunct="1">
              <a:lnSpc>
                <a:spcPct val="90000"/>
              </a:lnSpc>
              <a:spcBef>
                <a:spcPts val="200"/>
              </a:spcBef>
              <a:spcAft>
                <a:spcPts val="600"/>
              </a:spcAft>
              <a:buSzPct val="90000"/>
            </a:pPr>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269876"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3334298"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6398720"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1802087"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8" name="Text Placeholder 4">
            <a:extLst>
              <a:ext uri="{FF2B5EF4-FFF2-40B4-BE49-F238E27FC236}">
                <a16:creationId xmlns:a16="http://schemas.microsoft.com/office/drawing/2014/main" id="{26A4949D-3000-4DB6-98C9-B01E29B48D9A}"/>
              </a:ext>
            </a:extLst>
          </p:cNvPr>
          <p:cNvSpPr>
            <a:spLocks noGrp="1"/>
          </p:cNvSpPr>
          <p:nvPr>
            <p:ph type="body" sz="quarter" idx="16"/>
          </p:nvPr>
        </p:nvSpPr>
        <p:spPr>
          <a:xfrm>
            <a:off x="4866509"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20" name="Text Placeholder 4">
            <a:extLst>
              <a:ext uri="{FF2B5EF4-FFF2-40B4-BE49-F238E27FC236}">
                <a16:creationId xmlns:a16="http://schemas.microsoft.com/office/drawing/2014/main" id="{970E1AE7-E3CB-40C8-9FFC-3A5FC42AEA48}"/>
              </a:ext>
            </a:extLst>
          </p:cNvPr>
          <p:cNvSpPr>
            <a:spLocks noGrp="1"/>
          </p:cNvSpPr>
          <p:nvPr>
            <p:ph type="body" sz="quarter" idx="17"/>
          </p:nvPr>
        </p:nvSpPr>
        <p:spPr>
          <a:xfrm>
            <a:off x="9463144"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21" name="Text Placeholder 4">
            <a:extLst>
              <a:ext uri="{FF2B5EF4-FFF2-40B4-BE49-F238E27FC236}">
                <a16:creationId xmlns:a16="http://schemas.microsoft.com/office/drawing/2014/main" id="{C2E1C2A1-040C-4353-865A-DA61E8B97F76}"/>
              </a:ext>
            </a:extLst>
          </p:cNvPr>
          <p:cNvSpPr>
            <a:spLocks noGrp="1"/>
          </p:cNvSpPr>
          <p:nvPr>
            <p:ph type="body" sz="quarter" idx="18"/>
          </p:nvPr>
        </p:nvSpPr>
        <p:spPr>
          <a:xfrm>
            <a:off x="7930931"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3054458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9698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60824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171023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109895422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940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9631173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8981363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494399"/>
            <a:ext cx="1635369" cy="364224"/>
          </a:xfrm>
          <a:prstGeom prst="rect">
            <a:avLst/>
          </a:prstGeom>
        </p:spPr>
        <p:txBody>
          <a:bodyPr vert="horz" lIns="91440" tIns="45720" rIns="91440" bIns="45720" rtlCol="0" anchor="ctr"/>
          <a:lstStyle>
            <a:lvl1pPr algn="l">
              <a:defRPr sz="1765">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77671581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a:t>SUBHEAD 16 PT</a:t>
            </a:r>
          </a:p>
        </p:txBody>
      </p:sp>
    </p:spTree>
    <p:extLst>
      <p:ext uri="{BB962C8B-B14F-4D97-AF65-F5344CB8AC3E}">
        <p14:creationId xmlns:p14="http://schemas.microsoft.com/office/powerpoint/2010/main" val="374266277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5900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0677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55EDF9-3D79-45DA-8367-2F63551C4C7D}"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9608972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853347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4192739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55EDF9-3D79-45DA-8367-2F63551C4C7D}"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8689007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55EDF9-3D79-45DA-8367-2F63551C4C7D}" type="datetimeFigureOut">
              <a:rPr lang="en-US" smtClean="0"/>
              <a:t>10/19/2018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373265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55EDF9-3D79-45DA-8367-2F63551C4C7D}" type="datetimeFigureOut">
              <a:rPr lang="en-US" smtClean="0"/>
              <a:t>10/19/2018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24532698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55EDF9-3D79-45DA-8367-2F63551C4C7D}" type="datetimeFigureOut">
              <a:rPr lang="en-US" smtClean="0"/>
              <a:t>10/19/2018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32094756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55EDF9-3D79-45DA-8367-2F63551C4C7D}" type="datetimeFigureOut">
              <a:rPr lang="en-US" smtClean="0"/>
              <a:t>10/19/2018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9718046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10/19/2018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6584483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t>Click icon to add picture</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55EDF9-3D79-45DA-8367-2F63551C4C7D}" type="datetimeFigureOut">
              <a:rPr lang="en-US" smtClean="0"/>
              <a:t>10/19/2018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38714312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4462356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10/19/2018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19030271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250264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215734544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Instructor - white">
    <p:spTree>
      <p:nvGrpSpPr>
        <p:cNvPr id="1" name=""/>
        <p:cNvGrpSpPr/>
        <p:nvPr/>
      </p:nvGrpSpPr>
      <p:grpSpPr>
        <a:xfrm>
          <a:off x="0" y="0"/>
          <a:ext cx="0" cy="0"/>
          <a:chOff x="0" y="0"/>
          <a:chExt cx="0" cy="0"/>
        </a:xfrm>
      </p:grpSpPr>
      <p:sp>
        <p:nvSpPr>
          <p:cNvPr id="3" name="Rectangle 2"/>
          <p:cNvSpPr/>
          <p:nvPr/>
        </p:nvSpPr>
        <p:spPr bwMode="auto">
          <a:xfrm>
            <a:off x="1" y="0"/>
            <a:ext cx="5321808" cy="685800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eaLnBrk="0" fontAlgn="base" hangingPunct="0">
              <a:spcBef>
                <a:spcPct val="0"/>
              </a:spcBef>
              <a:spcAft>
                <a:spcPct val="0"/>
              </a:spcAft>
            </a:pPr>
            <a:endParaRPr lang="en-US" sz="2200">
              <a:gradFill>
                <a:gsLst>
                  <a:gs pos="0">
                    <a:srgbClr val="FFFFFF"/>
                  </a:gs>
                  <a:gs pos="100000">
                    <a:srgbClr val="FFFFFF"/>
                  </a:gs>
                </a:gsLst>
                <a:lin ang="5400000" scaled="0"/>
              </a:gradFill>
            </a:endParaRPr>
          </a:p>
        </p:txBody>
      </p:sp>
      <p:sp>
        <p:nvSpPr>
          <p:cNvPr id="2" name="Rectangle 1"/>
          <p:cNvSpPr/>
          <p:nvPr/>
        </p:nvSpPr>
        <p:spPr bwMode="auto">
          <a:xfrm>
            <a:off x="5321810"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eaLnBrk="0" fontAlgn="base" hangingPunct="0">
              <a:spcBef>
                <a:spcPct val="0"/>
              </a:spcBef>
              <a:spcAft>
                <a:spcPct val="0"/>
              </a:spcAft>
            </a:pPr>
            <a:endParaRPr lang="en-US" sz="2200">
              <a:gradFill>
                <a:gsLst>
                  <a:gs pos="0">
                    <a:srgbClr val="FFFFFF"/>
                  </a:gs>
                  <a:gs pos="100000">
                    <a:srgbClr val="FFFFFF"/>
                  </a:gs>
                </a:gsLst>
                <a:lin ang="5400000" scaled="0"/>
              </a:gradFill>
            </a:endParaRPr>
          </a:p>
        </p:txBody>
      </p:sp>
      <p:sp>
        <p:nvSpPr>
          <p:cNvPr id="5" name="Picture Placeholder 4"/>
          <p:cNvSpPr>
            <a:spLocks noGrp="1"/>
          </p:cNvSpPr>
          <p:nvPr>
            <p:ph type="pic" sz="quarter" idx="10"/>
          </p:nvPr>
        </p:nvSpPr>
        <p:spPr>
          <a:xfrm>
            <a:off x="1506705" y="1454659"/>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p>
        </p:txBody>
      </p:sp>
      <p:sp>
        <p:nvSpPr>
          <p:cNvPr id="7" name="Text Placeholder 6"/>
          <p:cNvSpPr>
            <a:spLocks noGrp="1"/>
          </p:cNvSpPr>
          <p:nvPr>
            <p:ph type="body" sz="quarter" idx="11" hasCustomPrompt="1"/>
          </p:nvPr>
        </p:nvSpPr>
        <p:spPr>
          <a:xfrm>
            <a:off x="580327" y="4498468"/>
            <a:ext cx="4352671" cy="1809726"/>
          </a:xfrm>
          <a:ln>
            <a:noFill/>
          </a:ln>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Instructor Name</a:t>
            </a:r>
          </a:p>
          <a:p>
            <a:pPr lvl="0"/>
            <a:r>
              <a:rPr lang="en-US"/>
              <a:t>@</a:t>
            </a:r>
            <a:r>
              <a:rPr lang="en-US" err="1"/>
              <a:t>twitterhandle</a:t>
            </a:r>
            <a:endParaRPr lang="en-US"/>
          </a:p>
          <a:p>
            <a:pPr lvl="0"/>
            <a:r>
              <a:rPr lang="en-US"/>
              <a:t>your@email.com</a:t>
            </a:r>
          </a:p>
          <a:p>
            <a:pPr lvl="0"/>
            <a:r>
              <a:rPr lang="en-US"/>
              <a:t>www.yourwebsite.com</a:t>
            </a:r>
          </a:p>
        </p:txBody>
      </p:sp>
      <p:sp>
        <p:nvSpPr>
          <p:cNvPr id="10" name="Text Placeholder 9"/>
          <p:cNvSpPr>
            <a:spLocks noGrp="1"/>
          </p:cNvSpPr>
          <p:nvPr>
            <p:ph type="body" sz="quarter" idx="12" hasCustomPrompt="1"/>
          </p:nvPr>
        </p:nvSpPr>
        <p:spPr>
          <a:xfrm>
            <a:off x="5710621" y="1454658"/>
            <a:ext cx="6364287" cy="3231654"/>
          </a:xfrm>
        </p:spPr>
        <p:txBody>
          <a:bodyPr/>
          <a:lstStyle>
            <a:lvl1pPr marL="0" marR="0" indent="0" algn="l" defTabSz="913853" rtl="0" eaLnBrk="1" fontAlgn="auto" latinLnBrk="0" hangingPunct="1">
              <a:lnSpc>
                <a:spcPct val="90000"/>
              </a:lnSpc>
              <a:spcBef>
                <a:spcPct val="20000"/>
              </a:spcBef>
              <a:spcAft>
                <a:spcPts val="0"/>
              </a:spcAft>
              <a:buClrTx/>
              <a:buSzPct val="80000"/>
              <a:buFontTx/>
              <a:buNone/>
              <a:tabLst/>
              <a:defRPr sz="2800" baseline="0"/>
            </a:lvl1pPr>
            <a:lvl2pPr marL="460114" indent="0">
              <a:buFontTx/>
              <a:buNone/>
              <a:defRPr/>
            </a:lvl2pPr>
            <a:lvl3pPr marL="855183" indent="0">
              <a:buFontTx/>
              <a:buNone/>
              <a:defRPr/>
            </a:lvl3pPr>
            <a:lvl4pPr marL="1258180" indent="0">
              <a:buFontTx/>
              <a:buNone/>
              <a:defRPr/>
            </a:lvl4pPr>
            <a:lvl5pPr marL="1604069" indent="0">
              <a:buFontTx/>
              <a:buNone/>
              <a:defRPr/>
            </a:lvl5pPr>
          </a:lstStyle>
          <a:p>
            <a:pPr lvl="0"/>
            <a:r>
              <a:rPr lang="en-US"/>
              <a:t>Instructor bio goes here </a:t>
            </a:r>
          </a:p>
          <a:p>
            <a:pPr lvl="0"/>
            <a:r>
              <a:rPr lang="en-US"/>
              <a:t>Instructor bio goes here </a:t>
            </a:r>
          </a:p>
          <a:p>
            <a:pPr marL="0" marR="0" lvl="0" indent="0" algn="l" defTabSz="913853" rtl="0" eaLnBrk="1" fontAlgn="auto" latinLnBrk="0" hangingPunct="1">
              <a:lnSpc>
                <a:spcPct val="90000"/>
              </a:lnSpc>
              <a:spcBef>
                <a:spcPct val="20000"/>
              </a:spcBef>
              <a:spcAft>
                <a:spcPts val="0"/>
              </a:spcAft>
              <a:buClrTx/>
              <a:buSzPct val="80000"/>
              <a:buFontTx/>
              <a:buNone/>
              <a:tabLst/>
              <a:defRPr/>
            </a:pPr>
            <a:r>
              <a:rPr lang="en-US"/>
              <a:t>Instructor bio goes here </a:t>
            </a:r>
          </a:p>
          <a:p>
            <a:pPr marL="0" marR="0" lvl="0" indent="0" algn="l" defTabSz="913853" rtl="0" eaLnBrk="1" fontAlgn="auto" latinLnBrk="0" hangingPunct="1">
              <a:lnSpc>
                <a:spcPct val="90000"/>
              </a:lnSpc>
              <a:spcBef>
                <a:spcPct val="20000"/>
              </a:spcBef>
              <a:spcAft>
                <a:spcPts val="0"/>
              </a:spcAft>
              <a:buClrTx/>
              <a:buSzPct val="80000"/>
              <a:buFontTx/>
              <a:buNone/>
              <a:tabLst/>
              <a:defRPr/>
            </a:pPr>
            <a:r>
              <a:rPr lang="en-US"/>
              <a:t>Instructor bio goes here </a:t>
            </a:r>
          </a:p>
          <a:p>
            <a:pPr marL="0" marR="0" lvl="0" indent="0" algn="l" defTabSz="913853" rtl="0" eaLnBrk="1" fontAlgn="auto" latinLnBrk="0" hangingPunct="1">
              <a:lnSpc>
                <a:spcPct val="90000"/>
              </a:lnSpc>
              <a:spcBef>
                <a:spcPct val="20000"/>
              </a:spcBef>
              <a:spcAft>
                <a:spcPts val="0"/>
              </a:spcAft>
              <a:buClrTx/>
              <a:buSzPct val="80000"/>
              <a:buFontTx/>
              <a:buNone/>
              <a:tabLst/>
              <a:defRPr/>
            </a:pPr>
            <a:r>
              <a:rPr lang="en-US"/>
              <a:t>Instructor bio goes here </a:t>
            </a:r>
          </a:p>
          <a:p>
            <a:pPr marL="0" marR="0" lvl="0" indent="0" algn="l" defTabSz="913853" rtl="0" eaLnBrk="1" fontAlgn="auto" latinLnBrk="0" hangingPunct="1">
              <a:lnSpc>
                <a:spcPct val="90000"/>
              </a:lnSpc>
              <a:spcBef>
                <a:spcPct val="20000"/>
              </a:spcBef>
              <a:spcAft>
                <a:spcPts val="0"/>
              </a:spcAft>
              <a:buClrTx/>
              <a:buSzPct val="80000"/>
              <a:buFontTx/>
              <a:buNone/>
              <a:tabLst/>
              <a:defRPr/>
            </a:pPr>
            <a:r>
              <a:rPr lang="en-US"/>
              <a:t>Instructor bio goes here </a:t>
            </a:r>
          </a:p>
          <a:p>
            <a:pPr lvl="0"/>
            <a:endParaRPr lang="en-US"/>
          </a:p>
        </p:txBody>
      </p:sp>
    </p:spTree>
    <p:extLst>
      <p:ext uri="{BB962C8B-B14F-4D97-AF65-F5344CB8AC3E}">
        <p14:creationId xmlns:p14="http://schemas.microsoft.com/office/powerpoint/2010/main" val="3274025926"/>
      </p:ext>
    </p:extLst>
  </p:cSld>
  <p:clrMapOvr>
    <a:masterClrMapping/>
  </p:clrMapOvr>
  <p:transition>
    <p:fade/>
  </p:transition>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bwMode="white">
          <a:xfrm>
            <a:off x="519250" y="1447800"/>
            <a:ext cx="11151917" cy="2382191"/>
          </a:xfrm>
        </p:spPr>
        <p:txBody>
          <a:bodyPr/>
          <a:lstStyle>
            <a:lvl1pPr marL="460113" indent="-460113">
              <a:buClr>
                <a:srgbClr val="FFFFFF"/>
              </a:buClr>
              <a:buSzPct val="70000"/>
              <a:buFontTx/>
              <a:buBlip>
                <a:blip r:embed="rId2"/>
              </a:buBlip>
              <a:defRPr sz="4000">
                <a:solidFill>
                  <a:schemeClr val="accent2"/>
                </a:solidFill>
              </a:defRPr>
            </a:lvl1pPr>
            <a:lvl2pPr marL="855184" indent="-395071">
              <a:buClr>
                <a:srgbClr val="FFFFFF"/>
              </a:buClr>
              <a:buSzPct val="70000"/>
              <a:buFontTx/>
              <a:buBlip>
                <a:blip r:embed="rId2"/>
              </a:buBlip>
              <a:defRPr sz="3200">
                <a:solidFill>
                  <a:schemeClr val="tx2"/>
                </a:solidFill>
              </a:defRPr>
            </a:lvl2pPr>
            <a:lvl3pPr marL="1258188" indent="-403003">
              <a:buClr>
                <a:srgbClr val="FFFFFF"/>
              </a:buClr>
              <a:buSzPct val="70000"/>
              <a:buFontTx/>
              <a:buBlip>
                <a:blip r:embed="rId2"/>
              </a:buBlip>
              <a:defRPr sz="2800">
                <a:solidFill>
                  <a:schemeClr val="tx2"/>
                </a:solidFill>
              </a:defRPr>
            </a:lvl3pPr>
            <a:lvl4pPr marL="1604060" indent="-345880">
              <a:buClr>
                <a:srgbClr val="FFFFFF"/>
              </a:buClr>
              <a:buSzPct val="70000"/>
              <a:buFontTx/>
              <a:buBlip>
                <a:blip r:embed="rId2"/>
              </a:buBlip>
              <a:defRPr sz="2400">
                <a:solidFill>
                  <a:schemeClr val="tx2"/>
                </a:solidFill>
              </a:defRPr>
            </a:lvl4pPr>
            <a:lvl5pPr marL="1940431" indent="-336362">
              <a:buClr>
                <a:srgbClr val="FFFFFF"/>
              </a:buClr>
              <a:buSzPct val="70000"/>
              <a:buFontTx/>
              <a:buBlip>
                <a:blip r:embed="rId2"/>
              </a:buBlip>
              <a:defRPr sz="2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476304"/>
      </p:ext>
    </p:extLst>
  </p:cSld>
  <p:clrMapOvr>
    <a:masterClrMapping/>
  </p:clrMapOvr>
  <p:transition>
    <p:fade/>
  </p:transition>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 y="1"/>
            <a:ext cx="12191376" cy="6861610"/>
          </a:xfrm>
          <a:prstGeom prst="rect">
            <a:avLst/>
          </a:prstGeom>
        </p:spPr>
      </p:pic>
      <p:sp>
        <p:nvSpPr>
          <p:cNvPr id="7" name="Rectangle 6"/>
          <p:cNvSpPr/>
          <p:nvPr/>
        </p:nvSpPr>
        <p:spPr bwMode="auto">
          <a:xfrm>
            <a:off x="-1" y="0"/>
            <a:ext cx="12192001" cy="6858000"/>
          </a:xfrm>
          <a:prstGeom prst="rect">
            <a:avLst/>
          </a:prstGeom>
          <a:gradFill flip="none" rotWithShape="1">
            <a:gsLst>
              <a:gs pos="66000">
                <a:srgbClr val="000000">
                  <a:alpha val="40000"/>
                </a:srgbClr>
              </a:gs>
              <a:gs pos="100000">
                <a:srgbClr val="000000">
                  <a:alpha val="0"/>
                </a:srgbClr>
              </a:gs>
              <a:gs pos="18000">
                <a:srgbClr val="000000">
                  <a:alpha val="50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p:nvPicPr>
        <p:blipFill>
          <a:blip r:embed="rId3"/>
          <a:stretch>
            <a:fillRect/>
          </a:stretch>
        </p:blipFill>
        <p:spPr bwMode="black">
          <a:xfrm>
            <a:off x="451632" y="470067"/>
            <a:ext cx="1423303" cy="304828"/>
          </a:xfrm>
          <a:prstGeom prst="rect">
            <a:avLst/>
          </a:prstGeom>
        </p:spPr>
      </p:pic>
      <p:sp>
        <p:nvSpPr>
          <p:cNvPr id="8" name="TextBox 7"/>
          <p:cNvSpPr txBox="1"/>
          <p:nvPr/>
        </p:nvSpPr>
        <p:spPr>
          <a:xfrm>
            <a:off x="280445" y="3036759"/>
            <a:ext cx="10039379" cy="1185953"/>
          </a:xfrm>
          <a:prstGeom prst="rect">
            <a:avLst/>
          </a:prstGeom>
          <a:noFill/>
        </p:spPr>
        <p:txBody>
          <a:bodyPr wrap="none" lIns="179285" tIns="143428" rIns="179285" bIns="143428" rtlCol="0">
            <a:spAutoFit/>
          </a:bodyPr>
          <a:lstStyle/>
          <a:p>
            <a:pPr>
              <a:lnSpc>
                <a:spcPct val="90000"/>
              </a:lnSpc>
              <a:spcAft>
                <a:spcPts val="588"/>
              </a:spcAft>
            </a:pPr>
            <a:r>
              <a:rPr lang="en-US" sz="647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Data Amp: [City]</a:t>
            </a:r>
          </a:p>
        </p:txBody>
      </p:sp>
      <p:sp>
        <p:nvSpPr>
          <p:cNvPr id="10" name="TextBox 9"/>
          <p:cNvSpPr txBox="1"/>
          <p:nvPr/>
        </p:nvSpPr>
        <p:spPr>
          <a:xfrm>
            <a:off x="280445" y="3933007"/>
            <a:ext cx="1703308" cy="832882"/>
          </a:xfrm>
          <a:prstGeom prst="rect">
            <a:avLst/>
          </a:prstGeom>
          <a:noFill/>
        </p:spPr>
        <p:txBody>
          <a:bodyPr wrap="none" lIns="179285" tIns="143428" rIns="179285" bIns="143428" rtlCol="0">
            <a:spAutoFit/>
          </a:bodyPr>
          <a:lstStyle/>
          <a:p>
            <a:pPr>
              <a:lnSpc>
                <a:spcPct val="90000"/>
              </a:lnSpc>
              <a:spcAft>
                <a:spcPts val="588"/>
              </a:spcAft>
            </a:pPr>
            <a:r>
              <a:rPr lang="en-US" sz="3921"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[Date]</a:t>
            </a:r>
          </a:p>
        </p:txBody>
      </p:sp>
    </p:spTree>
    <p:extLst>
      <p:ext uri="{BB962C8B-B14F-4D97-AF65-F5344CB8AC3E}">
        <p14:creationId xmlns:p14="http://schemas.microsoft.com/office/powerpoint/2010/main" val="2199146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057515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70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430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77069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9809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044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03334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24596947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30035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809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2477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3521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18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65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677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75000"/>
          </a:blip>
          <a:stretch>
            <a:fillRect/>
          </a:stretch>
        </p:blipFill>
        <p:spPr>
          <a:xfrm>
            <a:off x="3519" y="0"/>
            <a:ext cx="12184962" cy="6858000"/>
          </a:xfrm>
          <a:prstGeom prst="rect">
            <a:avLst/>
          </a:prstGeom>
          <a:blipFill dpi="0" rotWithShape="1">
            <a:blip r:embed="rId3">
              <a:alphaModFix amt="75000"/>
            </a:blip>
            <a:srcRect/>
            <a:stretch>
              <a:fillRect/>
            </a:stretch>
          </a:blipFill>
          <a:ln w="55000" cap="flat" cmpd="thickThin" algn="ctr">
            <a:noFill/>
            <a:prstDash val="solid"/>
            <a:headEnd type="none" w="med" len="med"/>
            <a:tailEnd type="none" w="med" len="med"/>
          </a:ln>
          <a:effectLst/>
        </p:spPr>
      </p:pic>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4"/>
          <a:stretch>
            <a:fillRect/>
          </a:stretch>
        </p:blipFill>
        <p:spPr bwMode="black">
          <a:xfrm>
            <a:off x="451632" y="470067"/>
            <a:ext cx="1423303" cy="304828"/>
          </a:xfrm>
          <a:prstGeom prst="rect">
            <a:avLst/>
          </a:prstGeom>
        </p:spPr>
      </p:pic>
      <p:sp>
        <p:nvSpPr>
          <p:cNvPr id="5"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Picture 5"/>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273662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89435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11496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spTree>
    <p:extLst>
      <p:ext uri="{BB962C8B-B14F-4D97-AF65-F5344CB8AC3E}">
        <p14:creationId xmlns:p14="http://schemas.microsoft.com/office/powerpoint/2010/main" val="53685295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8600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2910781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4203342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4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4704">
                <a:solidFill>
                  <a:schemeClr val="tx2"/>
                </a:solidFill>
                <a:latin typeface="+mj-lt"/>
              </a:defRPr>
            </a:lvl1pPr>
          </a:lstStyle>
          <a:p>
            <a:r>
              <a:rPr lang="en-US" dirty="0"/>
              <a:t>Click to edit Master title style</a:t>
            </a:r>
          </a:p>
        </p:txBody>
      </p:sp>
      <p:sp>
        <p:nvSpPr>
          <p:cNvPr id="4" name="Slide Number Placeholder 2"/>
          <p:cNvSpPr>
            <a:spLocks noGrp="1"/>
          </p:cNvSpPr>
          <p:nvPr>
            <p:ph type="sldNum" sz="quarter" idx="11"/>
          </p:nvPr>
        </p:nvSpPr>
        <p:spPr>
          <a:xfrm>
            <a:off x="11367166" y="6561764"/>
            <a:ext cx="555596" cy="134483"/>
          </a:xfr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05140825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p:txBody>
      </p:sp>
    </p:spTree>
    <p:extLst>
      <p:ext uri="{BB962C8B-B14F-4D97-AF65-F5344CB8AC3E}">
        <p14:creationId xmlns:p14="http://schemas.microsoft.com/office/powerpoint/2010/main" val="33131176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image" Target="../media/image12.png"/><Relationship Id="rId2" Type="http://schemas.openxmlformats.org/officeDocument/2006/relationships/slideLayout" Target="../slideLayouts/slideLayout34.xml"/><Relationship Id="rId16" Type="http://schemas.openxmlformats.org/officeDocument/2006/relationships/theme" Target="../theme/theme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image" Target="../media/image16.pn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heme" Target="../theme/theme3.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theme" Target="../theme/theme4.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image" Target="../media/image2.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theme" Target="../theme/theme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246777058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21437471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0602408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5EDF9-3D79-45DA-8367-2F63551C4C7D}" type="datetimeFigureOut">
              <a:rPr lang="en-US" smtClean="0"/>
              <a:t>10/19/2018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2CBF5-17B8-4387-88A6-ABF9F8C64D5A}" type="slidenum">
              <a:rPr lang="en-US" smtClean="0"/>
              <a:t>‹#›</a:t>
            </a:fld>
            <a:endParaRPr lang="en-US"/>
          </a:p>
        </p:txBody>
      </p:sp>
    </p:spTree>
    <p:extLst>
      <p:ext uri="{BB962C8B-B14F-4D97-AF65-F5344CB8AC3E}">
        <p14:creationId xmlns:p14="http://schemas.microsoft.com/office/powerpoint/2010/main" val="317123241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pic>
        <p:nvPicPr>
          <p:cNvPr id="6" name="Picture 5"/>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937405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98.xml"/><Relationship Id="rId1" Type="http://schemas.openxmlformats.org/officeDocument/2006/relationships/slideLayout" Target="../slideLayouts/slideLayout50.xml"/><Relationship Id="rId6" Type="http://schemas.openxmlformats.org/officeDocument/2006/relationships/image" Target="../media/image138.jpeg"/><Relationship Id="rId5" Type="http://schemas.openxmlformats.org/officeDocument/2006/relationships/image" Target="../media/image137.png"/><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99.xml"/><Relationship Id="rId1" Type="http://schemas.openxmlformats.org/officeDocument/2006/relationships/slideLayout" Target="../slideLayouts/slideLayout50.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jpeg"/></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50.png"/><Relationship Id="rId2" Type="http://schemas.openxmlformats.org/officeDocument/2006/relationships/notesSlide" Target="../notesSlides/notesSlide100.xml"/><Relationship Id="rId1" Type="http://schemas.openxmlformats.org/officeDocument/2006/relationships/slideLayout" Target="../slideLayouts/slideLayout50.xml"/><Relationship Id="rId6" Type="http://schemas.openxmlformats.org/officeDocument/2006/relationships/image" Target="../media/image149.jpeg"/><Relationship Id="rId5" Type="http://schemas.openxmlformats.org/officeDocument/2006/relationships/image" Target="../media/image148.png"/><Relationship Id="rId4" Type="http://schemas.openxmlformats.org/officeDocument/2006/relationships/image" Target="../media/image147.png"/></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101.xml"/><Relationship Id="rId1" Type="http://schemas.openxmlformats.org/officeDocument/2006/relationships/slideLayout" Target="../slideLayouts/slideLayout50.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jpe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03.xml"/><Relationship Id="rId1" Type="http://schemas.openxmlformats.org/officeDocument/2006/relationships/slideLayout" Target="../slideLayouts/slideLayout49.xml"/><Relationship Id="rId4" Type="http://schemas.openxmlformats.org/officeDocument/2006/relationships/image" Target="../media/image157.png"/></Relationships>
</file>

<file path=ppt/slides/_rels/slide106.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notesSlide" Target="../notesSlides/notesSlide104.xml"/><Relationship Id="rId1" Type="http://schemas.openxmlformats.org/officeDocument/2006/relationships/slideLayout" Target="../slideLayouts/slideLayout49.xml"/><Relationship Id="rId4" Type="http://schemas.openxmlformats.org/officeDocument/2006/relationships/image" Target="../media/image158.png"/></Relationships>
</file>

<file path=ppt/slides/_rels/slide107.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hyperlink" Target="https://docs.microsoft.com/en-us/azure/hdinsight/hdinsight-apache-kafka-spark-structured-streaming" TargetMode="External"/><Relationship Id="rId7" Type="http://schemas.openxmlformats.org/officeDocument/2006/relationships/image" Target="../media/image161.png"/><Relationship Id="rId2" Type="http://schemas.openxmlformats.org/officeDocument/2006/relationships/notesSlide" Target="../notesSlides/notesSlide105.xml"/><Relationship Id="rId1" Type="http://schemas.openxmlformats.org/officeDocument/2006/relationships/slideLayout" Target="../slideLayouts/slideLayout49.xml"/><Relationship Id="rId6" Type="http://schemas.openxmlformats.org/officeDocument/2006/relationships/image" Target="../media/image160.jpe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hyperlink" Target="https://docs.microsoft.com/en-us/azure/hdinsight/hdinsight-apache-storm-with-kafka" TargetMode="External"/><Relationship Id="rId9" Type="http://schemas.openxmlformats.org/officeDocument/2006/relationships/image" Target="../media/image163.png"/></Relationships>
</file>

<file path=ppt/slides/_rels/slide10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6.xml"/><Relationship Id="rId1" Type="http://schemas.openxmlformats.org/officeDocument/2006/relationships/slideLayout" Target="../slideLayouts/slideLayout50.xml"/></Relationships>
</file>

<file path=ppt/slides/_rels/slide109.xml.rels><?xml version="1.0" encoding="UTF-8" standalone="yes"?>
<Relationships xmlns="http://schemas.openxmlformats.org/package/2006/relationships"><Relationship Id="rId3" Type="http://schemas.openxmlformats.org/officeDocument/2006/relationships/hyperlink" Target="https://cwiki.apache.org/confluence/display/KAFKA/Powered+By" TargetMode="External"/><Relationship Id="rId2" Type="http://schemas.openxmlformats.org/officeDocument/2006/relationships/notesSlide" Target="../notesSlides/notesSlide107.xml"/><Relationship Id="rId1" Type="http://schemas.openxmlformats.org/officeDocument/2006/relationships/slideLayout" Target="../slideLayouts/slideLayout50.xml"/><Relationship Id="rId6" Type="http://schemas.openxmlformats.org/officeDocument/2006/relationships/hyperlink" Target="https://cwiki.apache.org/confluence/display/KAFKA/Ecosystem" TargetMode="External"/><Relationship Id="rId5" Type="http://schemas.openxmlformats.org/officeDocument/2006/relationships/hyperlink" Target="http://kafka.apache.org/documentation#connect" TargetMode="External"/><Relationship Id="rId4" Type="http://schemas.openxmlformats.org/officeDocument/2006/relationships/hyperlink" Target="https://www.confluent.io/blog/apache-kafka-hits-1-1-trillion-messages-per-day-joins-the-4-comma-clu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xml"/><Relationship Id="rId1" Type="http://schemas.openxmlformats.org/officeDocument/2006/relationships/slideLayout" Target="../slideLayouts/slideLayout35.xml"/><Relationship Id="rId5" Type="http://schemas.openxmlformats.org/officeDocument/2006/relationships/image" Target="../media/image43.png"/><Relationship Id="rId4" Type="http://schemas.openxmlformats.org/officeDocument/2006/relationships/image" Target="../media/image42.e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51.xml"/></Relationships>
</file>

<file path=ppt/slides/_rels/slide1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9.xml"/><Relationship Id="rId1" Type="http://schemas.openxmlformats.org/officeDocument/2006/relationships/slideLayout" Target="../slideLayouts/slideLayout49.xml"/></Relationships>
</file>

<file path=ppt/slides/_rels/slide112.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notesSlide" Target="../notesSlides/notesSlide110.xml"/><Relationship Id="rId1" Type="http://schemas.openxmlformats.org/officeDocument/2006/relationships/slideLayout" Target="../slideLayouts/slideLayout49.xml"/><Relationship Id="rId4" Type="http://schemas.openxmlformats.org/officeDocument/2006/relationships/image" Target="../media/image166.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1.xml"/></Relationships>
</file>

<file path=ppt/slides/_rels/slide115.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notesSlide" Target="../notesSlides/notesSlide113.xml"/><Relationship Id="rId1" Type="http://schemas.openxmlformats.org/officeDocument/2006/relationships/slideLayout" Target="../slideLayouts/slideLayout50.xml"/><Relationship Id="rId4" Type="http://schemas.openxmlformats.org/officeDocument/2006/relationships/image" Target="../media/image167.png"/></Relationships>
</file>

<file path=ppt/slides/_rels/slide116.xml.rels><?xml version="1.0" encoding="UTF-8" standalone="yes"?>
<Relationships xmlns="http://schemas.openxmlformats.org/package/2006/relationships"><Relationship Id="rId8" Type="http://schemas.openxmlformats.org/officeDocument/2006/relationships/hyperlink" Target="https://docs.microsoft.com/en-us/azure/iot-hub/iot-hub-devguide-device-twins" TargetMode="External"/><Relationship Id="rId3" Type="http://schemas.openxmlformats.org/officeDocument/2006/relationships/image" Target="../media/image140.png"/><Relationship Id="rId7" Type="http://schemas.openxmlformats.org/officeDocument/2006/relationships/image" Target="../media/image171.png"/><Relationship Id="rId2" Type="http://schemas.openxmlformats.org/officeDocument/2006/relationships/notesSlide" Target="../notesSlides/notesSlide114.xml"/><Relationship Id="rId1" Type="http://schemas.openxmlformats.org/officeDocument/2006/relationships/slideLayout" Target="../slideLayouts/slideLayout50.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172.png"/></Relationships>
</file>

<file path=ppt/slides/_rels/slide11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15.xml"/><Relationship Id="rId1" Type="http://schemas.openxmlformats.org/officeDocument/2006/relationships/slideLayout" Target="../slideLayouts/slideLayout50.xml"/></Relationships>
</file>

<file path=ppt/slides/_rels/slide1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16.xml"/><Relationship Id="rId1" Type="http://schemas.openxmlformats.org/officeDocument/2006/relationships/slideLayout" Target="../slideLayouts/slideLayout50.xml"/><Relationship Id="rId4" Type="http://schemas.openxmlformats.org/officeDocument/2006/relationships/hyperlink" Target="https://docs.microsoft.com/en-us/azure/iot-hub/iot-hub-devguide-endpoints"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notesSlide" Target="../notesSlides/notesSlide10.xml"/><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svg"/><Relationship Id="rId2" Type="http://schemas.openxmlformats.org/officeDocument/2006/relationships/slideLayout" Target="../slideLayouts/slideLayout8.xml"/><Relationship Id="rId16" Type="http://schemas.openxmlformats.org/officeDocument/2006/relationships/image" Target="../media/image56.png"/><Relationship Id="rId1" Type="http://schemas.openxmlformats.org/officeDocument/2006/relationships/tags" Target="../tags/tag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s>
</file>

<file path=ppt/slides/_rels/slide120.xml.rels><?xml version="1.0" encoding="UTF-8" standalone="yes"?>
<Relationships xmlns="http://schemas.openxmlformats.org/package/2006/relationships"><Relationship Id="rId3" Type="http://schemas.openxmlformats.org/officeDocument/2006/relationships/hyperlink" Target="https://docs.microsoft.com/en-us/azure/iot-hub/iot-hub-devguide-device-twins" TargetMode="External"/><Relationship Id="rId2" Type="http://schemas.openxmlformats.org/officeDocument/2006/relationships/notesSlide" Target="../notesSlides/notesSlide118.xml"/><Relationship Id="rId1" Type="http://schemas.openxmlformats.org/officeDocument/2006/relationships/slideLayout" Target="../slideLayouts/slideLayout5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1.xml"/></Relationships>
</file>

<file path=ppt/slides/_rels/slide12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0.xml"/><Relationship Id="rId1" Type="http://schemas.openxmlformats.org/officeDocument/2006/relationships/slideLayout" Target="../slideLayouts/slideLayout50.xml"/><Relationship Id="rId5" Type="http://schemas.openxmlformats.org/officeDocument/2006/relationships/image" Target="../media/image177.png"/><Relationship Id="rId4" Type="http://schemas.openxmlformats.org/officeDocument/2006/relationships/image" Target="../media/image176.png"/></Relationships>
</file>

<file path=ppt/slides/_rels/slide12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21.xml"/><Relationship Id="rId1" Type="http://schemas.openxmlformats.org/officeDocument/2006/relationships/slideLayout" Target="../slideLayouts/slideLayout50.xml"/><Relationship Id="rId4" Type="http://schemas.openxmlformats.org/officeDocument/2006/relationships/image" Target="../media/image179.png"/></Relationships>
</file>

<file path=ppt/slides/_rels/slide124.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122.xml"/><Relationship Id="rId1" Type="http://schemas.openxmlformats.org/officeDocument/2006/relationships/slideLayout" Target="../slideLayouts/slideLayout50.xml"/></Relationships>
</file>

<file path=ppt/slides/_rels/slide125.xml.rels><?xml version="1.0" encoding="UTF-8" standalone="yes"?>
<Relationships xmlns="http://schemas.openxmlformats.org/package/2006/relationships"><Relationship Id="rId3" Type="http://schemas.openxmlformats.org/officeDocument/2006/relationships/hyperlink" Target="http://storm.apache.org/Powered-By.html" TargetMode="External"/><Relationship Id="rId2" Type="http://schemas.openxmlformats.org/officeDocument/2006/relationships/notesSlide" Target="../notesSlides/notesSlide123.xml"/><Relationship Id="rId1" Type="http://schemas.openxmlformats.org/officeDocument/2006/relationships/slideLayout" Target="../slideLayouts/slideLayout50.xml"/><Relationship Id="rId6" Type="http://schemas.openxmlformats.org/officeDocument/2006/relationships/hyperlink" Target="https://docs.microsoft.com/en-us/azure/hdinsight/storm/apache-storm-develop-csharp-visual-studio-topology" TargetMode="External"/><Relationship Id="rId5" Type="http://schemas.openxmlformats.org/officeDocument/2006/relationships/hyperlink" Target="http://storm.apache.org/releases/1.1.1/Trident-tutorial.html" TargetMode="External"/><Relationship Id="rId4" Type="http://schemas.openxmlformats.org/officeDocument/2006/relationships/hyperlink" Target="http://storm.apache.org/releases/2.0.0-SNAPSHOT/storm-kafka.html"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1.xml"/></Relationships>
</file>

<file path=ppt/slides/_rels/slide12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25.xml"/><Relationship Id="rId1" Type="http://schemas.openxmlformats.org/officeDocument/2006/relationships/slideLayout" Target="../slideLayouts/slideLayout50.xml"/></Relationships>
</file>

<file path=ppt/slides/_rels/slide128.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notesSlide" Target="../notesSlides/notesSlide126.xml"/><Relationship Id="rId1" Type="http://schemas.openxmlformats.org/officeDocument/2006/relationships/slideLayout" Target="../slideLayouts/slideLayout50.xml"/><Relationship Id="rId5" Type="http://schemas.openxmlformats.org/officeDocument/2006/relationships/image" Target="../media/image183.png"/><Relationship Id="rId4" Type="http://schemas.openxmlformats.org/officeDocument/2006/relationships/image" Target="../media/image182.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1.xml"/></Relationships>
</file>

<file path=ppt/slides/_rels/slide131.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tags" Target="../tags/tag50.xml"/><Relationship Id="rId7" Type="http://schemas.openxmlformats.org/officeDocument/2006/relationships/image" Target="../media/image185.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84.jpeg"/><Relationship Id="rId5" Type="http://schemas.openxmlformats.org/officeDocument/2006/relationships/notesSlide" Target="../notesSlides/notesSlide129.xml"/><Relationship Id="rId4" Type="http://schemas.openxmlformats.org/officeDocument/2006/relationships/slideLayout" Target="../slideLayouts/slideLayout56.xml"/></Relationships>
</file>

<file path=ppt/slides/_rels/slide13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0.xml"/><Relationship Id="rId1" Type="http://schemas.openxmlformats.org/officeDocument/2006/relationships/slideLayout" Target="../slideLayouts/slideLayout49.xml"/><Relationship Id="rId4" Type="http://schemas.openxmlformats.org/officeDocument/2006/relationships/image" Target="../media/image188.png"/></Relationships>
</file>

<file path=ppt/slides/_rels/slide1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1.xml"/><Relationship Id="rId1" Type="http://schemas.openxmlformats.org/officeDocument/2006/relationships/slideLayout" Target="../slideLayouts/slideLayout50.xml"/><Relationship Id="rId6" Type="http://schemas.openxmlformats.org/officeDocument/2006/relationships/image" Target="../media/image80.png"/><Relationship Id="rId5" Type="http://schemas.openxmlformats.org/officeDocument/2006/relationships/image" Target="../media/image128.png"/><Relationship Id="rId4" Type="http://schemas.openxmlformats.org/officeDocument/2006/relationships/image" Target="../media/image121.png"/></Relationships>
</file>

<file path=ppt/slides/_rels/slide134.xml.rels><?xml version="1.0" encoding="UTF-8" standalone="yes"?>
<Relationships xmlns="http://schemas.openxmlformats.org/package/2006/relationships"><Relationship Id="rId3" Type="http://schemas.openxmlformats.org/officeDocument/2006/relationships/hyperlink" Target="https://azure.microsoft.com/en-us/pricing/details/stream-analytics/" TargetMode="External"/><Relationship Id="rId2" Type="http://schemas.openxmlformats.org/officeDocument/2006/relationships/notesSlide" Target="../notesSlides/notesSlide132.xml"/><Relationship Id="rId1" Type="http://schemas.openxmlformats.org/officeDocument/2006/relationships/slideLayout" Target="../slideLayouts/slideLayout5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1.xml"/></Relationships>
</file>

<file path=ppt/slides/_rels/slide13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23.png"/><Relationship Id="rId18" Type="http://schemas.openxmlformats.org/officeDocument/2006/relationships/image" Target="../media/image124.png"/><Relationship Id="rId3" Type="http://schemas.openxmlformats.org/officeDocument/2006/relationships/image" Target="../media/image67.emf"/><Relationship Id="rId21" Type="http://schemas.openxmlformats.org/officeDocument/2006/relationships/image" Target="../media/image57.svg"/><Relationship Id="rId7" Type="http://schemas.openxmlformats.org/officeDocument/2006/relationships/image" Target="../media/image49.png"/><Relationship Id="rId12" Type="http://schemas.openxmlformats.org/officeDocument/2006/relationships/image" Target="../media/image128.png"/><Relationship Id="rId17" Type="http://schemas.openxmlformats.org/officeDocument/2006/relationships/image" Target="../media/image70.png"/><Relationship Id="rId2" Type="http://schemas.openxmlformats.org/officeDocument/2006/relationships/notesSlide" Target="../notesSlides/notesSlide134.xml"/><Relationship Id="rId16" Type="http://schemas.openxmlformats.org/officeDocument/2006/relationships/image" Target="../media/image122.png"/><Relationship Id="rId20" Type="http://schemas.openxmlformats.org/officeDocument/2006/relationships/image" Target="../media/image56.png"/><Relationship Id="rId1" Type="http://schemas.openxmlformats.org/officeDocument/2006/relationships/slideLayout" Target="../slideLayouts/slideLayout49.xml"/><Relationship Id="rId6" Type="http://schemas.openxmlformats.org/officeDocument/2006/relationships/image" Target="../media/image119.png"/><Relationship Id="rId11" Type="http://schemas.openxmlformats.org/officeDocument/2006/relationships/image" Target="../media/image126.png"/><Relationship Id="rId5" Type="http://schemas.openxmlformats.org/officeDocument/2006/relationships/image" Target="../media/image190.png"/><Relationship Id="rId15" Type="http://schemas.openxmlformats.org/officeDocument/2006/relationships/image" Target="../media/image191.png"/><Relationship Id="rId23" Type="http://schemas.openxmlformats.org/officeDocument/2006/relationships/image" Target="../media/image69.emf"/><Relationship Id="rId10" Type="http://schemas.openxmlformats.org/officeDocument/2006/relationships/image" Target="../media/image121.png"/><Relationship Id="rId19" Type="http://schemas.openxmlformats.org/officeDocument/2006/relationships/image" Target="../media/image192.jpeg"/><Relationship Id="rId4" Type="http://schemas.openxmlformats.org/officeDocument/2006/relationships/image" Target="../media/image189.png"/><Relationship Id="rId9" Type="http://schemas.openxmlformats.org/officeDocument/2006/relationships/image" Target="../media/image120.png"/><Relationship Id="rId14" Type="http://schemas.openxmlformats.org/officeDocument/2006/relationships/image" Target="../media/image72.png"/><Relationship Id="rId22" Type="http://schemas.openxmlformats.org/officeDocument/2006/relationships/image" Target="../media/image58.png"/></Relationships>
</file>

<file path=ppt/slides/_rels/slide137.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135.xml"/><Relationship Id="rId1" Type="http://schemas.openxmlformats.org/officeDocument/2006/relationships/slideLayout" Target="../slideLayouts/slideLayout49.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1.xml"/></Relationships>
</file>

<file path=ppt/slides/_rels/slide139.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jpeg"/><Relationship Id="rId3" Type="http://schemas.openxmlformats.org/officeDocument/2006/relationships/image" Target="../media/image119.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137.xml"/><Relationship Id="rId1" Type="http://schemas.openxmlformats.org/officeDocument/2006/relationships/slideLayout" Target="../slideLayouts/slideLayout50.xml"/><Relationship Id="rId6" Type="http://schemas.openxmlformats.org/officeDocument/2006/relationships/image" Target="../media/image120.png"/><Relationship Id="rId11" Type="http://schemas.openxmlformats.org/officeDocument/2006/relationships/image" Target="../media/image125.jpeg"/><Relationship Id="rId5" Type="http://schemas.openxmlformats.org/officeDocument/2006/relationships/image" Target="../media/image48.png"/><Relationship Id="rId10" Type="http://schemas.openxmlformats.org/officeDocument/2006/relationships/image" Target="../media/image124.png"/><Relationship Id="rId4" Type="http://schemas.openxmlformats.org/officeDocument/2006/relationships/image" Target="../media/image49.png"/><Relationship Id="rId9" Type="http://schemas.openxmlformats.org/officeDocument/2006/relationships/image" Target="../media/image70.png"/><Relationship Id="rId14" Type="http://schemas.openxmlformats.org/officeDocument/2006/relationships/image" Target="../media/image12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4.xml"/><Relationship Id="rId4" Type="http://schemas.openxmlformats.org/officeDocument/2006/relationships/image" Target="../media/image59.jp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0.xml"/></Relationships>
</file>

<file path=ppt/slides/_rels/slide141.xml.rels><?xml version="1.0" encoding="UTF-8" standalone="yes"?>
<Relationships xmlns="http://schemas.openxmlformats.org/package/2006/relationships"><Relationship Id="rId3" Type="http://schemas.openxmlformats.org/officeDocument/2006/relationships/hyperlink" Target="https://docs.microsoft.com/en-us/azure/storage/common/storage-redundancy" TargetMode="External"/><Relationship Id="rId7" Type="http://schemas.openxmlformats.org/officeDocument/2006/relationships/image" Target="../media/image80.png"/><Relationship Id="rId2" Type="http://schemas.openxmlformats.org/officeDocument/2006/relationships/notesSlide" Target="../notesSlides/notesSlide139.xml"/><Relationship Id="rId1" Type="http://schemas.openxmlformats.org/officeDocument/2006/relationships/slideLayout" Target="../slideLayouts/slideLayout50.xml"/><Relationship Id="rId6" Type="http://schemas.openxmlformats.org/officeDocument/2006/relationships/hyperlink" Target="https://docs.microsoft.com/en-us/azure/storage/common/storage-metrics-in-azure-monitor" TargetMode="External"/><Relationship Id="rId5" Type="http://schemas.openxmlformats.org/officeDocument/2006/relationships/hyperlink" Target="https://azure.microsoft.com/en-us/support/legal/sla/storage/v1_0/" TargetMode="External"/><Relationship Id="rId4" Type="http://schemas.openxmlformats.org/officeDocument/2006/relationships/hyperlink" Target="https://docs.microsoft.com/en-us/azure/storage/blobs/storage-blob-storage-tiers" TargetMode="Externa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1.xml"/></Relationships>
</file>

<file path=ppt/slides/_rels/slide14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19.png"/><Relationship Id="rId7" Type="http://schemas.openxmlformats.org/officeDocument/2006/relationships/image" Target="../media/image125.jpeg"/><Relationship Id="rId2" Type="http://schemas.openxmlformats.org/officeDocument/2006/relationships/notesSlide" Target="../notesSlides/notesSlide142.xml"/><Relationship Id="rId1" Type="http://schemas.openxmlformats.org/officeDocument/2006/relationships/slideLayout" Target="../slideLayouts/slideLayout49.xml"/><Relationship Id="rId6" Type="http://schemas.openxmlformats.org/officeDocument/2006/relationships/image" Target="../media/image124.png"/><Relationship Id="rId5" Type="http://schemas.openxmlformats.org/officeDocument/2006/relationships/image" Target="../media/image122.png"/><Relationship Id="rId4" Type="http://schemas.openxmlformats.org/officeDocument/2006/relationships/image" Target="../media/image193.png"/></Relationships>
</file>

<file path=ppt/slides/_rels/slide145.xml.rels><?xml version="1.0" encoding="UTF-8" standalone="yes"?>
<Relationships xmlns="http://schemas.openxmlformats.org/package/2006/relationships"><Relationship Id="rId3" Type="http://schemas.openxmlformats.org/officeDocument/2006/relationships/hyperlink" Target="https://docs.microsoft.com/en-us/azure/cosmos-db/change-feed#azure-functions" TargetMode="External"/><Relationship Id="rId7" Type="http://schemas.openxmlformats.org/officeDocument/2006/relationships/image" Target="../media/image194.png"/><Relationship Id="rId2" Type="http://schemas.openxmlformats.org/officeDocument/2006/relationships/notesSlide" Target="../notesSlides/notesSlide143.xml"/><Relationship Id="rId1" Type="http://schemas.openxmlformats.org/officeDocument/2006/relationships/slideLayout" Target="../slideLayouts/slideLayout50.xml"/><Relationship Id="rId6" Type="http://schemas.openxmlformats.org/officeDocument/2006/relationships/hyperlink" Target="https://docs.microsoft.com/en-us/azure/cosmos-db/change-feed" TargetMode="External"/><Relationship Id="rId5" Type="http://schemas.openxmlformats.org/officeDocument/2006/relationships/hyperlink" Target="https://docs.microsoft.com/en-us/azure/cosmos-db/change-feed#change-feed-processor" TargetMode="External"/><Relationship Id="rId4" Type="http://schemas.openxmlformats.org/officeDocument/2006/relationships/hyperlink" Target="https://docs.microsoft.com/en-us/azure/cosmos-db/change-feed#rest-apis"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4.xml"/><Relationship Id="rId1" Type="http://schemas.openxmlformats.org/officeDocument/2006/relationships/slideLayout" Target="../slideLayouts/slideLayout5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1.xml"/></Relationships>
</file>

<file path=ppt/slides/_rels/slide148.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146.xml"/><Relationship Id="rId1" Type="http://schemas.openxmlformats.org/officeDocument/2006/relationships/slideLayout" Target="../slideLayouts/slideLayout50.xml"/></Relationships>
</file>

<file path=ppt/slides/_rels/slide149.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147.xml"/><Relationship Id="rId1" Type="http://schemas.openxmlformats.org/officeDocument/2006/relationships/slideLayout" Target="../slideLayouts/slideLayout50.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5.xml"/><Relationship Id="rId5" Type="http://schemas.openxmlformats.org/officeDocument/2006/relationships/image" Target="../media/image48.png"/><Relationship Id="rId4" Type="http://schemas.openxmlformats.org/officeDocument/2006/relationships/image" Target="../media/image4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0.xml"/></Relationships>
</file>

<file path=ppt/slides/_rels/slide151.xml.rels><?xml version="1.0" encoding="UTF-8" standalone="yes"?>
<Relationships xmlns="http://schemas.openxmlformats.org/package/2006/relationships"><Relationship Id="rId3" Type="http://schemas.openxmlformats.org/officeDocument/2006/relationships/hyperlink" Target="https://jaceklaskowski.gitbooks.io/spark-structured-streaming/spark-sql-streaming-ForeachSink.html" TargetMode="External"/><Relationship Id="rId2" Type="http://schemas.openxmlformats.org/officeDocument/2006/relationships/notesSlide" Target="../notesSlides/notesSlide149.xml"/><Relationship Id="rId1" Type="http://schemas.openxmlformats.org/officeDocument/2006/relationships/slideLayout" Target="../slideLayouts/slideLayout5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3.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52.xml"/></Relationships>
</file>

<file path=ppt/slides/_rels/slide154.xml.rels><?xml version="1.0" encoding="UTF-8" standalone="yes"?>
<Relationships xmlns="http://schemas.openxmlformats.org/package/2006/relationships"><Relationship Id="rId8" Type="http://schemas.openxmlformats.org/officeDocument/2006/relationships/hyperlink" Target="https://github.com/Microsoft/MCW-Intelligent-Analytics" TargetMode="External"/><Relationship Id="rId3" Type="http://schemas.openxmlformats.org/officeDocument/2006/relationships/hyperlink" Target="https://microsoft.sharepoint.com/sites/infopedia/pages/layouts/kcdoc.aspx?k=g01kc-1-37046" TargetMode="External"/><Relationship Id="rId7" Type="http://schemas.openxmlformats.org/officeDocument/2006/relationships/hyperlink" Target="https://github.com/Microsoft/MCW-Migrate-EDW-to-Azure-SQL-Data-Warehouse" TargetMode="External"/><Relationship Id="rId2" Type="http://schemas.openxmlformats.org/officeDocument/2006/relationships/hyperlink" Target="https://microsoft.sharepoint.com/sites/infopedia/pages/layouts/kcdoc.aspx?k=g01kc-2-529" TargetMode="External"/><Relationship Id="rId1" Type="http://schemas.openxmlformats.org/officeDocument/2006/relationships/slideLayout" Target="../slideLayouts/slideLayout9.xml"/><Relationship Id="rId6" Type="http://schemas.openxmlformats.org/officeDocument/2006/relationships/hyperlink" Target="https://github.com/Microsoft/MCW-Internet-of-Things" TargetMode="External"/><Relationship Id="rId5" Type="http://schemas.openxmlformats.org/officeDocument/2006/relationships/hyperlink" Target="https://github.com/Microsoft/MCW-Big-data-and-visualization" TargetMode="External"/><Relationship Id="rId4" Type="http://schemas.openxmlformats.org/officeDocument/2006/relationships/hyperlink" Target="https://github.com/Microsoft/MCW"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8.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10.xml"/><Relationship Id="rId4" Type="http://schemas.openxmlformats.org/officeDocument/2006/relationships/image" Target="../media/image60.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12.xml"/><Relationship Id="rId5" Type="http://schemas.openxmlformats.org/officeDocument/2006/relationships/image" Target="../media/image48.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13.xml"/><Relationship Id="rId4" Type="http://schemas.openxmlformats.org/officeDocument/2006/relationships/hyperlink" Target="https://docs.microsoft.com/azure/storage/common/storage-redundancy"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14.xml"/><Relationship Id="rId4" Type="http://schemas.openxmlformats.org/officeDocument/2006/relationships/image" Target="../media/image61.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image" Target="../media/image55.png"/><Relationship Id="rId5" Type="http://schemas.openxmlformats.org/officeDocument/2006/relationships/image" Target="../media/image48.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20.xml"/><Relationship Id="rId4"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52.png"/><Relationship Id="rId2" Type="http://schemas.openxmlformats.org/officeDocument/2006/relationships/slideLayout" Target="../slideLayouts/slideLayout8.xml"/><Relationship Id="rId1" Type="http://schemas.openxmlformats.org/officeDocument/2006/relationships/tags" Target="../tags/tag21.xml"/><Relationship Id="rId6" Type="http://schemas.openxmlformats.org/officeDocument/2006/relationships/image" Target="../media/image55.png"/><Relationship Id="rId5" Type="http://schemas.openxmlformats.org/officeDocument/2006/relationships/image" Target="../media/image48.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tags" Target="../tags/tag24.xml"/><Relationship Id="rId5" Type="http://schemas.openxmlformats.org/officeDocument/2006/relationships/image" Target="../media/image2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52.png"/><Relationship Id="rId2" Type="http://schemas.openxmlformats.org/officeDocument/2006/relationships/slideLayout" Target="../slideLayouts/slideLayout8.xml"/><Relationship Id="rId1" Type="http://schemas.openxmlformats.org/officeDocument/2006/relationships/tags" Target="../tags/tag25.xml"/><Relationship Id="rId6" Type="http://schemas.openxmlformats.org/officeDocument/2006/relationships/image" Target="../media/image55.png"/><Relationship Id="rId5" Type="http://schemas.openxmlformats.org/officeDocument/2006/relationships/image" Target="../media/image48.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29.xml"/><Relationship Id="rId4" Type="http://schemas.openxmlformats.org/officeDocument/2006/relationships/image" Target="../media/image6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40.xml.rels><?xml version="1.0" encoding="UTF-8" standalone="yes"?>
<Relationships xmlns="http://schemas.openxmlformats.org/package/2006/relationships"><Relationship Id="rId8" Type="http://schemas.openxmlformats.org/officeDocument/2006/relationships/hyperlink" Target="https://docs.microsoft.com/azure/active-directory/role-based-access-control-what-is" TargetMode="External"/><Relationship Id="rId3" Type="http://schemas.openxmlformats.org/officeDocument/2006/relationships/notesSlide" Target="../notesSlides/notesSlide38.xml"/><Relationship Id="rId7" Type="http://schemas.openxmlformats.org/officeDocument/2006/relationships/hyperlink" Target="https://docs.microsoft.com/azure/security/security-storage-overview" TargetMode="External"/><Relationship Id="rId2" Type="http://schemas.openxmlformats.org/officeDocument/2006/relationships/slideLayout" Target="../slideLayouts/slideLayout8.xml"/><Relationship Id="rId1" Type="http://schemas.openxmlformats.org/officeDocument/2006/relationships/tags" Target="../tags/tag30.xml"/><Relationship Id="rId6" Type="http://schemas.openxmlformats.org/officeDocument/2006/relationships/hyperlink" Target="https://docs.microsoft.com/azure/storage/common/storage-dotnet-shared-access-signature-part-1" TargetMode="External"/><Relationship Id="rId5" Type="http://schemas.openxmlformats.org/officeDocument/2006/relationships/hyperlink" Target="https://docs.microsoft.com/azure/storage/common/storage-create-storage-account#manage-your-storage-account" TargetMode="External"/><Relationship Id="rId4" Type="http://schemas.openxmlformats.org/officeDocument/2006/relationships/hyperlink" Target="https://docs.microsoft.com/azure/active-directory/active-directory-authentication-scenarios"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tags" Target="../tags/tag31.xml"/><Relationship Id="rId5" Type="http://schemas.openxmlformats.org/officeDocument/2006/relationships/hyperlink" Target="https://docs.microsoft.com/azure/hdinsight/hdinsight-extend-hadoop-virtual-network" TargetMode="External"/><Relationship Id="rId4" Type="http://schemas.openxmlformats.org/officeDocument/2006/relationships/hyperlink" Target="https://docs.microsoft.com/azure/hdinsight/domain-joined/apache-domain-joined-introduction" TargetMode="Externa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hyperlink" Target="https://docs.microsoft.com/azure/hdinsight/hdinsight-extend-hadoop-virtual-network" TargetMode="External"/><Relationship Id="rId2" Type="http://schemas.openxmlformats.org/officeDocument/2006/relationships/slideLayout" Target="../slideLayouts/slideLayout8.xml"/><Relationship Id="rId1" Type="http://schemas.openxmlformats.org/officeDocument/2006/relationships/tags" Target="../tags/tag32.xml"/><Relationship Id="rId6" Type="http://schemas.openxmlformats.org/officeDocument/2006/relationships/hyperlink" Target="https://docs.microsoft.com/azure/cosmos-db/logging" TargetMode="External"/><Relationship Id="rId5" Type="http://schemas.openxmlformats.org/officeDocument/2006/relationships/hyperlink" Target="https://docs.microsoft.com/azure/monitoring-and-diagnostics/monitoring-overview-of-diagnostic-logs" TargetMode="External"/><Relationship Id="rId4" Type="http://schemas.openxmlformats.org/officeDocument/2006/relationships/hyperlink" Target="https://docs.microsoft.com/azure/cosmos-db/secure-access-to-data"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tags" Target="../tags/tag33.xml"/><Relationship Id="rId4" Type="http://schemas.openxmlformats.org/officeDocument/2006/relationships/image" Target="../media/image6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tags" Target="../tags/tag3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tags" Target="../tags/tag3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xml"/><Relationship Id="rId1" Type="http://schemas.openxmlformats.org/officeDocument/2006/relationships/tags" Target="../tags/tag36.xml"/><Relationship Id="rId4" Type="http://schemas.openxmlformats.org/officeDocument/2006/relationships/image" Target="../media/image66.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tags" Target="../tags/tag3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tags" Target="../tags/tag3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tags" Target="../tags/tag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9.xml"/><Relationship Id="rId1" Type="http://schemas.openxmlformats.org/officeDocument/2006/relationships/slideLayout" Target="../slideLayouts/slideLayout49.xml"/><Relationship Id="rId5" Type="http://schemas.openxmlformats.org/officeDocument/2006/relationships/image" Target="../media/image43.png"/><Relationship Id="rId4" Type="http://schemas.openxmlformats.org/officeDocument/2006/relationships/image" Target="../media/image42.emf"/></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0.xml"/><Relationship Id="rId1" Type="http://schemas.openxmlformats.org/officeDocument/2006/relationships/slideLayout" Target="../slideLayouts/slideLayout6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49.png"/><Relationship Id="rId18" Type="http://schemas.openxmlformats.org/officeDocument/2006/relationships/image" Target="../media/image76.png"/><Relationship Id="rId3" Type="http://schemas.openxmlformats.org/officeDocument/2006/relationships/image" Target="../media/image67.emf"/><Relationship Id="rId21" Type="http://schemas.openxmlformats.org/officeDocument/2006/relationships/image" Target="../media/image77.png"/><Relationship Id="rId7" Type="http://schemas.openxmlformats.org/officeDocument/2006/relationships/image" Target="../media/image58.png"/><Relationship Id="rId12" Type="http://schemas.openxmlformats.org/officeDocument/2006/relationships/image" Target="../media/image48.png"/><Relationship Id="rId17" Type="http://schemas.openxmlformats.org/officeDocument/2006/relationships/image" Target="../media/image75.png"/><Relationship Id="rId25" Type="http://schemas.openxmlformats.org/officeDocument/2006/relationships/image" Target="../media/image79.png"/><Relationship Id="rId2" Type="http://schemas.openxmlformats.org/officeDocument/2006/relationships/notesSlide" Target="../notesSlides/notesSlide51.xml"/><Relationship Id="rId16" Type="http://schemas.openxmlformats.org/officeDocument/2006/relationships/image" Target="../media/image74.png"/><Relationship Id="rId20" Type="http://schemas.openxmlformats.org/officeDocument/2006/relationships/image" Target="../media/image52.png"/><Relationship Id="rId1" Type="http://schemas.openxmlformats.org/officeDocument/2006/relationships/slideLayout" Target="../slideLayouts/slideLayout49.xml"/><Relationship Id="rId6" Type="http://schemas.openxmlformats.org/officeDocument/2006/relationships/image" Target="../media/image57.svg"/><Relationship Id="rId11" Type="http://schemas.openxmlformats.org/officeDocument/2006/relationships/image" Target="../media/image72.png"/><Relationship Id="rId24" Type="http://schemas.openxmlformats.org/officeDocument/2006/relationships/image" Target="../media/image44.png"/><Relationship Id="rId5" Type="http://schemas.openxmlformats.org/officeDocument/2006/relationships/image" Target="../media/image56.png"/><Relationship Id="rId15" Type="http://schemas.openxmlformats.org/officeDocument/2006/relationships/image" Target="../media/image51.png"/><Relationship Id="rId23" Type="http://schemas.openxmlformats.org/officeDocument/2006/relationships/image" Target="../media/image78.png"/><Relationship Id="rId10" Type="http://schemas.openxmlformats.org/officeDocument/2006/relationships/image" Target="../media/image71.png"/><Relationship Id="rId19" Type="http://schemas.openxmlformats.org/officeDocument/2006/relationships/image" Target="../media/image50.png"/><Relationship Id="rId4" Type="http://schemas.openxmlformats.org/officeDocument/2006/relationships/image" Target="../media/image68.png"/><Relationship Id="rId9" Type="http://schemas.openxmlformats.org/officeDocument/2006/relationships/image" Target="../media/image70.png"/><Relationship Id="rId14" Type="http://schemas.openxmlformats.org/officeDocument/2006/relationships/image" Target="../media/image73.png"/><Relationship Id="rId22" Type="http://schemas.openxmlformats.org/officeDocument/2006/relationships/image" Target="../media/image54.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storage/common/storage-redundancy" TargetMode="External"/><Relationship Id="rId7"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50.xml"/><Relationship Id="rId6" Type="http://schemas.openxmlformats.org/officeDocument/2006/relationships/hyperlink" Target="https://docs.microsoft.com/en-us/azure/storage/common/storage-metrics-in-azure-monitor" TargetMode="External"/><Relationship Id="rId5" Type="http://schemas.openxmlformats.org/officeDocument/2006/relationships/hyperlink" Target="https://azure.microsoft.com/en-us/support/legal/sla/storage/v1_0/" TargetMode="External"/><Relationship Id="rId4" Type="http://schemas.openxmlformats.org/officeDocument/2006/relationships/hyperlink" Target="https://docs.microsoft.com/en-us/azure/storage/blobs/storage-blob-storage-tiers"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6.png"/><Relationship Id="rId7"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49.xml"/><Relationship Id="rId6" Type="http://schemas.openxmlformats.org/officeDocument/2006/relationships/image" Target="../media/image69.emf"/><Relationship Id="rId5" Type="http://schemas.openxmlformats.org/officeDocument/2006/relationships/image" Target="../media/image58.png"/><Relationship Id="rId4" Type="http://schemas.openxmlformats.org/officeDocument/2006/relationships/image" Target="../media/image57.sv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50.xml"/><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6.png"/><Relationship Id="rId7"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49.xml"/><Relationship Id="rId6" Type="http://schemas.openxmlformats.org/officeDocument/2006/relationships/image" Target="../media/image69.emf"/><Relationship Id="rId5" Type="http://schemas.openxmlformats.org/officeDocument/2006/relationships/image" Target="../media/image58.png"/><Relationship Id="rId4" Type="http://schemas.openxmlformats.org/officeDocument/2006/relationships/image" Target="../media/image57.sv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0.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49.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71.xml"/><Relationship Id="rId1" Type="http://schemas.openxmlformats.org/officeDocument/2006/relationships/slideLayout" Target="../slideLayouts/slideLayout49.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docs.azuredatabricks.net/_static/notebooks/h2o-sparkling-water.html" TargetMode="External"/><Relationship Id="rId3" Type="http://schemas.openxmlformats.org/officeDocument/2006/relationships/hyperlink" Target="https://spark.apache.org/docs/latest/ml-tuning.html#model-selection-aka-hyperparameter-tuning" TargetMode="External"/><Relationship Id="rId7" Type="http://schemas.openxmlformats.org/officeDocument/2006/relationships/hyperlink" Target="https://spark.apache.org/docs/latest/ml-pipeline.html" TargetMode="External"/><Relationship Id="rId2" Type="http://schemas.openxmlformats.org/officeDocument/2006/relationships/notesSlide" Target="../notesSlides/notesSlide72.xml"/><Relationship Id="rId1" Type="http://schemas.openxmlformats.org/officeDocument/2006/relationships/slideLayout" Target="../slideLayouts/slideLayout49.xml"/><Relationship Id="rId6" Type="http://schemas.openxmlformats.org/officeDocument/2006/relationships/hyperlink" Target="https://spark.apache.org/docs/latest/sql-programming-guide.html" TargetMode="External"/><Relationship Id="rId11" Type="http://schemas.openxmlformats.org/officeDocument/2006/relationships/image" Target="../media/image89.jpeg"/><Relationship Id="rId5" Type="http://schemas.openxmlformats.org/officeDocument/2006/relationships/hyperlink" Target="https://spark.apache.org/docs/latest/api/scala/index.html#org.apache.spark.ml.tuning.TrainValidationSplit" TargetMode="External"/><Relationship Id="rId10" Type="http://schemas.openxmlformats.org/officeDocument/2006/relationships/hyperlink" Target="https://docs.azuredatabricks.net/user-guide/faq/xgboost.html#xgboost" TargetMode="External"/><Relationship Id="rId4" Type="http://schemas.openxmlformats.org/officeDocument/2006/relationships/hyperlink" Target="https://spark.apache.org/docs/latest/api/scala/index.html#org.apache.spark.ml.tuning.CrossValidator" TargetMode="External"/><Relationship Id="rId9" Type="http://schemas.openxmlformats.org/officeDocument/2006/relationships/hyperlink" Target="http://scikit-learn.org/"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Microsoft%20Machine%20Learning%20Library%20for%20Apache%20Spark" TargetMode="External"/><Relationship Id="rId2" Type="http://schemas.openxmlformats.org/officeDocument/2006/relationships/notesSlide" Target="../notesSlides/notesSlide73.xml"/><Relationship Id="rId1" Type="http://schemas.openxmlformats.org/officeDocument/2006/relationships/slideLayout" Target="../slideLayouts/slideLayout49.xml"/><Relationship Id="rId6" Type="http://schemas.openxmlformats.org/officeDocument/2006/relationships/image" Target="../media/image90.png"/><Relationship Id="rId5" Type="http://schemas.openxmlformats.org/officeDocument/2006/relationships/hyperlink" Target="http://www.opencv.org/" TargetMode="External"/><Relationship Id="rId4" Type="http://schemas.openxmlformats.org/officeDocument/2006/relationships/hyperlink" Target="Microsoft%20Cognitive%20Toolkit"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50.xml"/></Relationships>
</file>

<file path=ppt/slides/_rels/slide77.xml.rels><?xml version="1.0" encoding="UTF-8" standalone="yes"?>
<Relationships xmlns="http://schemas.openxmlformats.org/package/2006/relationships"><Relationship Id="rId8" Type="http://schemas.openxmlformats.org/officeDocument/2006/relationships/hyperlink" Target="https://en.wikipedia.org/wiki/Transfer_learning" TargetMode="External"/><Relationship Id="rId3" Type="http://schemas.openxmlformats.org/officeDocument/2006/relationships/hyperlink" Target="http://cntk.ai/" TargetMode="External"/><Relationship Id="rId7" Type="http://schemas.openxmlformats.org/officeDocument/2006/relationships/hyperlink" Target="https://github.com/databricks/spark-deep-learning" TargetMode="External"/><Relationship Id="rId2" Type="http://schemas.openxmlformats.org/officeDocument/2006/relationships/notesSlide" Target="../notesSlides/notesSlide75.xml"/><Relationship Id="rId1" Type="http://schemas.openxmlformats.org/officeDocument/2006/relationships/slideLayout" Target="../slideLayouts/slideLayout49.xml"/><Relationship Id="rId6" Type="http://schemas.openxmlformats.org/officeDocument/2006/relationships/hyperlink" Target="https://github.com/intel-analytics/BigDL" TargetMode="External"/><Relationship Id="rId5" Type="http://schemas.openxmlformats.org/officeDocument/2006/relationships/hyperlink" Target="https://github.com/yahoo/TensorFlowOnSpark" TargetMode="External"/><Relationship Id="rId10" Type="http://schemas.openxmlformats.org/officeDocument/2006/relationships/image" Target="../media/image93.png"/><Relationship Id="rId4" Type="http://schemas.openxmlformats.org/officeDocument/2006/relationships/hyperlink" Target="https://docs.databricks.com/applications/deep-learning/cntk.html" TargetMode="External"/><Relationship Id="rId9"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6.xml"/><Relationship Id="rId1" Type="http://schemas.openxmlformats.org/officeDocument/2006/relationships/slideLayout" Target="../slideLayouts/slideLayout49.xml"/><Relationship Id="rId5" Type="http://schemas.openxmlformats.org/officeDocument/2006/relationships/image" Target="../media/image96.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hyperlink" Target="http://download.microsoft.com/download/C/4/6/C4606116-522F-428A-BE04-B6D3213E9E52/ml_studio_overview_v1.1.pdf" TargetMode="External"/><Relationship Id="rId2" Type="http://schemas.openxmlformats.org/officeDocument/2006/relationships/notesSlide" Target="../notesSlides/notesSlide77.xml"/><Relationship Id="rId1" Type="http://schemas.openxmlformats.org/officeDocument/2006/relationships/slideLayout" Target="../slideLayouts/slideLayout50.xml"/><Relationship Id="rId5" Type="http://schemas.openxmlformats.org/officeDocument/2006/relationships/image" Target="../media/image97.png"/><Relationship Id="rId4" Type="http://schemas.openxmlformats.org/officeDocument/2006/relationships/hyperlink" Target="http://gallery.azureml.net/"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6.xml"/><Relationship Id="rId7" Type="http://schemas.openxmlformats.org/officeDocument/2006/relationships/image" Target="../media/image38.png"/><Relationship Id="rId2" Type="http://schemas.openxmlformats.org/officeDocument/2006/relationships/slideLayout" Target="../slideLayouts/slideLayout10.xml"/><Relationship Id="rId1" Type="http://schemas.openxmlformats.org/officeDocument/2006/relationships/tags" Target="../tags/tag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0.xml"/><Relationship Id="rId1" Type="http://schemas.openxmlformats.org/officeDocument/2006/relationships/slideLayout" Target="../slideLayouts/slideLayout49.xml"/><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9.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6.xml"/><Relationship Id="rId1" Type="http://schemas.openxmlformats.org/officeDocument/2006/relationships/slideLayout" Target="../slideLayouts/slideLayout49.xml"/><Relationship Id="rId5" Type="http://schemas.openxmlformats.org/officeDocument/2006/relationships/image" Target="../media/image74.pn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7.xml"/><Relationship Id="rId1" Type="http://schemas.openxmlformats.org/officeDocument/2006/relationships/slideLayout" Target="../slideLayouts/slideLayout49.xm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2.xml"/><Relationship Id="rId4" Type="http://schemas.openxmlformats.org/officeDocument/2006/relationships/image" Target="../media/image4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0.xml"/></Relationships>
</file>

<file path=ppt/slides/_rels/slide9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67.emf"/><Relationship Id="rId7" Type="http://schemas.openxmlformats.org/officeDocument/2006/relationships/image" Target="../media/image79.png"/><Relationship Id="rId2" Type="http://schemas.openxmlformats.org/officeDocument/2006/relationships/notesSlide" Target="../notesSlides/notesSlide91.xml"/><Relationship Id="rId1" Type="http://schemas.openxmlformats.org/officeDocument/2006/relationships/slideLayout" Target="../slideLayouts/slideLayout4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7.xml"/></Relationships>
</file>

<file path=ppt/slides/_rels/slide95.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103.jpeg"/><Relationship Id="rId18" Type="http://schemas.openxmlformats.org/officeDocument/2006/relationships/image" Target="../media/image108.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102.jpeg"/><Relationship Id="rId17" Type="http://schemas.openxmlformats.org/officeDocument/2006/relationships/image" Target="../media/image107.jpeg"/><Relationship Id="rId2" Type="http://schemas.openxmlformats.org/officeDocument/2006/relationships/tags" Target="../tags/tag41.xml"/><Relationship Id="rId16" Type="http://schemas.openxmlformats.org/officeDocument/2006/relationships/image" Target="../media/image106.jpe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01.jpeg"/><Relationship Id="rId5" Type="http://schemas.openxmlformats.org/officeDocument/2006/relationships/tags" Target="../tags/tag44.xml"/><Relationship Id="rId15" Type="http://schemas.openxmlformats.org/officeDocument/2006/relationships/image" Target="../media/image105.jpeg"/><Relationship Id="rId10" Type="http://schemas.openxmlformats.org/officeDocument/2006/relationships/notesSlide" Target="../notesSlides/notesSlide93.xml"/><Relationship Id="rId4" Type="http://schemas.openxmlformats.org/officeDocument/2006/relationships/tags" Target="../tags/tag43.xml"/><Relationship Id="rId9" Type="http://schemas.openxmlformats.org/officeDocument/2006/relationships/slideLayout" Target="../slideLayouts/slideLayout56.xml"/><Relationship Id="rId14" Type="http://schemas.openxmlformats.org/officeDocument/2006/relationships/image" Target="../media/image104.jpeg"/></Relationships>
</file>

<file path=ppt/slides/_rels/slide9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94.xml"/><Relationship Id="rId1" Type="http://schemas.openxmlformats.org/officeDocument/2006/relationships/slideLayout" Target="../slideLayouts/slideLayout49.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9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5.xml"/><Relationship Id="rId1" Type="http://schemas.openxmlformats.org/officeDocument/2006/relationships/slideLayout" Target="../slideLayouts/slideLayout49.xml"/><Relationship Id="rId5" Type="http://schemas.openxmlformats.org/officeDocument/2006/relationships/image" Target="../media/image43.png"/><Relationship Id="rId4" Type="http://schemas.openxmlformats.org/officeDocument/2006/relationships/image" Target="../media/image42.emf"/></Relationships>
</file>

<file path=ppt/slides/_rels/slide98.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121.png"/><Relationship Id="rId18" Type="http://schemas.openxmlformats.org/officeDocument/2006/relationships/image" Target="../media/image72.png"/><Relationship Id="rId3" Type="http://schemas.openxmlformats.org/officeDocument/2006/relationships/image" Target="../media/image67.emf"/><Relationship Id="rId21" Type="http://schemas.openxmlformats.org/officeDocument/2006/relationships/image" Target="../media/image126.png"/><Relationship Id="rId7" Type="http://schemas.openxmlformats.org/officeDocument/2006/relationships/image" Target="../media/image58.png"/><Relationship Id="rId12" Type="http://schemas.openxmlformats.org/officeDocument/2006/relationships/image" Target="../media/image120.png"/><Relationship Id="rId17" Type="http://schemas.openxmlformats.org/officeDocument/2006/relationships/image" Target="../media/image123.png"/><Relationship Id="rId2" Type="http://schemas.openxmlformats.org/officeDocument/2006/relationships/notesSlide" Target="../notesSlides/notesSlide96.xml"/><Relationship Id="rId16" Type="http://schemas.openxmlformats.org/officeDocument/2006/relationships/image" Target="../media/image71.png"/><Relationship Id="rId20" Type="http://schemas.openxmlformats.org/officeDocument/2006/relationships/image" Target="../media/image125.jpeg"/><Relationship Id="rId1" Type="http://schemas.openxmlformats.org/officeDocument/2006/relationships/slideLayout" Target="../slideLayouts/slideLayout49.xml"/><Relationship Id="rId6" Type="http://schemas.openxmlformats.org/officeDocument/2006/relationships/image" Target="../media/image57.svg"/><Relationship Id="rId11" Type="http://schemas.openxmlformats.org/officeDocument/2006/relationships/image" Target="../media/image48.png"/><Relationship Id="rId5" Type="http://schemas.openxmlformats.org/officeDocument/2006/relationships/image" Target="../media/image56.png"/><Relationship Id="rId15" Type="http://schemas.openxmlformats.org/officeDocument/2006/relationships/image" Target="../media/image70.png"/><Relationship Id="rId23" Type="http://schemas.openxmlformats.org/officeDocument/2006/relationships/image" Target="../media/image128.png"/><Relationship Id="rId10" Type="http://schemas.openxmlformats.org/officeDocument/2006/relationships/image" Target="../media/image49.png"/><Relationship Id="rId19" Type="http://schemas.openxmlformats.org/officeDocument/2006/relationships/image" Target="../media/image124.png"/><Relationship Id="rId4" Type="http://schemas.openxmlformats.org/officeDocument/2006/relationships/image" Target="../media/image68.png"/><Relationship Id="rId9" Type="http://schemas.openxmlformats.org/officeDocument/2006/relationships/image" Target="../media/image119.png"/><Relationship Id="rId14" Type="http://schemas.openxmlformats.org/officeDocument/2006/relationships/image" Target="../media/image122.png"/><Relationship Id="rId22" Type="http://schemas.openxmlformats.org/officeDocument/2006/relationships/image" Target="../media/image127.jpeg"/></Relationships>
</file>

<file path=ppt/slides/_rels/slide9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97.xml"/><Relationship Id="rId1" Type="http://schemas.openxmlformats.org/officeDocument/2006/relationships/slideLayout" Target="../slideLayouts/slideLayout50.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E4D06D-07E0-4856-8046-4253CD6964CB}"/>
              </a:ext>
            </a:extLst>
          </p:cNvPr>
          <p:cNvSpPr>
            <a:spLocks noGrp="1"/>
          </p:cNvSpPr>
          <p:nvPr>
            <p:ph type="title"/>
          </p:nvPr>
        </p:nvSpPr>
        <p:spPr>
          <a:xfrm>
            <a:off x="434805" y="2540312"/>
            <a:ext cx="10719064" cy="2973247"/>
          </a:xfrm>
        </p:spPr>
        <p:txBody>
          <a:bodyPr/>
          <a:lstStyle/>
          <a:p>
            <a:r>
              <a:rPr lang="en-US" dirty="0"/>
              <a:t>&gt; Discovery &amp; Insights Days 2018-19</a:t>
            </a:r>
            <a:br>
              <a:rPr lang="en-US" dirty="0"/>
            </a:br>
            <a:br>
              <a:rPr lang="en-US" dirty="0"/>
            </a:br>
            <a:r>
              <a:rPr lang="en-US" dirty="0"/>
              <a:t>&gt; Modern Data Warehouse ++</a:t>
            </a:r>
          </a:p>
        </p:txBody>
      </p:sp>
    </p:spTree>
    <p:extLst>
      <p:ext uri="{BB962C8B-B14F-4D97-AF65-F5344CB8AC3E}">
        <p14:creationId xmlns:p14="http://schemas.microsoft.com/office/powerpoint/2010/main" val="55563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a:t>Modern Data Warehousing</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0" y="4827835"/>
            <a:ext cx="4572000" cy="1518877"/>
          </a:xfrm>
        </p:spPr>
        <p:txBody>
          <a:bodyPr/>
          <a:lstStyle/>
          <a:p>
            <a:pPr marL="0" indent="0" algn="ctr">
              <a:buNone/>
            </a:pPr>
            <a:r>
              <a:rPr lang="en-US"/>
              <a:t>Modern Data Warehousing</a:t>
            </a:r>
          </a:p>
          <a:p>
            <a:pPr marL="0" indent="0" algn="ctr">
              <a:buNone/>
            </a:pPr>
            <a:endParaRPr lang="en-US" sz="1600">
              <a:solidFill>
                <a:schemeClr val="bg2">
                  <a:lumMod val="50000"/>
                </a:schemeClr>
              </a:solidFill>
            </a:endParaRPr>
          </a:p>
          <a:p>
            <a:pPr marL="0" indent="0" algn="ctr">
              <a:buNone/>
            </a:pPr>
            <a:r>
              <a:rPr lang="en-US" sz="1600">
                <a:solidFill>
                  <a:schemeClr val="bg2">
                    <a:lumMod val="50000"/>
                  </a:schemeClr>
                </a:solidFill>
              </a:rPr>
              <a:t>“We want to integrate all our data including ‘big data” with our data warehouse”</a:t>
            </a:r>
          </a:p>
          <a:p>
            <a:pPr algn="ctr"/>
            <a:endParaRPr lang="en-US"/>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796472" y="4842511"/>
            <a:ext cx="2868929" cy="1548452"/>
          </a:xfrm>
        </p:spPr>
        <p:txBody>
          <a:bodyPr/>
          <a:lstStyle/>
          <a:p>
            <a:pPr marL="0" indent="0" algn="ctr">
              <a:buNone/>
            </a:pPr>
            <a:r>
              <a:rPr lang="en-US"/>
              <a:t>Advanced Analytics</a:t>
            </a:r>
          </a:p>
          <a:p>
            <a:pPr marL="0" lvl="3" indent="0" algn="ctr">
              <a:spcAft>
                <a:spcPts val="300"/>
              </a:spcAft>
              <a:buNone/>
            </a:pPr>
            <a:endParaRPr lang="en-US" sz="1600">
              <a:solidFill>
                <a:schemeClr val="bg2">
                  <a:lumMod val="50000"/>
                </a:schemeClr>
              </a:solidFill>
            </a:endParaRPr>
          </a:p>
          <a:p>
            <a:pPr marL="0" lvl="3" indent="0" algn="ctr">
              <a:spcAft>
                <a:spcPts val="300"/>
              </a:spcAft>
              <a:buNone/>
            </a:pPr>
            <a:r>
              <a:rPr lang="en-US" sz="1600">
                <a:solidFill>
                  <a:schemeClr val="bg2">
                    <a:lumMod val="50000"/>
                  </a:schemeClr>
                </a:solidFill>
              </a:rPr>
              <a:t>“We are trying to predict when our customers churn.”</a:t>
            </a:r>
          </a:p>
          <a:p>
            <a:pPr algn="ctr"/>
            <a:endParaRPr lang="en-US"/>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911158" y="4842511"/>
            <a:ext cx="3667271" cy="1740476"/>
          </a:xfrm>
        </p:spPr>
        <p:txBody>
          <a:bodyPr/>
          <a:lstStyle/>
          <a:p>
            <a:pPr marL="0" indent="0" algn="ctr">
              <a:buNone/>
            </a:pPr>
            <a:r>
              <a:rPr lang="en-US"/>
              <a:t>Real-time Analytics</a:t>
            </a:r>
          </a:p>
          <a:p>
            <a:pPr marL="0" indent="0" algn="ctr">
              <a:buNone/>
            </a:pPr>
            <a:endParaRPr lang="en-US" sz="1600">
              <a:solidFill>
                <a:schemeClr val="bg2">
                  <a:lumMod val="50000"/>
                </a:schemeClr>
              </a:solidFill>
            </a:endParaRPr>
          </a:p>
          <a:p>
            <a:pPr marL="0" indent="0" algn="ctr">
              <a:buNone/>
            </a:pPr>
            <a:r>
              <a:rPr lang="en-US" sz="1600">
                <a:solidFill>
                  <a:schemeClr val="bg2">
                    <a:lumMod val="50000"/>
                  </a:schemeClr>
                </a:solidFill>
              </a:rPr>
              <a:t>“We are trying to get insights from our devices in real-time, etc.”</a:t>
            </a:r>
          </a:p>
          <a:p>
            <a:pPr algn="ctr"/>
            <a:endParaRPr lang="en-US"/>
          </a:p>
        </p:txBody>
      </p:sp>
      <p:sp>
        <p:nvSpPr>
          <p:cNvPr id="20" name="Oval 19"/>
          <p:cNvSpPr/>
          <p:nvPr/>
        </p:nvSpPr>
        <p:spPr>
          <a:xfrm>
            <a:off x="9122906" y="3158819"/>
            <a:ext cx="1160227" cy="113955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Oval 5"/>
          <p:cNvSpPr/>
          <p:nvPr/>
        </p:nvSpPr>
        <p:spPr>
          <a:xfrm>
            <a:off x="5658352" y="3158819"/>
            <a:ext cx="1125848" cy="116315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801006" y="3587357"/>
            <a:ext cx="345145" cy="375305"/>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6158975" y="3479360"/>
            <a:ext cx="507478" cy="512613"/>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 Placeholder 25">
            <a:extLst>
              <a:ext uri="{FF2B5EF4-FFF2-40B4-BE49-F238E27FC236}">
                <a16:creationId xmlns:a16="http://schemas.microsoft.com/office/drawing/2014/main" id="{F3DD155D-EEA7-485D-B507-CD2F89CF5E1F}"/>
              </a:ext>
            </a:extLst>
          </p:cNvPr>
          <p:cNvSpPr>
            <a:spLocks noGrp="1"/>
          </p:cNvSpPr>
          <p:nvPr>
            <p:ph type="body" sz="quarter" idx="10"/>
          </p:nvPr>
        </p:nvSpPr>
        <p:spPr>
          <a:xfrm>
            <a:off x="270703" y="1082163"/>
            <a:ext cx="11920432" cy="849463"/>
          </a:xfrm>
        </p:spPr>
        <p:txBody>
          <a:bodyPr/>
          <a:lstStyle/>
          <a:p>
            <a:r>
              <a:rPr lang="en-US" sz="2400"/>
              <a:t>The Modern Data Warehouse extends the scope of the data warehouse to serve “big data” that is prepared with techniques beyond relational ETL. </a:t>
            </a:r>
          </a:p>
        </p:txBody>
      </p:sp>
    </p:spTree>
    <p:extLst>
      <p:ext uri="{BB962C8B-B14F-4D97-AF65-F5344CB8AC3E}">
        <p14:creationId xmlns:p14="http://schemas.microsoft.com/office/powerpoint/2010/main" val="337375208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Ingestion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982272"/>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General requirements for a stream ingestion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nvPr>
        </p:nvGraphicFramePr>
        <p:xfrm>
          <a:off x="540848" y="1498855"/>
          <a:ext cx="11110303" cy="5017460"/>
        </p:xfrm>
        <a:graphic>
          <a:graphicData uri="http://schemas.openxmlformats.org/drawingml/2006/table">
            <a:tbl>
              <a:tblPr firstRow="1" bandRow="1">
                <a:tableStyleId>{5C22544A-7EE6-4342-B048-85BDC9FD1C3A}</a:tableStyleId>
              </a:tblPr>
              <a:tblGrid>
                <a:gridCol w="909817">
                  <a:extLst>
                    <a:ext uri="{9D8B030D-6E8A-4147-A177-3AD203B41FA5}">
                      <a16:colId xmlns:a16="http://schemas.microsoft.com/office/drawing/2014/main" val="2721621986"/>
                    </a:ext>
                  </a:extLst>
                </a:gridCol>
                <a:gridCol w="1333786">
                  <a:extLst>
                    <a:ext uri="{9D8B030D-6E8A-4147-A177-3AD203B41FA5}">
                      <a16:colId xmlns:a16="http://schemas.microsoft.com/office/drawing/2014/main" val="2777487665"/>
                    </a:ext>
                  </a:extLst>
                </a:gridCol>
                <a:gridCol w="4969288">
                  <a:extLst>
                    <a:ext uri="{9D8B030D-6E8A-4147-A177-3AD203B41FA5}">
                      <a16:colId xmlns:a16="http://schemas.microsoft.com/office/drawing/2014/main" val="1103378031"/>
                    </a:ext>
                  </a:extLst>
                </a:gridCol>
                <a:gridCol w="3897412">
                  <a:extLst>
                    <a:ext uri="{9D8B030D-6E8A-4147-A177-3AD203B41FA5}">
                      <a16:colId xmlns:a16="http://schemas.microsoft.com/office/drawing/2014/main" val="2678493234"/>
                    </a:ext>
                  </a:extLst>
                </a:gridCol>
              </a:tblGrid>
              <a:tr h="332862">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288740">
                <a:tc gridSpan="4">
                  <a:txBody>
                    <a:bodyPr/>
                    <a:lstStyle/>
                    <a:p>
                      <a:pPr algn="ctr"/>
                      <a:r>
                        <a:rPr lang="en-US" sz="1200" b="1"/>
                        <a:t>Scale, Performance, Latency</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318736520"/>
                  </a:ext>
                </a:extLst>
              </a:tr>
              <a:tr h="679729">
                <a:tc>
                  <a:txBody>
                    <a:bodyPr/>
                    <a:lstStyle/>
                    <a:p>
                      <a:endParaRPr lang="en-US" sz="1200"/>
                    </a:p>
                  </a:txBody>
                  <a:tcPr anchor="ctr"/>
                </a:tc>
                <a:tc>
                  <a:txBody>
                    <a:bodyPr/>
                    <a:lstStyle/>
                    <a:p>
                      <a:r>
                        <a:rPr lang="en-US" sz="1200"/>
                        <a:t>Scale</a:t>
                      </a:r>
                    </a:p>
                  </a:txBody>
                  <a:tcPr anchor="ctr"/>
                </a:tc>
                <a:tc>
                  <a:txBody>
                    <a:bodyPr/>
                    <a:lstStyle/>
                    <a:p>
                      <a:r>
                        <a:rPr lang="en-US" sz="1200"/>
                        <a:t>For an ingestion service, capacity (or throughput)  is measured in terms of the volume of streaming data. Usually measured in GBs/sec and messages/sec. Ideally, the capacity should increase linearly with the amount of hardware—compute, storage, networking—provided. There should be no practical ceiling to the capacity.</a:t>
                      </a:r>
                    </a:p>
                  </a:txBody>
                  <a:tcPr anchor="ctr"/>
                </a:tc>
                <a:tc>
                  <a:txBody>
                    <a:bodyPr/>
                    <a:lstStyle/>
                    <a:p>
                      <a:r>
                        <a:rPr lang="en-US" sz="1200"/>
                        <a:t>Capacity may also expressed as events/sec.</a:t>
                      </a:r>
                    </a:p>
                  </a:txBody>
                  <a:tcPr anchor="ctr"/>
                </a:tc>
                <a:extLst>
                  <a:ext uri="{0D108BD9-81ED-4DB2-BD59-A6C34878D82A}">
                    <a16:rowId xmlns:a16="http://schemas.microsoft.com/office/drawing/2014/main" val="80075711"/>
                  </a:ext>
                </a:extLst>
              </a:tr>
              <a:tr h="168529">
                <a:tc>
                  <a:txBody>
                    <a:bodyPr/>
                    <a:lstStyle/>
                    <a:p>
                      <a:endParaRPr lang="en-US" sz="1200"/>
                    </a:p>
                  </a:txBody>
                  <a:tcPr anchor="ctr"/>
                </a:tc>
                <a:tc>
                  <a:txBody>
                    <a:bodyPr/>
                    <a:lstStyle/>
                    <a:p>
                      <a:r>
                        <a:rPr lang="en-US" sz="1200"/>
                        <a:t>On-Demand</a:t>
                      </a:r>
                    </a:p>
                  </a:txBody>
                  <a:tcPr anchor="ctr"/>
                </a:tc>
                <a:tc>
                  <a:txBody>
                    <a:bodyPr/>
                    <a:lstStyle/>
                    <a:p>
                      <a:r>
                        <a:rPr lang="en-US" sz="1200"/>
                        <a:t>It should be possible to scale up or down the capacity dynamically without any downtime (i.e. without having to reboot or restart the service)</a:t>
                      </a:r>
                    </a:p>
                  </a:txBody>
                  <a:tcPr anchor="ctr"/>
                </a:tc>
                <a:tc>
                  <a:txBody>
                    <a:bodyPr/>
                    <a:lstStyle/>
                    <a:p>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1179290825"/>
                  </a:ext>
                </a:extLst>
              </a:tr>
              <a:tr h="724967">
                <a:tc>
                  <a:txBody>
                    <a:bodyPr/>
                    <a:lstStyle/>
                    <a:p>
                      <a:endParaRPr lang="en-US" sz="1200"/>
                    </a:p>
                  </a:txBody>
                  <a:tcPr anchor="ctr"/>
                </a:tc>
                <a:tc>
                  <a:txBody>
                    <a:bodyPr/>
                    <a:lstStyle/>
                    <a:p>
                      <a:r>
                        <a:rPr lang="en-US" sz="1200"/>
                        <a:t>Latency</a:t>
                      </a:r>
                    </a:p>
                  </a:txBody>
                  <a:tcPr anchor="ctr"/>
                </a:tc>
                <a:tc>
                  <a:txBody>
                    <a:bodyPr/>
                    <a:lstStyle/>
                    <a:p>
                      <a:r>
                        <a:rPr lang="en-US" sz="1200"/>
                        <a:t>Latency is the time elapsed between an event entering the service (ingestion time) and the earliest time it is available to be processed/consumed. Ideally a service should be able to maintain constant low latency even at high loads.</a:t>
                      </a:r>
                    </a:p>
                  </a:txBody>
                  <a:tcPr anchor="ctr"/>
                </a:tc>
                <a:tc>
                  <a:txBody>
                    <a:bodyPr/>
                    <a:lstStyle/>
                    <a:p>
                      <a:r>
                        <a:rPr lang="en-US" sz="1200"/>
                        <a:t>For near-real time scenarios the latency should be in the order of milliseconds (double digits or low triple digits).</a:t>
                      </a:r>
                    </a:p>
                  </a:txBody>
                  <a:tcPr anchor="ctr"/>
                </a:tc>
                <a:extLst>
                  <a:ext uri="{0D108BD9-81ED-4DB2-BD59-A6C34878D82A}">
                    <a16:rowId xmlns:a16="http://schemas.microsoft.com/office/drawing/2014/main" val="3561301258"/>
                  </a:ext>
                </a:extLst>
              </a:tr>
              <a:tr h="278640">
                <a:tc gridSpan="4">
                  <a:txBody>
                    <a:bodyPr/>
                    <a:lstStyle/>
                    <a:p>
                      <a:pPr algn="ctr"/>
                      <a:r>
                        <a:rPr lang="en-US" sz="1200" b="1"/>
                        <a:t>Message Consumption</a:t>
                      </a:r>
                      <a:endParaRPr lang="en-US" sz="1200" b="1">
                        <a:solidFill>
                          <a:schemeClr val="bg1"/>
                        </a:solidFill>
                      </a:endParaRPr>
                    </a:p>
                  </a:txBody>
                  <a:tcPr anchor="ctr"/>
                </a:tc>
                <a:tc hMerge="1">
                  <a:txBody>
                    <a:bodyPr/>
                    <a:lstStyle/>
                    <a:p>
                      <a:pPr algn="ctr"/>
                      <a:endParaRPr lang="en-US" sz="1200"/>
                    </a:p>
                  </a:txBody>
                  <a:tcPr anchor="ctr">
                    <a:lnL w="12700" cap="flat" cmpd="sng" algn="ctr">
                      <a:noFill/>
                      <a:prstDash val="solid"/>
                      <a:round/>
                      <a:headEnd type="none" w="med" len="med"/>
                      <a:tailEnd type="none" w="med" len="med"/>
                    </a:lnL>
                  </a:tcPr>
                </a:tc>
                <a:tc hMerge="1">
                  <a:txBody>
                    <a:bodyPr/>
                    <a:lstStyle/>
                    <a:p>
                      <a:pPr algn="ctr"/>
                      <a:endParaRPr lang="en-US" sz="1200"/>
                    </a:p>
                  </a:txBody>
                  <a:tcPr anchor="ctr"/>
                </a:tc>
                <a:tc hMerge="1">
                  <a:txBody>
                    <a:bodyPr/>
                    <a:lstStyle/>
                    <a:p>
                      <a:pPr algn="ctr"/>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904415052"/>
                  </a:ext>
                </a:extLst>
              </a:tr>
              <a:tr h="724967">
                <a:tc>
                  <a:txBody>
                    <a:bodyPr/>
                    <a:lstStyle/>
                    <a:p>
                      <a:endParaRPr lang="en-US" sz="1200"/>
                    </a:p>
                  </a:txBody>
                  <a:tcPr/>
                </a:tc>
                <a:tc>
                  <a:txBody>
                    <a:bodyPr/>
                    <a:lstStyle/>
                    <a:p>
                      <a:r>
                        <a:rPr lang="en-US" sz="1200"/>
                        <a:t>Message Ordering</a:t>
                      </a:r>
                    </a:p>
                  </a:txBody>
                  <a:tcPr anchor="ctr"/>
                </a:tc>
                <a:tc>
                  <a:txBody>
                    <a:bodyPr/>
                    <a:lstStyle/>
                    <a:p>
                      <a:r>
                        <a:rPr lang="en-US" sz="1200"/>
                        <a:t>When desired, the service should be able to support ordered (FIFO) consumption of the ingested messages. In addition, consumers should be able to fetch messages out-of-order based on either messages id, message content, offsets in the queue etc.</a:t>
                      </a:r>
                    </a:p>
                  </a:txBody>
                  <a:tcPr anchor="ctr"/>
                </a:tc>
                <a:tc>
                  <a:txBody>
                    <a:bodyPr/>
                    <a:lstStyle/>
                    <a:p>
                      <a:r>
                        <a:rPr lang="en-US" sz="1200"/>
                        <a:t>When total ordering across all messages is not supported, at least a partial ordering over a subset of related messages should be supported. This often translates to ordering within partitions. </a:t>
                      </a:r>
                    </a:p>
                  </a:txBody>
                  <a:tcPr anchor="ctr"/>
                </a:tc>
                <a:extLst>
                  <a:ext uri="{0D108BD9-81ED-4DB2-BD59-A6C34878D82A}">
                    <a16:rowId xmlns:a16="http://schemas.microsoft.com/office/drawing/2014/main" val="2288733883"/>
                  </a:ext>
                </a:extLst>
              </a:tr>
              <a:tr h="321840">
                <a:tc>
                  <a:txBody>
                    <a:bodyPr/>
                    <a:lstStyle/>
                    <a:p>
                      <a:endParaRPr lang="en-US" sz="1200"/>
                    </a:p>
                  </a:txBody>
                  <a:tcPr/>
                </a:tc>
                <a:tc>
                  <a:txBody>
                    <a:bodyPr/>
                    <a:lstStyle/>
                    <a:p>
                      <a:r>
                        <a:rPr lang="en-US" sz="1200"/>
                        <a:t>Message consumption models</a:t>
                      </a:r>
                    </a:p>
                  </a:txBody>
                  <a:tcPr anchor="ctr"/>
                </a:tc>
                <a:tc>
                  <a:txBody>
                    <a:bodyPr/>
                    <a:lstStyle/>
                    <a:p>
                      <a:r>
                        <a:rPr lang="en-US" sz="1200"/>
                        <a:t>Common message consumption models are request/reply, publish/subscribe, point-to-point queues and directed messaging.</a:t>
                      </a:r>
                    </a:p>
                  </a:txBody>
                  <a:tcPr anchor="ctr"/>
                </a:tc>
                <a:tc>
                  <a:txBody>
                    <a:bodyPr/>
                    <a:lstStyle/>
                    <a:p>
                      <a:r>
                        <a:rPr lang="en-US" sz="1200" dirty="0"/>
                        <a:t> At scale, for streaming scenarios, publish/subscribe is considered the preferred consumption model.</a:t>
                      </a:r>
                    </a:p>
                  </a:txBody>
                  <a:tcPr anchor="ctr"/>
                </a:tc>
                <a:extLst>
                  <a:ext uri="{0D108BD9-81ED-4DB2-BD59-A6C34878D82A}">
                    <a16:rowId xmlns:a16="http://schemas.microsoft.com/office/drawing/2014/main" val="1694952305"/>
                  </a:ext>
                </a:extLst>
              </a:tr>
            </a:tbl>
          </a:graphicData>
        </a:graphic>
      </p:graphicFrame>
      <p:grpSp>
        <p:nvGrpSpPr>
          <p:cNvPr id="5" name="Group 4">
            <a:extLst>
              <a:ext uri="{FF2B5EF4-FFF2-40B4-BE49-F238E27FC236}">
                <a16:creationId xmlns:a16="http://schemas.microsoft.com/office/drawing/2014/main" id="{1B4166D9-7E3C-4C83-BE1E-782CD1595117}"/>
              </a:ext>
            </a:extLst>
          </p:cNvPr>
          <p:cNvGrpSpPr/>
          <p:nvPr/>
        </p:nvGrpSpPr>
        <p:grpSpPr>
          <a:xfrm>
            <a:off x="637050" y="2470934"/>
            <a:ext cx="795750" cy="4045381"/>
            <a:chOff x="637050" y="2328059"/>
            <a:chExt cx="795750" cy="4045381"/>
          </a:xfrm>
        </p:grpSpPr>
        <p:pic>
          <p:nvPicPr>
            <p:cNvPr id="4" name="Picture 3">
              <a:extLst>
                <a:ext uri="{FF2B5EF4-FFF2-40B4-BE49-F238E27FC236}">
                  <a16:creationId xmlns:a16="http://schemas.microsoft.com/office/drawing/2014/main" id="{CAA54D5B-DFEE-4100-83F0-FFE013900B2F}"/>
                </a:ext>
              </a:extLst>
            </p:cNvPr>
            <p:cNvPicPr>
              <a:picLocks noChangeAspect="1"/>
            </p:cNvPicPr>
            <p:nvPr/>
          </p:nvPicPr>
          <p:blipFill>
            <a:blip r:embed="rId3"/>
            <a:stretch>
              <a:fillRect/>
            </a:stretch>
          </p:blipFill>
          <p:spPr>
            <a:xfrm>
              <a:off x="637050" y="5248728"/>
              <a:ext cx="795750" cy="253292"/>
            </a:xfrm>
            <a:prstGeom prst="rect">
              <a:avLst/>
            </a:prstGeom>
          </p:spPr>
        </p:pic>
        <p:pic>
          <p:nvPicPr>
            <p:cNvPr id="43010" name="Picture 2" descr="http://www.protocolit.co.uk/wp-content/uploads/2013/12/icon-06.png">
              <a:extLst>
                <a:ext uri="{FF2B5EF4-FFF2-40B4-BE49-F238E27FC236}">
                  <a16:creationId xmlns:a16="http://schemas.microsoft.com/office/drawing/2014/main" id="{6B8A70B9-262C-42B7-8E15-10CC372776DE}"/>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726769" y="5757128"/>
              <a:ext cx="616312" cy="616312"/>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http://contemporaryresearch.com/wp-content/uploads/2013/08/icon-latency.png">
              <a:extLst>
                <a:ext uri="{FF2B5EF4-FFF2-40B4-BE49-F238E27FC236}">
                  <a16:creationId xmlns:a16="http://schemas.microsoft.com/office/drawing/2014/main" id="{D55DCF4C-33A2-48F1-AA6D-5F09514505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325" y="3991920"/>
              <a:ext cx="457200" cy="455676"/>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https://dmvstream.com/wp-content/uploads/2015/10/icon-on-demand.jpg">
              <a:extLst>
                <a:ext uri="{FF2B5EF4-FFF2-40B4-BE49-F238E27FC236}">
                  <a16:creationId xmlns:a16="http://schemas.microsoft.com/office/drawing/2014/main" id="{E066E73E-E11A-41C5-8A39-A857269A76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25" y="319696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3018" name="Picture 10" descr="https://cdn2.iconfinder.com/data/icons/social-productivity-line-art-2/128/scalable-512.png">
              <a:extLst>
                <a:ext uri="{FF2B5EF4-FFF2-40B4-BE49-F238E27FC236}">
                  <a16:creationId xmlns:a16="http://schemas.microsoft.com/office/drawing/2014/main" id="{99DA2286-2C15-428A-86C8-995F872D65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7849" y="2328059"/>
              <a:ext cx="455676" cy="4556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0253455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9240" y="289511"/>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Ingestion – Requirements overview- (2/2)</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nvPr>
        </p:nvGraphicFramePr>
        <p:xfrm>
          <a:off x="483248" y="1189177"/>
          <a:ext cx="11110303" cy="5475156"/>
        </p:xfrm>
        <a:graphic>
          <a:graphicData uri="http://schemas.openxmlformats.org/drawingml/2006/table">
            <a:tbl>
              <a:tblPr firstRow="1" bandRow="1">
                <a:tableStyleId>{5C22544A-7EE6-4342-B048-85BDC9FD1C3A}</a:tableStyleId>
              </a:tblPr>
              <a:tblGrid>
                <a:gridCol w="909817">
                  <a:extLst>
                    <a:ext uri="{9D8B030D-6E8A-4147-A177-3AD203B41FA5}">
                      <a16:colId xmlns:a16="http://schemas.microsoft.com/office/drawing/2014/main" val="2721621986"/>
                    </a:ext>
                  </a:extLst>
                </a:gridCol>
                <a:gridCol w="1333786">
                  <a:extLst>
                    <a:ext uri="{9D8B030D-6E8A-4147-A177-3AD203B41FA5}">
                      <a16:colId xmlns:a16="http://schemas.microsoft.com/office/drawing/2014/main" val="2777487665"/>
                    </a:ext>
                  </a:extLst>
                </a:gridCol>
                <a:gridCol w="4969288">
                  <a:extLst>
                    <a:ext uri="{9D8B030D-6E8A-4147-A177-3AD203B41FA5}">
                      <a16:colId xmlns:a16="http://schemas.microsoft.com/office/drawing/2014/main" val="1103378031"/>
                    </a:ext>
                  </a:extLst>
                </a:gridCol>
                <a:gridCol w="3897412">
                  <a:extLst>
                    <a:ext uri="{9D8B030D-6E8A-4147-A177-3AD203B41FA5}">
                      <a16:colId xmlns:a16="http://schemas.microsoft.com/office/drawing/2014/main" val="2678493234"/>
                    </a:ext>
                  </a:extLst>
                </a:gridCol>
              </a:tblGrid>
              <a:tr h="313184">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572791">
                <a:tc>
                  <a:txBody>
                    <a:bodyPr/>
                    <a:lstStyle/>
                    <a:p>
                      <a:endParaRPr lang="en-US" sz="1200"/>
                    </a:p>
                  </a:txBody>
                  <a:tcPr anchor="ctr"/>
                </a:tc>
                <a:tc>
                  <a:txBody>
                    <a:bodyPr/>
                    <a:lstStyle/>
                    <a:p>
                      <a:r>
                        <a:rPr lang="en-US" sz="1200"/>
                        <a:t>Parallel Consumption</a:t>
                      </a:r>
                    </a:p>
                  </a:txBody>
                  <a:tcPr anchor="ctr"/>
                </a:tc>
                <a:tc>
                  <a:txBody>
                    <a:bodyPr/>
                    <a:lstStyle/>
                    <a:p>
                      <a:r>
                        <a:rPr lang="en-US" sz="1200"/>
                        <a:t>The service should enable multiple applications to consume the events in parallel.</a:t>
                      </a:r>
                    </a:p>
                  </a:txBody>
                  <a:tcPr anchor="ctr"/>
                </a:tc>
                <a:tc>
                  <a:txBody>
                    <a:bodyPr/>
                    <a:lstStyle/>
                    <a:p>
                      <a:r>
                        <a:rPr lang="en-US" sz="1200"/>
                        <a:t>It should also support parallel processing by applications that are consuming the events at different speeds. </a:t>
                      </a:r>
                    </a:p>
                  </a:txBody>
                  <a:tcPr anchor="ctr"/>
                </a:tc>
                <a:extLst>
                  <a:ext uri="{0D108BD9-81ED-4DB2-BD59-A6C34878D82A}">
                    <a16:rowId xmlns:a16="http://schemas.microsoft.com/office/drawing/2014/main" val="80075711"/>
                  </a:ext>
                </a:extLst>
              </a:tr>
              <a:tr h="768724">
                <a:tc>
                  <a:txBody>
                    <a:bodyPr/>
                    <a:lstStyle/>
                    <a:p>
                      <a:endParaRPr lang="en-US" sz="1200"/>
                    </a:p>
                  </a:txBody>
                  <a:tcPr anchor="ctr"/>
                </a:tc>
                <a:tc>
                  <a:txBody>
                    <a:bodyPr/>
                    <a:lstStyle/>
                    <a:p>
                      <a:r>
                        <a:rPr lang="en-US" sz="1200"/>
                        <a:t>Storage</a:t>
                      </a:r>
                    </a:p>
                  </a:txBody>
                  <a:tcPr anchor="ctr"/>
                </a:tc>
                <a:tc>
                  <a:txBody>
                    <a:bodyPr/>
                    <a:lstStyle/>
                    <a:p>
                      <a:r>
                        <a:rPr lang="en-US" sz="1200"/>
                        <a:t>Even after an event is consumed, often it needs to be stored in affordable long-term storage for analysis, reporting, visualization, training machine learning models or just archiving for regulatory purposes. The service should support easily moving the messages to long-term storage.</a:t>
                      </a:r>
                    </a:p>
                  </a:txBody>
                  <a:tcPr anchor="ctr"/>
                </a:tc>
                <a:tc>
                  <a:txBody>
                    <a:bodyPr/>
                    <a:lstStyle/>
                    <a:p>
                      <a:endParaRPr lang="en-US" sz="1200"/>
                    </a:p>
                  </a:txBody>
                  <a:tcPr anchor="ctr"/>
                </a:tc>
                <a:extLst>
                  <a:ext uri="{0D108BD9-81ED-4DB2-BD59-A6C34878D82A}">
                    <a16:rowId xmlns:a16="http://schemas.microsoft.com/office/drawing/2014/main" val="1179290825"/>
                  </a:ext>
                </a:extLst>
              </a:tr>
              <a:tr h="256241">
                <a:tc gridSpan="4">
                  <a:txBody>
                    <a:bodyPr/>
                    <a:lstStyle/>
                    <a:p>
                      <a:pPr algn="ctr"/>
                      <a:r>
                        <a:rPr lang="en-US" sz="1200" b="1"/>
                        <a:t>IoT-specific scenario requirements</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1301258"/>
                  </a:ext>
                </a:extLst>
              </a:tr>
              <a:tr h="597897">
                <a:tc>
                  <a:txBody>
                    <a:bodyPr/>
                    <a:lstStyle/>
                    <a:p>
                      <a:endParaRPr lang="en-US" sz="1200"/>
                    </a:p>
                  </a:txBody>
                  <a:tcPr anchor="ctr"/>
                </a:tc>
                <a:tc>
                  <a:txBody>
                    <a:bodyPr/>
                    <a:lstStyle/>
                    <a:p>
                      <a:r>
                        <a:rPr lang="en-US" sz="1200"/>
                        <a:t>Scale</a:t>
                      </a:r>
                    </a:p>
                  </a:txBody>
                  <a:tcPr anchor="ctr"/>
                </a:tc>
                <a:tc>
                  <a:txBody>
                    <a:bodyPr/>
                    <a:lstStyle/>
                    <a:p>
                      <a:r>
                        <a:rPr lang="en-US" sz="1200"/>
                        <a:t>In IoT scenarios, in addition to high throughput, the service should be able to connect to billions of devices. There should be no practical upper limit on the number of devices.</a:t>
                      </a:r>
                    </a:p>
                  </a:txBody>
                  <a:tcPr anchor="ctr"/>
                </a:tc>
                <a:tc>
                  <a:txBody>
                    <a:bodyPr/>
                    <a:lstStyle/>
                    <a:p>
                      <a:endParaRPr lang="en-US" sz="1200"/>
                    </a:p>
                  </a:txBody>
                  <a:tcPr anchor="ctr"/>
                </a:tc>
                <a:extLst>
                  <a:ext uri="{0D108BD9-81ED-4DB2-BD59-A6C34878D82A}">
                    <a16:rowId xmlns:a16="http://schemas.microsoft.com/office/drawing/2014/main" val="1885877597"/>
                  </a:ext>
                </a:extLst>
              </a:tr>
              <a:tr h="597897">
                <a:tc>
                  <a:txBody>
                    <a:bodyPr/>
                    <a:lstStyle/>
                    <a:p>
                      <a:endParaRPr lang="en-US" sz="1200"/>
                    </a:p>
                  </a:txBody>
                  <a:tcPr anchor="ctr"/>
                </a:tc>
                <a:tc>
                  <a:txBody>
                    <a:bodyPr/>
                    <a:lstStyle/>
                    <a:p>
                      <a:r>
                        <a:rPr lang="en-US" sz="1200"/>
                        <a:t>Bi-directional communication from/to devices</a:t>
                      </a:r>
                    </a:p>
                  </a:txBody>
                  <a:tcPr anchor="ctr"/>
                </a:tc>
                <a:tc>
                  <a:txBody>
                    <a:bodyPr/>
                    <a:lstStyle/>
                    <a:p>
                      <a:r>
                        <a:rPr lang="en-US" sz="1200"/>
                        <a:t>The service should support bi-directional communication (device-to-cloud and cloud-to-device). </a:t>
                      </a:r>
                    </a:p>
                  </a:txBody>
                  <a:tcPr anchor="ctr"/>
                </a:tc>
                <a:tc>
                  <a:txBody>
                    <a:bodyPr/>
                    <a:lstStyle/>
                    <a:p>
                      <a:endParaRPr lang="en-US" sz="1200"/>
                    </a:p>
                  </a:txBody>
                  <a:tcPr anchor="ctr"/>
                </a:tc>
                <a:extLst>
                  <a:ext uri="{0D108BD9-81ED-4DB2-BD59-A6C34878D82A}">
                    <a16:rowId xmlns:a16="http://schemas.microsoft.com/office/drawing/2014/main" val="4025258692"/>
                  </a:ext>
                </a:extLst>
              </a:tr>
              <a:tr h="768724">
                <a:tc>
                  <a:txBody>
                    <a:bodyPr/>
                    <a:lstStyle/>
                    <a:p>
                      <a:endParaRPr lang="en-US" sz="1200"/>
                    </a:p>
                  </a:txBody>
                  <a:tcPr/>
                </a:tc>
                <a:tc>
                  <a:txBody>
                    <a:bodyPr/>
                    <a:lstStyle/>
                    <a:p>
                      <a:r>
                        <a:rPr lang="en-US" sz="1200"/>
                        <a:t>Device State Management</a:t>
                      </a:r>
                    </a:p>
                  </a:txBody>
                  <a:tcPr anchor="ctr"/>
                </a:tc>
                <a:tc>
                  <a:txBody>
                    <a:bodyPr/>
                    <a:lstStyle/>
                    <a:p>
                      <a:r>
                        <a:rPr lang="en-US" sz="1200"/>
                        <a:t>The service should enable the state of the devices to be queried and set even when the devices are not connected. This implies that the state should be stored locally.</a:t>
                      </a:r>
                    </a:p>
                  </a:txBody>
                  <a:tcPr/>
                </a:tc>
                <a:tc>
                  <a:txBody>
                    <a:bodyPr/>
                    <a:lstStyle/>
                    <a:p>
                      <a:endParaRPr lang="en-US" sz="1200"/>
                    </a:p>
                  </a:txBody>
                  <a:tcPr/>
                </a:tc>
                <a:extLst>
                  <a:ext uri="{0D108BD9-81ED-4DB2-BD59-A6C34878D82A}">
                    <a16:rowId xmlns:a16="http://schemas.microsoft.com/office/drawing/2014/main" val="2288733883"/>
                  </a:ext>
                </a:extLst>
              </a:tr>
              <a:tr h="768724">
                <a:tc>
                  <a:txBody>
                    <a:bodyPr/>
                    <a:lstStyle/>
                    <a:p>
                      <a:endParaRPr lang="en-US" sz="1200"/>
                    </a:p>
                  </a:txBody>
                  <a:tcPr/>
                </a:tc>
                <a:tc>
                  <a:txBody>
                    <a:bodyPr/>
                    <a:lstStyle/>
                    <a:p>
                      <a:r>
                        <a:rPr lang="en-US" sz="1200"/>
                        <a:t>Device Protocols</a:t>
                      </a:r>
                    </a:p>
                  </a:txBody>
                  <a:tcPr anchor="ctr"/>
                </a:tc>
                <a:tc>
                  <a:txBody>
                    <a:bodyPr/>
                    <a:lstStyle/>
                    <a:p>
                      <a:r>
                        <a:rPr lang="en-US" sz="1200"/>
                        <a:t>A service should support multiple messaging protocols so it can connect to, and ingest data from, a wide variety of devices and streaming sources. </a:t>
                      </a:r>
                    </a:p>
                  </a:txBody>
                  <a:tcPr anchor="ctr"/>
                </a:tc>
                <a:tc>
                  <a:txBody>
                    <a:bodyPr/>
                    <a:lstStyle/>
                    <a:p>
                      <a:r>
                        <a:rPr lang="en-US" sz="1200"/>
                        <a:t>Common messaging protocols are AQMP, MQTT, STOMP, XMPP and HTTP/S. While a service may not support all protocols, intermediate connectors or gateways should be available.</a:t>
                      </a:r>
                    </a:p>
                  </a:txBody>
                  <a:tcPr anchor="ctr"/>
                </a:tc>
                <a:extLst>
                  <a:ext uri="{0D108BD9-81ED-4DB2-BD59-A6C34878D82A}">
                    <a16:rowId xmlns:a16="http://schemas.microsoft.com/office/drawing/2014/main" val="1694952305"/>
                  </a:ext>
                </a:extLst>
              </a:tr>
              <a:tr h="597961">
                <a:tc>
                  <a:txBody>
                    <a:bodyPr/>
                    <a:lstStyle/>
                    <a:p>
                      <a:endParaRPr lang="en-US" sz="1200"/>
                    </a:p>
                  </a:txBody>
                  <a:tcPr/>
                </a:tc>
                <a:tc>
                  <a:txBody>
                    <a:bodyPr/>
                    <a:lstStyle/>
                    <a:p>
                      <a:r>
                        <a:rPr lang="en-US" sz="1200"/>
                        <a:t>Security</a:t>
                      </a:r>
                    </a:p>
                  </a:txBody>
                  <a:tcPr anchor="ctr"/>
                </a:tc>
                <a:tc>
                  <a:txBody>
                    <a:bodyPr/>
                    <a:lstStyle/>
                    <a:p>
                      <a:r>
                        <a:rPr lang="en-US" sz="1200"/>
                        <a:t>The service should support per-device security: authentication, authorization and revocation.</a:t>
                      </a:r>
                    </a:p>
                  </a:txBody>
                  <a:tcPr anchor="ctr"/>
                </a:tc>
                <a:tc>
                  <a:txBody>
                    <a:bodyPr/>
                    <a:lstStyle/>
                    <a:p>
                      <a:endParaRPr lang="en-US" sz="1200" dirty="0"/>
                    </a:p>
                  </a:txBody>
                  <a:tcPr anchor="ctr"/>
                </a:tc>
                <a:extLst>
                  <a:ext uri="{0D108BD9-81ED-4DB2-BD59-A6C34878D82A}">
                    <a16:rowId xmlns:a16="http://schemas.microsoft.com/office/drawing/2014/main" val="752427964"/>
                  </a:ext>
                </a:extLst>
              </a:tr>
            </a:tbl>
          </a:graphicData>
        </a:graphic>
      </p:graphicFrame>
      <p:grpSp>
        <p:nvGrpSpPr>
          <p:cNvPr id="9" name="Group 8">
            <a:extLst>
              <a:ext uri="{FF2B5EF4-FFF2-40B4-BE49-F238E27FC236}">
                <a16:creationId xmlns:a16="http://schemas.microsoft.com/office/drawing/2014/main" id="{977A387B-4B5A-4A98-A23C-FAD38814F74D}"/>
              </a:ext>
            </a:extLst>
          </p:cNvPr>
          <p:cNvGrpSpPr/>
          <p:nvPr/>
        </p:nvGrpSpPr>
        <p:grpSpPr>
          <a:xfrm>
            <a:off x="610328" y="1601233"/>
            <a:ext cx="457200" cy="5001892"/>
            <a:chOff x="610328" y="1601233"/>
            <a:chExt cx="457200" cy="5001892"/>
          </a:xfrm>
        </p:grpSpPr>
        <p:pic>
          <p:nvPicPr>
            <p:cNvPr id="7" name="Picture 6">
              <a:extLst>
                <a:ext uri="{FF2B5EF4-FFF2-40B4-BE49-F238E27FC236}">
                  <a16:creationId xmlns:a16="http://schemas.microsoft.com/office/drawing/2014/main" id="{DF5C519C-079E-4070-9906-BB6EE681EE2A}"/>
                </a:ext>
              </a:extLst>
            </p:cNvPr>
            <p:cNvPicPr>
              <a:picLocks noChangeAspect="1"/>
            </p:cNvPicPr>
            <p:nvPr/>
          </p:nvPicPr>
          <p:blipFill>
            <a:blip r:embed="rId3"/>
            <a:stretch>
              <a:fillRect/>
            </a:stretch>
          </p:blipFill>
          <p:spPr>
            <a:xfrm>
              <a:off x="610328" y="6145925"/>
              <a:ext cx="457200" cy="457200"/>
            </a:xfrm>
            <a:prstGeom prst="rect">
              <a:avLst/>
            </a:prstGeom>
          </p:spPr>
        </p:pic>
        <p:pic>
          <p:nvPicPr>
            <p:cNvPr id="41986" name="Picture 2" descr="https://baysiacoin.com/images/icon/icon_007.png">
              <a:extLst>
                <a:ext uri="{FF2B5EF4-FFF2-40B4-BE49-F238E27FC236}">
                  <a16:creationId xmlns:a16="http://schemas.microsoft.com/office/drawing/2014/main" id="{8D1DB917-D6FA-4017-B3F5-F88580707D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328" y="54255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s://static1.squarespace.com/static/541b8bbee4b09b50ed999338/t/57cf25d6ff7c500878142109/1473193433565/">
              <a:extLst>
                <a:ext uri="{FF2B5EF4-FFF2-40B4-BE49-F238E27FC236}">
                  <a16:creationId xmlns:a16="http://schemas.microsoft.com/office/drawing/2014/main" id="{3C5E036E-8DA3-4068-B303-2EE22FACAD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328" y="4625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858EEFA-F7A3-499F-91CD-10D5C626A49D}"/>
                </a:ext>
              </a:extLst>
            </p:cNvPr>
            <p:cNvPicPr>
              <a:picLocks noChangeAspect="1"/>
            </p:cNvPicPr>
            <p:nvPr/>
          </p:nvPicPr>
          <p:blipFill>
            <a:blip r:embed="rId6"/>
            <a:stretch>
              <a:fillRect/>
            </a:stretch>
          </p:blipFill>
          <p:spPr>
            <a:xfrm>
              <a:off x="610328" y="3276192"/>
              <a:ext cx="457200" cy="457200"/>
            </a:xfrm>
            <a:prstGeom prst="rect">
              <a:avLst/>
            </a:prstGeom>
          </p:spPr>
        </p:pic>
        <p:pic>
          <p:nvPicPr>
            <p:cNvPr id="41992" name="Picture 8" descr="https://cdn1.iconfinder.com/data/icons/round-ui/143/33-512.png">
              <a:extLst>
                <a:ext uri="{FF2B5EF4-FFF2-40B4-BE49-F238E27FC236}">
                  <a16:creationId xmlns:a16="http://schemas.microsoft.com/office/drawing/2014/main" id="{C1F00E22-7F58-4DF8-8B5D-B9193A2D69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28" y="229658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Related image">
              <a:extLst>
                <a:ext uri="{FF2B5EF4-FFF2-40B4-BE49-F238E27FC236}">
                  <a16:creationId xmlns:a16="http://schemas.microsoft.com/office/drawing/2014/main" id="{440DF88B-FE73-4812-8A12-3BDD5909F7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328" y="160123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6" name="Picture 12" descr="Related image">
              <a:extLst>
                <a:ext uri="{FF2B5EF4-FFF2-40B4-BE49-F238E27FC236}">
                  <a16:creationId xmlns:a16="http://schemas.microsoft.com/office/drawing/2014/main" id="{4273168F-6FDB-4D3B-A43A-C16F1ED110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0328" y="3992523"/>
              <a:ext cx="457200" cy="3628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62730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p:txBody>
          <a:bodyPr vert="horz" wrap="square" lIns="146304" tIns="91440" rIns="146304" bIns="91440" rtlCol="0" anchor="ctr">
            <a:noAutofit/>
          </a:bodyPr>
          <a:lstStyle/>
          <a:p>
            <a:r>
              <a:rPr lang="en-US" sz="2000" cap="all" spc="800">
                <a:solidFill>
                  <a:srgbClr val="0078D7"/>
                </a:solidFill>
                <a:latin typeface="Segoe UI Light" charset="0"/>
                <a:cs typeface="Segoe UI Light" charset="0"/>
              </a:rPr>
              <a:t>Stream analytics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1044485"/>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nvPr>
        </p:nvGraphicFramePr>
        <p:xfrm>
          <a:off x="540847" y="1562883"/>
          <a:ext cx="11110303" cy="5042103"/>
        </p:xfrm>
        <a:graphic>
          <a:graphicData uri="http://schemas.openxmlformats.org/drawingml/2006/table">
            <a:tbl>
              <a:tblPr firstRow="1" bandRow="1">
                <a:tableStyleId>{5C22544A-7EE6-4342-B048-85BDC9FD1C3A}</a:tableStyleId>
              </a:tblPr>
              <a:tblGrid>
                <a:gridCol w="909817">
                  <a:extLst>
                    <a:ext uri="{9D8B030D-6E8A-4147-A177-3AD203B41FA5}">
                      <a16:colId xmlns:a16="http://schemas.microsoft.com/office/drawing/2014/main" val="2721621986"/>
                    </a:ext>
                  </a:extLst>
                </a:gridCol>
                <a:gridCol w="1333786">
                  <a:extLst>
                    <a:ext uri="{9D8B030D-6E8A-4147-A177-3AD203B41FA5}">
                      <a16:colId xmlns:a16="http://schemas.microsoft.com/office/drawing/2014/main" val="2777487665"/>
                    </a:ext>
                  </a:extLst>
                </a:gridCol>
                <a:gridCol w="4984350">
                  <a:extLst>
                    <a:ext uri="{9D8B030D-6E8A-4147-A177-3AD203B41FA5}">
                      <a16:colId xmlns:a16="http://schemas.microsoft.com/office/drawing/2014/main" val="1103378031"/>
                    </a:ext>
                  </a:extLst>
                </a:gridCol>
                <a:gridCol w="3882350">
                  <a:extLst>
                    <a:ext uri="{9D8B030D-6E8A-4147-A177-3AD203B41FA5}">
                      <a16:colId xmlns:a16="http://schemas.microsoft.com/office/drawing/2014/main" val="2678493234"/>
                    </a:ext>
                  </a:extLst>
                </a:gridCol>
              </a:tblGrid>
              <a:tr h="413471">
                <a:tc gridSpan="2">
                  <a:txBody>
                    <a:bodyPr/>
                    <a:lstStyle/>
                    <a:p>
                      <a:pPr algn="ctr"/>
                      <a:r>
                        <a:rPr lang="en-US" sz="1600" b="0"/>
                        <a:t>Requirement</a:t>
                      </a:r>
                    </a:p>
                  </a:txBody>
                  <a:tcPr anchor="ctr"/>
                </a:tc>
                <a:tc hMerge="1">
                  <a:txBody>
                    <a:bodyPr/>
                    <a:lstStyle/>
                    <a:p>
                      <a:pPr algn="ctr"/>
                      <a:endParaRPr lang="en-US" sz="1600"/>
                    </a:p>
                  </a:txBody>
                  <a:tcPr anchor="ctr"/>
                </a:tc>
                <a:tc>
                  <a:txBody>
                    <a:bodyPr/>
                    <a:lstStyle/>
                    <a:p>
                      <a:pPr algn="ctr"/>
                      <a:r>
                        <a:rPr lang="en-US" sz="1600" b="0"/>
                        <a:t>Description</a:t>
                      </a:r>
                    </a:p>
                  </a:txBody>
                  <a:tcPr anchor="ctr"/>
                </a:tc>
                <a:tc>
                  <a:txBody>
                    <a:bodyPr/>
                    <a:lstStyle/>
                    <a:p>
                      <a:pPr algn="ctr"/>
                      <a:r>
                        <a:rPr lang="en-US" sz="1600" b="0"/>
                        <a:t>Comment</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804921626"/>
                  </a:ext>
                </a:extLst>
              </a:tr>
              <a:tr h="838250">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200"/>
                        <a:t>Scalability</a:t>
                      </a:r>
                    </a:p>
                  </a:txBody>
                  <a:tcPr anchor="ctr">
                    <a:lnL w="12700" cap="flat" cmpd="sng" algn="ctr">
                      <a:noFill/>
                      <a:prstDash val="solid"/>
                      <a:round/>
                      <a:headEnd type="none" w="med" len="med"/>
                      <a:tailEnd type="none" w="med" len="med"/>
                    </a:lnL>
                  </a:tcPr>
                </a:tc>
                <a:tc>
                  <a:txBody>
                    <a:bodyPr/>
                    <a:lstStyle/>
                    <a:p>
                      <a:r>
                        <a:rPr lang="en-US" sz="1200"/>
                        <a:t>The service should be able to scale to handle increasing volumes of incoming streaming data, typically measured in events/second. Regardless of the rate of the streaming data, every event should be processed within the desired window of time.</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In case of serverless service, users should be able to just buy additional capacity units. In case of clustered services, users should be able to dynamically add/remove nodes to/from the cluster.</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80075711"/>
                  </a:ext>
                </a:extLst>
              </a:tr>
              <a:tr h="838250">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200"/>
                        <a:t>Fault Tolerance and high availability</a:t>
                      </a:r>
                    </a:p>
                  </a:txBody>
                  <a:tcPr anchor="ctr">
                    <a:lnL w="12700" cap="flat" cmpd="sng" algn="ctr">
                      <a:noFill/>
                      <a:prstDash val="solid"/>
                      <a:round/>
                      <a:headEnd type="none" w="med" len="med"/>
                      <a:tailEnd type="none" w="med" len="med"/>
                    </a:lnL>
                  </a:tcPr>
                </a:tc>
                <a:tc>
                  <a:txBody>
                    <a:bodyPr/>
                    <a:lstStyle/>
                    <a:p>
                      <a:r>
                        <a:rPr lang="en-US" sz="1200"/>
                        <a:t>The service should be tolerant to hardware and software failures. This is critical in real-time scenarios where events may lose their value if not processed within a certain point in time. So merely recovering from an outage may not be sufficient, the service has to be continuously available.</a:t>
                      </a:r>
                    </a:p>
                  </a:txBody>
                  <a:tcPr anchor="ctr"/>
                </a:tc>
                <a:tc>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179290825"/>
                  </a:ext>
                </a:extLst>
              </a:tr>
              <a:tr h="894038">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200"/>
                        <a:t>Windowing Support</a:t>
                      </a:r>
                    </a:p>
                  </a:txBody>
                  <a:tcPr anchor="ctr">
                    <a:lnL w="12700" cap="flat" cmpd="sng" algn="ctr">
                      <a:noFill/>
                      <a:prstDash val="solid"/>
                      <a:round/>
                      <a:headEnd type="none" w="med" len="med"/>
                      <a:tailEnd type="none" w="med" len="med"/>
                    </a:lnL>
                  </a:tcPr>
                </a:tc>
                <a:tc>
                  <a:txBody>
                    <a:bodyPr/>
                    <a:lstStyle/>
                    <a:p>
                      <a:r>
                        <a:rPr lang="en-US" sz="1200"/>
                        <a:t>Windowing is an essential abstraction for streaming applications. A common requirement is to perform some set-based operation such as aggregation (count, average, min, etc.) over the subset of events that arrive within a specified period of time. Other Windowing operations include Join, Union, Split, Filtering and Transformation.</a:t>
                      </a:r>
                    </a:p>
                  </a:txBody>
                  <a:tcPr anchor="ctr"/>
                </a:tc>
                <a:tc>
                  <a:txBody>
                    <a:bodyPr/>
                    <a:lstStyle/>
                    <a:p>
                      <a:r>
                        <a:rPr lang="en-US" sz="1200"/>
                        <a:t>Common types of Windows are </a:t>
                      </a:r>
                      <a:r>
                        <a:rPr lang="en-US" sz="1200" i="1"/>
                        <a:t>Tumbling</a:t>
                      </a:r>
                      <a:r>
                        <a:rPr lang="en-US" sz="1200"/>
                        <a:t> Window, </a:t>
                      </a:r>
                      <a:r>
                        <a:rPr lang="en-US" sz="1200" i="1"/>
                        <a:t>Sliding</a:t>
                      </a:r>
                      <a:r>
                        <a:rPr lang="en-US" sz="1200"/>
                        <a:t> Window and </a:t>
                      </a:r>
                      <a:r>
                        <a:rPr lang="en-US" sz="1200" i="1"/>
                        <a:t>Hopping</a:t>
                      </a:r>
                      <a:r>
                        <a:rPr lang="en-US" sz="1200"/>
                        <a:t> Window. </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1301258"/>
                  </a:ext>
                </a:extLst>
              </a:tr>
              <a:tr h="973146">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200"/>
                        <a:t>Query Language </a:t>
                      </a:r>
                    </a:p>
                  </a:txBody>
                  <a:tcPr anchor="ctr">
                    <a:lnL w="12700" cap="flat" cmpd="sng" algn="ctr">
                      <a:noFill/>
                      <a:prstDash val="solid"/>
                      <a:round/>
                      <a:headEnd type="none" w="med" len="med"/>
                      <a:tailEnd type="none" w="med" len="med"/>
                    </a:lnL>
                  </a:tcPr>
                </a:tc>
                <a:tc>
                  <a:txBody>
                    <a:bodyPr/>
                    <a:lstStyle/>
                    <a:p>
                      <a:r>
                        <a:rPr lang="en-US" sz="1200" i="0"/>
                        <a:t>Does the service provide a higher-level language to analyze a set of events? Or does the service only support event-at-a-time processing?</a:t>
                      </a:r>
                    </a:p>
                  </a:txBody>
                  <a:tcPr anchor="ctr"/>
                </a:tc>
                <a:tc>
                  <a:txBody>
                    <a:bodyPr/>
                    <a:lstStyle/>
                    <a:p>
                      <a:r>
                        <a:rPr lang="en-US" sz="1200"/>
                        <a:t>Azure Stream Analytics and Spark Streaming provide a SQL-like language to process sets/batches of streaming data. </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649255337"/>
                  </a:ext>
                </a:extLst>
              </a:tr>
              <a:tr h="973146">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200"/>
                        <a:t>Processing Guarantees</a:t>
                      </a:r>
                    </a:p>
                  </a:txBody>
                  <a:tcPr anchor="ctr">
                    <a:lnL w="12700" cap="flat" cmpd="sng" algn="ctr">
                      <a:noFill/>
                      <a:prstDash val="solid"/>
                      <a:round/>
                      <a:headEnd type="none" w="med" len="med"/>
                      <a:tailEnd type="none" w="med" len="med"/>
                    </a:lnL>
                  </a:tcPr>
                </a:tc>
                <a:tc>
                  <a:txBody>
                    <a:bodyPr/>
                    <a:lstStyle/>
                    <a:p>
                      <a:r>
                        <a:rPr lang="en-US" sz="1200"/>
                        <a:t>This defines the types of guarantees that the service can provide when there are failures while processing the events. Common guarantees are: </a:t>
                      </a:r>
                      <a:r>
                        <a:rPr lang="en-US" sz="1200" i="1"/>
                        <a:t>At least once, Exactly once, At most once.</a:t>
                      </a:r>
                    </a:p>
                  </a:txBody>
                  <a:tcPr anchor="ctr"/>
                </a:tc>
                <a:tc>
                  <a:txBody>
                    <a:bodyPr/>
                    <a:lstStyle/>
                    <a:p>
                      <a:r>
                        <a:rPr lang="en-US" sz="1200" dirty="0"/>
                        <a:t>Note: Often times the ability of the streaming service to provide this guarantee depends on the capabilities of the event source, like ability to replay streamed events.</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4025258692"/>
                  </a:ext>
                </a:extLst>
              </a:tr>
            </a:tbl>
          </a:graphicData>
        </a:graphic>
      </p:graphicFrame>
      <p:grpSp>
        <p:nvGrpSpPr>
          <p:cNvPr id="13" name="Group 12">
            <a:extLst>
              <a:ext uri="{FF2B5EF4-FFF2-40B4-BE49-F238E27FC236}">
                <a16:creationId xmlns:a16="http://schemas.microsoft.com/office/drawing/2014/main" id="{4CA9A2FB-0E2C-43CC-BDB5-342A6518C2CA}"/>
              </a:ext>
            </a:extLst>
          </p:cNvPr>
          <p:cNvGrpSpPr/>
          <p:nvPr/>
        </p:nvGrpSpPr>
        <p:grpSpPr>
          <a:xfrm>
            <a:off x="750730" y="2183115"/>
            <a:ext cx="457200" cy="4144248"/>
            <a:chOff x="750730" y="2040240"/>
            <a:chExt cx="457200" cy="4144248"/>
          </a:xfrm>
        </p:grpSpPr>
        <p:pic>
          <p:nvPicPr>
            <p:cNvPr id="14" name="Picture 13">
              <a:extLst>
                <a:ext uri="{FF2B5EF4-FFF2-40B4-BE49-F238E27FC236}">
                  <a16:creationId xmlns:a16="http://schemas.microsoft.com/office/drawing/2014/main" id="{1DE94030-9CD1-46EA-B6A1-6FD7B03057F7}"/>
                </a:ext>
              </a:extLst>
            </p:cNvPr>
            <p:cNvPicPr>
              <a:picLocks noChangeAspect="1"/>
            </p:cNvPicPr>
            <p:nvPr/>
          </p:nvPicPr>
          <p:blipFill>
            <a:blip r:embed="rId3"/>
            <a:stretch>
              <a:fillRect/>
            </a:stretch>
          </p:blipFill>
          <p:spPr>
            <a:xfrm>
              <a:off x="750730" y="2040240"/>
              <a:ext cx="457200" cy="457200"/>
            </a:xfrm>
            <a:prstGeom prst="rect">
              <a:avLst/>
            </a:prstGeom>
          </p:spPr>
        </p:pic>
        <p:pic>
          <p:nvPicPr>
            <p:cNvPr id="6" name="Picture 5">
              <a:extLst>
                <a:ext uri="{FF2B5EF4-FFF2-40B4-BE49-F238E27FC236}">
                  <a16:creationId xmlns:a16="http://schemas.microsoft.com/office/drawing/2014/main" id="{7A5F818B-5C6E-4472-B26B-A6ECC7117D3B}"/>
                </a:ext>
              </a:extLst>
            </p:cNvPr>
            <p:cNvPicPr>
              <a:picLocks noChangeAspect="1"/>
            </p:cNvPicPr>
            <p:nvPr/>
          </p:nvPicPr>
          <p:blipFill>
            <a:blip r:embed="rId4"/>
            <a:stretch>
              <a:fillRect/>
            </a:stretch>
          </p:blipFill>
          <p:spPr>
            <a:xfrm>
              <a:off x="750730" y="2971799"/>
              <a:ext cx="457200" cy="457200"/>
            </a:xfrm>
            <a:prstGeom prst="rect">
              <a:avLst/>
            </a:prstGeom>
          </p:spPr>
        </p:pic>
        <p:pic>
          <p:nvPicPr>
            <p:cNvPr id="12" name="Picture 11">
              <a:extLst>
                <a:ext uri="{FF2B5EF4-FFF2-40B4-BE49-F238E27FC236}">
                  <a16:creationId xmlns:a16="http://schemas.microsoft.com/office/drawing/2014/main" id="{DC9962C4-E2CC-440E-8F9D-45E6280922F9}"/>
                </a:ext>
              </a:extLst>
            </p:cNvPr>
            <p:cNvPicPr>
              <a:picLocks noChangeAspect="1"/>
            </p:cNvPicPr>
            <p:nvPr/>
          </p:nvPicPr>
          <p:blipFill>
            <a:blip r:embed="rId5">
              <a:duotone>
                <a:schemeClr val="accent1">
                  <a:shade val="45000"/>
                  <a:satMod val="135000"/>
                </a:schemeClr>
                <a:prstClr val="white"/>
              </a:duotone>
            </a:blip>
            <a:stretch>
              <a:fillRect/>
            </a:stretch>
          </p:blipFill>
          <p:spPr>
            <a:xfrm>
              <a:off x="750730" y="3786373"/>
              <a:ext cx="457200" cy="457200"/>
            </a:xfrm>
            <a:prstGeom prst="rect">
              <a:avLst/>
            </a:prstGeom>
          </p:spPr>
        </p:pic>
        <p:pic>
          <p:nvPicPr>
            <p:cNvPr id="45064" name="Picture 8" descr="https://d1yn1kh78jj1rr.cloudfront.net/image/preview/rDtN98Qoishumwih/processing-arrows-icon_Qycs-z_SB_PM.jpg">
              <a:extLst>
                <a:ext uri="{FF2B5EF4-FFF2-40B4-BE49-F238E27FC236}">
                  <a16:creationId xmlns:a16="http://schemas.microsoft.com/office/drawing/2014/main" id="{D272EFED-6E87-4669-8F05-EB6D6E96F6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V="1">
              <a:off x="750730" y="5771199"/>
              <a:ext cx="457200" cy="41328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close up of a sign&#10;&#10;Description generated with very high confidence">
            <a:extLst>
              <a:ext uri="{FF2B5EF4-FFF2-40B4-BE49-F238E27FC236}">
                <a16:creationId xmlns:a16="http://schemas.microsoft.com/office/drawing/2014/main" id="{DC8EAC96-8AC3-48D2-9C02-DC7E1CCDA1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730" y="4938476"/>
            <a:ext cx="457200" cy="457200"/>
          </a:xfrm>
          <a:prstGeom prst="rect">
            <a:avLst/>
          </a:prstGeom>
        </p:spPr>
      </p:pic>
    </p:spTree>
    <p:extLst>
      <p:ext uri="{BB962C8B-B14F-4D97-AF65-F5344CB8AC3E}">
        <p14:creationId xmlns:p14="http://schemas.microsoft.com/office/powerpoint/2010/main" val="386799746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p:txBody>
          <a:bodyPr vert="horz" wrap="square" lIns="146304" tIns="91440" rIns="146304" bIns="91440" rtlCol="0" anchor="ctr">
            <a:noAutofit/>
          </a:bodyPr>
          <a:lstStyle/>
          <a:p>
            <a:r>
              <a:rPr lang="en-US" sz="2000" cap="all" spc="800">
                <a:solidFill>
                  <a:srgbClr val="0078D7"/>
                </a:solidFill>
                <a:latin typeface="Segoe UI Light" charset="0"/>
                <a:cs typeface="Segoe UI Light" charset="0"/>
              </a:rPr>
              <a:t>Stream analytics – Requirements overview (2/2)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1" y="958343"/>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nvPr>
        </p:nvGraphicFramePr>
        <p:xfrm>
          <a:off x="540847" y="1485580"/>
          <a:ext cx="11110303" cy="5032338"/>
        </p:xfrm>
        <a:graphic>
          <a:graphicData uri="http://schemas.openxmlformats.org/drawingml/2006/table">
            <a:tbl>
              <a:tblPr firstRow="1" bandRow="1">
                <a:tableStyleId>{5C22544A-7EE6-4342-B048-85BDC9FD1C3A}</a:tableStyleId>
              </a:tblPr>
              <a:tblGrid>
                <a:gridCol w="909817">
                  <a:extLst>
                    <a:ext uri="{9D8B030D-6E8A-4147-A177-3AD203B41FA5}">
                      <a16:colId xmlns:a16="http://schemas.microsoft.com/office/drawing/2014/main" val="2721621986"/>
                    </a:ext>
                  </a:extLst>
                </a:gridCol>
                <a:gridCol w="1333786">
                  <a:extLst>
                    <a:ext uri="{9D8B030D-6E8A-4147-A177-3AD203B41FA5}">
                      <a16:colId xmlns:a16="http://schemas.microsoft.com/office/drawing/2014/main" val="2777487665"/>
                    </a:ext>
                  </a:extLst>
                </a:gridCol>
                <a:gridCol w="4926750">
                  <a:extLst>
                    <a:ext uri="{9D8B030D-6E8A-4147-A177-3AD203B41FA5}">
                      <a16:colId xmlns:a16="http://schemas.microsoft.com/office/drawing/2014/main" val="1103378031"/>
                    </a:ext>
                  </a:extLst>
                </a:gridCol>
                <a:gridCol w="3939950">
                  <a:extLst>
                    <a:ext uri="{9D8B030D-6E8A-4147-A177-3AD203B41FA5}">
                      <a16:colId xmlns:a16="http://schemas.microsoft.com/office/drawing/2014/main" val="2678493234"/>
                    </a:ext>
                  </a:extLst>
                </a:gridCol>
              </a:tblGrid>
              <a:tr h="369722">
                <a:tc gridSpan="2">
                  <a:txBody>
                    <a:bodyPr/>
                    <a:lstStyle/>
                    <a:p>
                      <a:pPr algn="ctr"/>
                      <a:r>
                        <a:rPr lang="en-US" sz="1600" b="0"/>
                        <a:t>Requirement</a:t>
                      </a:r>
                    </a:p>
                  </a:txBody>
                  <a:tcPr anchor="ctr"/>
                </a:tc>
                <a:tc hMerge="1">
                  <a:txBody>
                    <a:bodyPr/>
                    <a:lstStyle/>
                    <a:p>
                      <a:pPr algn="ctr"/>
                      <a:endParaRPr lang="en-US" sz="1600"/>
                    </a:p>
                  </a:txBody>
                  <a:tcPr anchor="ctr"/>
                </a:tc>
                <a:tc>
                  <a:txBody>
                    <a:bodyPr/>
                    <a:lstStyle/>
                    <a:p>
                      <a:pPr algn="ctr"/>
                      <a:r>
                        <a:rPr lang="en-US" sz="1600" b="0"/>
                        <a:t>Description</a:t>
                      </a:r>
                    </a:p>
                  </a:txBody>
                  <a:tcPr anchor="ctr"/>
                </a:tc>
                <a:tc>
                  <a:txBody>
                    <a:bodyPr/>
                    <a:lstStyle/>
                    <a:p>
                      <a:pPr algn="ctr"/>
                      <a:r>
                        <a:rPr lang="en-US" sz="1600" b="0"/>
                        <a:t>Comment</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804921626"/>
                  </a:ext>
                </a:extLst>
              </a:tr>
              <a:tr h="907500">
                <a:tc>
                  <a:txBody>
                    <a:bodyPr/>
                    <a:lstStyle/>
                    <a:p>
                      <a:endParaRPr lang="en-US" sz="1200"/>
                    </a:p>
                  </a:txBody>
                  <a:tcPr>
                    <a:lnR w="12700" cap="flat" cmpd="sng" algn="ctr">
                      <a:noFill/>
                      <a:prstDash val="solid"/>
                      <a:round/>
                      <a:headEnd type="none" w="med" len="med"/>
                      <a:tailEnd type="none" w="med" len="med"/>
                    </a:lnR>
                  </a:tcPr>
                </a:tc>
                <a:tc>
                  <a:txBody>
                    <a:bodyPr/>
                    <a:lstStyle/>
                    <a:p>
                      <a:r>
                        <a:rPr lang="en-US" sz="1200"/>
                        <a:t>Unified Programming Model</a:t>
                      </a:r>
                    </a:p>
                  </a:txBody>
                  <a:tcPr anchor="ctr">
                    <a:lnL w="12700" cap="flat" cmpd="sng" algn="ctr">
                      <a:noFill/>
                      <a:prstDash val="solid"/>
                      <a:round/>
                      <a:headEnd type="none" w="med" len="med"/>
                      <a:tailEnd type="none" w="med" len="med"/>
                    </a:lnL>
                  </a:tcPr>
                </a:tc>
                <a:tc>
                  <a:txBody>
                    <a:bodyPr/>
                    <a:lstStyle/>
                    <a:p>
                      <a:r>
                        <a:rPr lang="en-US" sz="1200"/>
                        <a:t>Often a streaming application also needs to interact with batch data, do interactive analysis, do machine learning etc. An unified API and programming model can improve developer productivity as well as performance.</a:t>
                      </a:r>
                    </a:p>
                  </a:txBody>
                  <a:tcPr anchor="ctr"/>
                </a:tc>
                <a:tc>
                  <a:txBody>
                    <a:bodyPr/>
                    <a:lstStyle/>
                    <a:p>
                      <a:r>
                        <a:rPr lang="en-US" sz="1200"/>
                        <a:t>Apache Spark Streaming in the best option for this requirement.</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711609378"/>
                  </a:ext>
                </a:extLst>
              </a:tr>
              <a:tr h="907500">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200"/>
                        <a:t>Input Sources</a:t>
                      </a:r>
                    </a:p>
                  </a:txBody>
                  <a:tcPr anchor="ctr">
                    <a:lnL w="12700" cap="flat" cmpd="sng" algn="ctr">
                      <a:noFill/>
                      <a:prstDash val="solid"/>
                      <a:round/>
                      <a:headEnd type="none" w="med" len="med"/>
                      <a:tailEnd type="none" w="med" len="med"/>
                    </a:lnL>
                  </a:tcPr>
                </a:tc>
                <a:tc>
                  <a:txBody>
                    <a:bodyPr/>
                    <a:lstStyle/>
                    <a:p>
                      <a:r>
                        <a:rPr lang="en-US" sz="1200"/>
                        <a:t>The service should be able to consume data from common ingestion services such as Kafka, HDFS and cloud storage services.</a:t>
                      </a:r>
                    </a:p>
                  </a:txBody>
                  <a:tcPr anchor="ctr"/>
                </a:tc>
                <a:tc>
                  <a:txBody>
                    <a:bodyPr/>
                    <a:lstStyle/>
                    <a:p>
                      <a:r>
                        <a:rPr lang="en-US" sz="1200"/>
                        <a:t>If the source  supports consumption in parallel, the connector must support that. The underlying details of how to consume the events in parallel should, as far as possible, be transparent to the streaming application. </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80075711"/>
                  </a:ext>
                </a:extLst>
              </a:tr>
              <a:tr h="749556">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200"/>
                        <a:t>Output Sinks</a:t>
                      </a:r>
                    </a:p>
                  </a:txBody>
                  <a:tcPr anchor="ctr">
                    <a:lnL w="12700" cap="flat" cmpd="sng" algn="ctr">
                      <a:noFill/>
                      <a:prstDash val="solid"/>
                      <a:round/>
                      <a:headEnd type="none" w="med" len="med"/>
                      <a:tailEnd type="none" w="med" len="med"/>
                    </a:lnL>
                  </a:tcPr>
                </a:tc>
                <a:tc>
                  <a:txBody>
                    <a:bodyPr/>
                    <a:lstStyle/>
                    <a:p>
                      <a:r>
                        <a:rPr lang="en-US" sz="1200"/>
                        <a:t>The service should be able to store the output of an analysis in another ingestion service (for further analysis), or in a long-term storage service for batch analysis. </a:t>
                      </a:r>
                    </a:p>
                  </a:txBody>
                  <a:tcPr anchor="ctr"/>
                </a:tc>
                <a:tc>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179290825"/>
                  </a:ext>
                </a:extLst>
              </a:tr>
              <a:tr h="799441">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200"/>
                        <a:t>Extensibility</a:t>
                      </a:r>
                    </a:p>
                  </a:txBody>
                  <a:tcPr anchor="ctr">
                    <a:lnL w="12700" cap="flat" cmpd="sng" algn="ctr">
                      <a:noFill/>
                      <a:prstDash val="solid"/>
                      <a:round/>
                      <a:headEnd type="none" w="med" len="med"/>
                      <a:tailEnd type="none" w="med" len="med"/>
                    </a:lnL>
                  </a:tcPr>
                </a:tc>
                <a:tc>
                  <a:txBody>
                    <a:bodyPr/>
                    <a:lstStyle/>
                    <a:p>
                      <a:r>
                        <a:rPr lang="en-US" sz="1200"/>
                        <a:t>It should be possible to extend the built-in analytics capabilities of the service with custom code implemented either as libraries, user-defined functions or scripts.</a:t>
                      </a:r>
                    </a:p>
                  </a:txBody>
                  <a:tcPr anchor="ctr"/>
                </a:tc>
                <a:tc>
                  <a:txBody>
                    <a:bodyPr/>
                    <a:lstStyle/>
                    <a:p>
                      <a:r>
                        <a:rPr lang="en-US" sz="1200"/>
                        <a:t>Extensibility can also refer to the ability to add custom source and sinks. This is important when the streaming data has to be joined with “reference data” that may be in source that is not supported out of the box.</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1301258"/>
                  </a:ext>
                </a:extLst>
              </a:tr>
              <a:tr h="1275100">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200"/>
                        <a:t>Machine Learning (ML) Integration</a:t>
                      </a:r>
                    </a:p>
                  </a:txBody>
                  <a:tcPr anchor="ctr">
                    <a:lnL w="12700" cap="flat" cmpd="sng" algn="ctr">
                      <a:noFill/>
                      <a:prstDash val="solid"/>
                      <a:round/>
                      <a:headEnd type="none" w="med" len="med"/>
                      <a:tailEnd type="none" w="med" len="med"/>
                    </a:lnL>
                  </a:tcPr>
                </a:tc>
                <a:tc>
                  <a:txBody>
                    <a:bodyPr/>
                    <a:lstStyle/>
                    <a:p>
                      <a:r>
                        <a:rPr lang="en-US" sz="1200"/>
                        <a:t>A common pattern in streaming applications is to ‘score’ every event of an incoming stream against a pre-trained, deployed machine learning model The service should support easily connecting to a deployed pre-trained model and submitting events to it for scoring.</a:t>
                      </a:r>
                    </a:p>
                  </a:txBody>
                  <a:tcPr anchor="ctr"/>
                </a:tc>
                <a:tc>
                  <a:txBody>
                    <a:bodyPr/>
                    <a:lstStyle/>
                    <a:p>
                      <a:endParaRPr lang="en-US" sz="12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4025258692"/>
                  </a:ext>
                </a:extLst>
              </a:tr>
            </a:tbl>
          </a:graphicData>
        </a:graphic>
      </p:graphicFrame>
      <p:grpSp>
        <p:nvGrpSpPr>
          <p:cNvPr id="6" name="Group 5">
            <a:extLst>
              <a:ext uri="{FF2B5EF4-FFF2-40B4-BE49-F238E27FC236}">
                <a16:creationId xmlns:a16="http://schemas.microsoft.com/office/drawing/2014/main" id="{C30BC9D0-0B52-4AEC-80EB-3ECED29D0399}"/>
              </a:ext>
            </a:extLst>
          </p:cNvPr>
          <p:cNvGrpSpPr/>
          <p:nvPr/>
        </p:nvGrpSpPr>
        <p:grpSpPr>
          <a:xfrm>
            <a:off x="733763" y="2033963"/>
            <a:ext cx="498055" cy="4069664"/>
            <a:chOff x="733763" y="2033963"/>
            <a:chExt cx="498055" cy="4069664"/>
          </a:xfrm>
        </p:grpSpPr>
        <p:pic>
          <p:nvPicPr>
            <p:cNvPr id="44034" name="Picture 2" descr="http://a3.mzstatic.com/us/r30/Purple3/v4/ad/4f/f9/ad4ff968-e4d0-4048-5c6f-48b5a3b4b0b5/icon175x175.png">
              <a:extLst>
                <a:ext uri="{FF2B5EF4-FFF2-40B4-BE49-F238E27FC236}">
                  <a16:creationId xmlns:a16="http://schemas.microsoft.com/office/drawing/2014/main" id="{B6A31EEE-5A25-4426-863D-7B6C213396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763" y="203396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Related image">
              <a:extLst>
                <a:ext uri="{FF2B5EF4-FFF2-40B4-BE49-F238E27FC236}">
                  <a16:creationId xmlns:a16="http://schemas.microsoft.com/office/drawing/2014/main" id="{FFA46150-6B12-4731-9380-79452B455A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981" y="300240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https://cdn2.iconfinder.com/data/icons/large-glossy-svg-icons/512/logout_user_login_account-512.png">
              <a:extLst>
                <a:ext uri="{FF2B5EF4-FFF2-40B4-BE49-F238E27FC236}">
                  <a16:creationId xmlns:a16="http://schemas.microsoft.com/office/drawing/2014/main" id="{FD25E82B-698E-46FA-8431-3FD63036A8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981" y="378934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Image result for extensibility icon">
              <a:extLst>
                <a:ext uri="{FF2B5EF4-FFF2-40B4-BE49-F238E27FC236}">
                  <a16:creationId xmlns:a16="http://schemas.microsoft.com/office/drawing/2014/main" id="{AA313A3F-BA3E-48BA-98CF-063D42D0C2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3763" y="462807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85D515-06E5-44B8-813D-19CA2AC4F08C}"/>
                </a:ext>
              </a:extLst>
            </p:cNvPr>
            <p:cNvPicPr>
              <a:picLocks noChangeAspect="1"/>
            </p:cNvPicPr>
            <p:nvPr/>
          </p:nvPicPr>
          <p:blipFill>
            <a:blip r:embed="rId7"/>
            <a:stretch>
              <a:fillRect/>
            </a:stretch>
          </p:blipFill>
          <p:spPr>
            <a:xfrm>
              <a:off x="774618" y="5646427"/>
              <a:ext cx="457200" cy="457200"/>
            </a:xfrm>
            <a:prstGeom prst="rect">
              <a:avLst/>
            </a:prstGeom>
          </p:spPr>
        </p:pic>
      </p:grpSp>
    </p:spTree>
    <p:extLst>
      <p:ext uri="{BB962C8B-B14F-4D97-AF65-F5344CB8AC3E}">
        <p14:creationId xmlns:p14="http://schemas.microsoft.com/office/powerpoint/2010/main" val="48980096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AD3EB-7618-46F5-892D-C28122EE54F1}"/>
              </a:ext>
            </a:extLst>
          </p:cNvPr>
          <p:cNvSpPr>
            <a:spLocks noGrp="1"/>
          </p:cNvSpPr>
          <p:nvPr>
            <p:ph type="title"/>
          </p:nvPr>
        </p:nvSpPr>
        <p:spPr>
          <a:xfrm>
            <a:off x="168572" y="3207082"/>
            <a:ext cx="11655840" cy="899665"/>
          </a:xfrm>
        </p:spPr>
        <p:txBody>
          <a:bodyPr/>
          <a:lstStyle/>
          <a:p>
            <a:r>
              <a:rPr lang="en-US"/>
              <a:t>Apache Kafka on HDInsight</a:t>
            </a:r>
          </a:p>
        </p:txBody>
      </p:sp>
    </p:spTree>
    <p:extLst>
      <p:ext uri="{BB962C8B-B14F-4D97-AF65-F5344CB8AC3E}">
        <p14:creationId xmlns:p14="http://schemas.microsoft.com/office/powerpoint/2010/main" val="1572250538"/>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Kafka on HDInsight</a:t>
            </a:r>
          </a:p>
        </p:txBody>
      </p:sp>
      <p:sp>
        <p:nvSpPr>
          <p:cNvPr id="4" name="TextBox 3">
            <a:extLst>
              <a:ext uri="{FF2B5EF4-FFF2-40B4-BE49-F238E27FC236}">
                <a16:creationId xmlns:a16="http://schemas.microsoft.com/office/drawing/2014/main" id="{DEDD3D8F-CE38-4F99-A77B-B20818FE4C8D}"/>
              </a:ext>
            </a:extLst>
          </p:cNvPr>
          <p:cNvSpPr txBox="1"/>
          <p:nvPr/>
        </p:nvSpPr>
        <p:spPr>
          <a:xfrm>
            <a:off x="0" y="956694"/>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open-source, scalable, stream ingestion platform offered as managed service on Azure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949638"/>
            <a:ext cx="7387696" cy="3873368"/>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Only public cloud to offer Apache Kafka as a managed service.</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Can be provisioned directly from the Azure Portal</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is one of the seven HDInsight Cluster Types.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Clusters can be scaled within minutes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99.9% SLA</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 additional charge for running Kafka clusters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Out-of-box management using Azure Operations Management Suite (OMS)</a:t>
            </a:r>
          </a:p>
        </p:txBody>
      </p:sp>
      <p:grpSp>
        <p:nvGrpSpPr>
          <p:cNvPr id="3" name="Group 2">
            <a:extLst>
              <a:ext uri="{FF2B5EF4-FFF2-40B4-BE49-F238E27FC236}">
                <a16:creationId xmlns:a16="http://schemas.microsoft.com/office/drawing/2014/main" id="{0328B7C0-6082-4301-82E6-B0E096157176}"/>
              </a:ext>
            </a:extLst>
          </p:cNvPr>
          <p:cNvGrpSpPr/>
          <p:nvPr/>
        </p:nvGrpSpPr>
        <p:grpSpPr>
          <a:xfrm>
            <a:off x="8193495" y="1531900"/>
            <a:ext cx="3422854" cy="4269626"/>
            <a:chOff x="8501066" y="1357333"/>
            <a:chExt cx="3422854" cy="4269626"/>
          </a:xfrm>
        </p:grpSpPr>
        <p:pic>
          <p:nvPicPr>
            <p:cNvPr id="5126" name="Picture 6" descr="https://pbs.twimg.com/profile_images/928135110217441280/voCtWZjZ.jpg">
              <a:extLst>
                <a:ext uri="{FF2B5EF4-FFF2-40B4-BE49-F238E27FC236}">
                  <a16:creationId xmlns:a16="http://schemas.microsoft.com/office/drawing/2014/main" id="{A3BADDCB-2F09-4413-88F4-F6E908090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943" y="1357333"/>
              <a:ext cx="2994485" cy="299448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vectorlogo.zone/logos/apache_kafka/apache_kafka-card.png">
              <a:extLst>
                <a:ext uri="{FF2B5EF4-FFF2-40B4-BE49-F238E27FC236}">
                  <a16:creationId xmlns:a16="http://schemas.microsoft.com/office/drawing/2014/main" id="{DC5C82D5-B87F-40A7-A99B-663F8287F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066" y="3915532"/>
              <a:ext cx="3422854" cy="1711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039820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Provisioning Apache Kafka on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738451"/>
            <a:ext cx="7337500" cy="3745128"/>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 typical HDInsight Kafka cluster consists of:</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3 or more worker nodes (at least 3 for data high availability)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2 head nodes (for redundancy)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3 Zookeeper nodes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Kafka is I/O heavy, so </a:t>
            </a: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Managed Disks</a:t>
            </a: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are used – for high throughput and more storage per node. </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Can deploy Apache Kafka on HDInsight clusters with managed disks straight from Azure portal.</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Disks/node can be configured during HDInsight cluster creation (up to 16 TB per node)</a:t>
            </a:r>
          </a:p>
        </p:txBody>
      </p:sp>
      <p:pic>
        <p:nvPicPr>
          <p:cNvPr id="3" name="Picture 2">
            <a:extLst>
              <a:ext uri="{FF2B5EF4-FFF2-40B4-BE49-F238E27FC236}">
                <a16:creationId xmlns:a16="http://schemas.microsoft.com/office/drawing/2014/main" id="{9E4F3570-8357-452A-8421-82F5943EF0E2}"/>
              </a:ext>
            </a:extLst>
          </p:cNvPr>
          <p:cNvPicPr>
            <a:picLocks noChangeAspect="1"/>
          </p:cNvPicPr>
          <p:nvPr/>
        </p:nvPicPr>
        <p:blipFill>
          <a:blip r:embed="rId4"/>
          <a:stretch>
            <a:fillRect/>
          </a:stretch>
        </p:blipFill>
        <p:spPr>
          <a:xfrm>
            <a:off x="8057502" y="1342601"/>
            <a:ext cx="3678226" cy="4417308"/>
          </a:xfrm>
          <a:prstGeom prst="rect">
            <a:avLst/>
          </a:prstGeom>
          <a:ln>
            <a:solidFill>
              <a:schemeClr val="bg2">
                <a:lumMod val="50000"/>
              </a:schemeClr>
            </a:solidFill>
          </a:ln>
        </p:spPr>
      </p:pic>
    </p:spTree>
    <p:extLst>
      <p:ext uri="{BB962C8B-B14F-4D97-AF65-F5344CB8AC3E}">
        <p14:creationId xmlns:p14="http://schemas.microsoft.com/office/powerpoint/2010/main" val="314046370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89512"/>
            <a:ext cx="12192000" cy="899665"/>
          </a:xfrm>
        </p:spPr>
        <p:txBody>
          <a:bodyPr vert="horz" wrap="square" lIns="146304" tIns="91440" rIns="146304" bIns="91440" rtlCol="0" anchor="ctr">
            <a:noAutofit/>
          </a:bodyPr>
          <a:lstStyle/>
          <a:p>
            <a:r>
              <a:rPr lang="en-US" sz="2400" cap="all" spc="800">
                <a:solidFill>
                  <a:srgbClr val="0078D7"/>
                </a:solidFill>
                <a:latin typeface="Segoe UI Light" charset="0"/>
                <a:cs typeface="Segoe UI Light" charset="0"/>
              </a:rPr>
              <a:t>Kafka on HDInsight–Spark &amp; STORM Integration</a:t>
            </a:r>
          </a:p>
        </p:txBody>
      </p:sp>
      <p:sp>
        <p:nvSpPr>
          <p:cNvPr id="7" name="Rectangle 6">
            <a:extLst>
              <a:ext uri="{FF2B5EF4-FFF2-40B4-BE49-F238E27FC236}">
                <a16:creationId xmlns:a16="http://schemas.microsoft.com/office/drawing/2014/main" id="{190A04DC-9B5B-413D-8E81-2CF8E83153C3}"/>
              </a:ext>
            </a:extLst>
          </p:cNvPr>
          <p:cNvSpPr/>
          <p:nvPr/>
        </p:nvSpPr>
        <p:spPr>
          <a:xfrm>
            <a:off x="29583" y="2369882"/>
            <a:ext cx="6185569" cy="2677656"/>
          </a:xfrm>
          <a:prstGeom prst="rect">
            <a:avLst/>
          </a:prstGeom>
        </p:spPr>
        <p:txBody>
          <a:bodyPr wrap="square">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on HDInsight: No direct connector to Apache Storm/Spark on HDInsight.</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However, samples are provided:</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Use Spark Structured Streaming with Kafka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Use Apache Kafka with Storm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45DC29F8-8E46-4E10-97BC-FB854E238B8E}"/>
              </a:ext>
            </a:extLst>
          </p:cNvPr>
          <p:cNvSpPr txBox="1"/>
          <p:nvPr/>
        </p:nvSpPr>
        <p:spPr>
          <a:xfrm>
            <a:off x="9077071" y="3228323"/>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1" name="Group 40">
            <a:extLst>
              <a:ext uri="{FF2B5EF4-FFF2-40B4-BE49-F238E27FC236}">
                <a16:creationId xmlns:a16="http://schemas.microsoft.com/office/drawing/2014/main" id="{CA083747-9F81-41FA-87A6-27865BB9AD3A}"/>
              </a:ext>
            </a:extLst>
          </p:cNvPr>
          <p:cNvGrpSpPr/>
          <p:nvPr/>
        </p:nvGrpSpPr>
        <p:grpSpPr>
          <a:xfrm>
            <a:off x="7459578" y="1742540"/>
            <a:ext cx="4283084" cy="1721202"/>
            <a:chOff x="7315200" y="1401718"/>
            <a:chExt cx="4283084" cy="1721202"/>
          </a:xfrm>
        </p:grpSpPr>
        <p:grpSp>
          <p:nvGrpSpPr>
            <p:cNvPr id="9" name="Group 8">
              <a:extLst>
                <a:ext uri="{FF2B5EF4-FFF2-40B4-BE49-F238E27FC236}">
                  <a16:creationId xmlns:a16="http://schemas.microsoft.com/office/drawing/2014/main" id="{BD7197C6-41D0-4FEA-A265-FFD86F4F6558}"/>
                </a:ext>
              </a:extLst>
            </p:cNvPr>
            <p:cNvGrpSpPr>
              <a:grpSpLocks noChangeAspect="1"/>
            </p:cNvGrpSpPr>
            <p:nvPr/>
          </p:nvGrpSpPr>
          <p:grpSpPr>
            <a:xfrm>
              <a:off x="7392234" y="1480269"/>
              <a:ext cx="987215" cy="365041"/>
              <a:chOff x="5948307" y="1387462"/>
              <a:chExt cx="753774" cy="278722"/>
            </a:xfrm>
          </p:grpSpPr>
          <p:pic>
            <p:nvPicPr>
              <p:cNvPr id="10" name="Picture 2" descr="https://www.vectorlogo.zone/logos/apache_kafka/apache_kafka-card.png">
                <a:extLst>
                  <a:ext uri="{FF2B5EF4-FFF2-40B4-BE49-F238E27FC236}">
                    <a16:creationId xmlns:a16="http://schemas.microsoft.com/office/drawing/2014/main" id="{FBE49BFC-7F7A-4AD4-9582-09F3013E2E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pbs.twimg.com/profile_images/928135110217441280/voCtWZjZ.jpg">
                <a:extLst>
                  <a:ext uri="{FF2B5EF4-FFF2-40B4-BE49-F238E27FC236}">
                    <a16:creationId xmlns:a16="http://schemas.microsoft.com/office/drawing/2014/main" id="{45E1E383-3394-4DBD-830C-57D7B67041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9224" name="Picture 8" descr="http://www.pvhc.net/img110/cmqgrmcerznforkznivd.png">
              <a:extLst>
                <a:ext uri="{FF2B5EF4-FFF2-40B4-BE49-F238E27FC236}">
                  <a16:creationId xmlns:a16="http://schemas.microsoft.com/office/drawing/2014/main" id="{9344D1EE-ABEB-4565-84E9-9B7A81BA94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s://overview.azureedge.net/cdn/Virtual%20Network.png">
              <a:extLst>
                <a:ext uri="{FF2B5EF4-FFF2-40B4-BE49-F238E27FC236}">
                  <a16:creationId xmlns:a16="http://schemas.microsoft.com/office/drawing/2014/main" id="{FC7CBD35-34C7-477F-9397-39F6714BC0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50515"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60441-DC57-40C1-A4A8-18E6E2CA190A}"/>
                </a:ext>
              </a:extLst>
            </p:cNvPr>
            <p:cNvSpPr/>
            <p:nvPr/>
          </p:nvSpPr>
          <p:spPr bwMode="auto">
            <a:xfrm>
              <a:off x="7315200" y="1401718"/>
              <a:ext cx="3807614"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2AA54A4F-983A-4493-8503-447E6C2FFE3A}"/>
                </a:ext>
              </a:extLst>
            </p:cNvPr>
            <p:cNvCxnSpPr>
              <a:cxnSpLocks/>
              <a:stCxn id="9224"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0F53361-B9AA-4AE0-B3B7-0FE90FCEC0B9}"/>
                </a:ext>
              </a:extLst>
            </p:cNvPr>
            <p:cNvCxnSpPr>
              <a:stCxn id="9224"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CF8D2E2-4882-45E0-9EAF-B69FB4B43F0D}"/>
                </a:ext>
              </a:extLst>
            </p:cNvPr>
            <p:cNvSpPr txBox="1"/>
            <p:nvPr/>
          </p:nvSpPr>
          <p:spPr>
            <a:xfrm>
              <a:off x="10542867" y="2645387"/>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30" name="Straight Arrow Connector 29">
              <a:extLst>
                <a:ext uri="{FF2B5EF4-FFF2-40B4-BE49-F238E27FC236}">
                  <a16:creationId xmlns:a16="http://schemas.microsoft.com/office/drawing/2014/main" id="{805E81D6-D6DC-40D8-802F-85066A2F2EA0}"/>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97D31C4-77B6-42F2-9D6A-25F0FAD8F7EA}"/>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26" name="Picture 6" descr="https://pbs.twimg.com/profile_images/928135110217441280/voCtWZjZ.jpg">
              <a:extLst>
                <a:ext uri="{FF2B5EF4-FFF2-40B4-BE49-F238E27FC236}">
                  <a16:creationId xmlns:a16="http://schemas.microsoft.com/office/drawing/2014/main" id="{E0B11A8B-A3C1-49F3-A5FD-1BF4B6A36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617EA45F-6F7E-4FC8-AD45-88CDC5CCF89B}"/>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1FF689-D41A-4E4A-8078-4C536304E848}"/>
                </a:ext>
              </a:extLst>
            </p:cNvPr>
            <p:cNvSpPr txBox="1"/>
            <p:nvPr/>
          </p:nvSpPr>
          <p:spPr>
            <a:xfrm>
              <a:off x="8706959" y="1410480"/>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sp>
        <p:nvSpPr>
          <p:cNvPr id="47" name="TextBox 46">
            <a:extLst>
              <a:ext uri="{FF2B5EF4-FFF2-40B4-BE49-F238E27FC236}">
                <a16:creationId xmlns:a16="http://schemas.microsoft.com/office/drawing/2014/main" id="{67B3875D-C587-46D4-B5FD-C84AF999D922}"/>
              </a:ext>
            </a:extLst>
          </p:cNvPr>
          <p:cNvSpPr txBox="1"/>
          <p:nvPr/>
        </p:nvSpPr>
        <p:spPr>
          <a:xfrm>
            <a:off x="9009465" y="5897046"/>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8" name="Group 47">
            <a:extLst>
              <a:ext uri="{FF2B5EF4-FFF2-40B4-BE49-F238E27FC236}">
                <a16:creationId xmlns:a16="http://schemas.microsoft.com/office/drawing/2014/main" id="{03F22005-775D-4BE4-B799-D35BBAFF2950}"/>
              </a:ext>
            </a:extLst>
          </p:cNvPr>
          <p:cNvGrpSpPr/>
          <p:nvPr/>
        </p:nvGrpSpPr>
        <p:grpSpPr>
          <a:xfrm>
            <a:off x="7391971" y="4411263"/>
            <a:ext cx="4496214" cy="1721202"/>
            <a:chOff x="7315199" y="1401718"/>
            <a:chExt cx="4496214" cy="1721202"/>
          </a:xfrm>
        </p:grpSpPr>
        <p:grpSp>
          <p:nvGrpSpPr>
            <p:cNvPr id="49" name="Group 48">
              <a:extLst>
                <a:ext uri="{FF2B5EF4-FFF2-40B4-BE49-F238E27FC236}">
                  <a16:creationId xmlns:a16="http://schemas.microsoft.com/office/drawing/2014/main" id="{AD66CEA8-7A93-4AB4-B373-6FCD35E19357}"/>
                </a:ext>
              </a:extLst>
            </p:cNvPr>
            <p:cNvGrpSpPr>
              <a:grpSpLocks noChangeAspect="1"/>
            </p:cNvGrpSpPr>
            <p:nvPr/>
          </p:nvGrpSpPr>
          <p:grpSpPr>
            <a:xfrm>
              <a:off x="7392234" y="1480269"/>
              <a:ext cx="987215" cy="365041"/>
              <a:chOff x="5948307" y="1387462"/>
              <a:chExt cx="753774" cy="278722"/>
            </a:xfrm>
          </p:grpSpPr>
          <p:pic>
            <p:nvPicPr>
              <p:cNvPr id="63" name="Picture 2" descr="https://www.vectorlogo.zone/logos/apache_kafka/apache_kafka-card.png">
                <a:extLst>
                  <a:ext uri="{FF2B5EF4-FFF2-40B4-BE49-F238E27FC236}">
                    <a16:creationId xmlns:a16="http://schemas.microsoft.com/office/drawing/2014/main" id="{72AC5F08-C8F9-4CBA-B861-E9DC4D63DD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https://pbs.twimg.com/profile_images/928135110217441280/voCtWZjZ.jpg">
                <a:extLst>
                  <a:ext uri="{FF2B5EF4-FFF2-40B4-BE49-F238E27FC236}">
                    <a16:creationId xmlns:a16="http://schemas.microsoft.com/office/drawing/2014/main" id="{D99C01F4-6916-4D23-93DF-C2439D1D23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8" descr="http://www.pvhc.net/img110/cmqgrmcerznforkznivd.png">
              <a:extLst>
                <a:ext uri="{FF2B5EF4-FFF2-40B4-BE49-F238E27FC236}">
                  <a16:creationId xmlns:a16="http://schemas.microsoft.com/office/drawing/2014/main" id="{E0CB2CC4-FE2D-47CA-BD6C-AFDCABA1B4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https://overview.azureedge.net/cdn/Virtual%20Network.png">
              <a:extLst>
                <a:ext uri="{FF2B5EF4-FFF2-40B4-BE49-F238E27FC236}">
                  <a16:creationId xmlns:a16="http://schemas.microsoft.com/office/drawing/2014/main" id="{B6F31EC5-E678-494B-99B9-FFBF9EC813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9897"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EB68475-C419-4F8B-8AC3-880225F5FAA7}"/>
                </a:ext>
              </a:extLst>
            </p:cNvPr>
            <p:cNvSpPr/>
            <p:nvPr/>
          </p:nvSpPr>
          <p:spPr bwMode="auto">
            <a:xfrm>
              <a:off x="7315199" y="1401718"/>
              <a:ext cx="4144593"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58E440D4-BE43-4313-AF58-5C4029403C23}"/>
                </a:ext>
              </a:extLst>
            </p:cNvPr>
            <p:cNvCxnSpPr>
              <a:cxnSpLocks/>
              <a:stCxn id="50"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584F46F-9FC7-4817-8B94-524A67303697}"/>
                </a:ext>
              </a:extLst>
            </p:cNvPr>
            <p:cNvCxnSpPr>
              <a:stCxn id="50"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EAEDC2-6C8C-4666-9220-46A2D69B8B9D}"/>
                </a:ext>
              </a:extLst>
            </p:cNvPr>
            <p:cNvSpPr txBox="1"/>
            <p:nvPr/>
          </p:nvSpPr>
          <p:spPr>
            <a:xfrm>
              <a:off x="10755996" y="2583512"/>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56" name="Straight Arrow Connector 55">
              <a:extLst>
                <a:ext uri="{FF2B5EF4-FFF2-40B4-BE49-F238E27FC236}">
                  <a16:creationId xmlns:a16="http://schemas.microsoft.com/office/drawing/2014/main" id="{0E1A1C00-2F8A-4EC8-99E6-BF12E0B67998}"/>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E5DE2AC-6286-4E73-B6EE-A2FBEED519C5}"/>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61" name="Picture 6" descr="https://pbs.twimg.com/profile_images/928135110217441280/voCtWZjZ.jpg">
              <a:extLst>
                <a:ext uri="{FF2B5EF4-FFF2-40B4-BE49-F238E27FC236}">
                  <a16:creationId xmlns:a16="http://schemas.microsoft.com/office/drawing/2014/main" id="{B90AB03D-5863-468D-9F7B-F4B699030C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28F56F2A-0AC1-4357-AA33-9DD48D8807BE}"/>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673F432-5656-4482-BF29-58F682063244}"/>
                </a:ext>
              </a:extLst>
            </p:cNvPr>
            <p:cNvSpPr txBox="1"/>
            <p:nvPr/>
          </p:nvSpPr>
          <p:spPr>
            <a:xfrm>
              <a:off x="8706959" y="1403605"/>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pic>
        <p:nvPicPr>
          <p:cNvPr id="9230" name="Picture 14" descr="http://storm.apache.org/images/logo.png">
            <a:extLst>
              <a:ext uri="{FF2B5EF4-FFF2-40B4-BE49-F238E27FC236}">
                <a16:creationId xmlns:a16="http://schemas.microsoft.com/office/drawing/2014/main" id="{7A2060E7-CBF4-44E5-8DC9-0A25D21A5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13754" y="4524222"/>
            <a:ext cx="962347" cy="301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BDA0CF-6B9E-48BC-9BCD-93A0268737A8}"/>
              </a:ext>
            </a:extLst>
          </p:cNvPr>
          <p:cNvPicPr>
            <a:picLocks noChangeAspect="1"/>
          </p:cNvPicPr>
          <p:nvPr/>
        </p:nvPicPr>
        <p:blipFill>
          <a:blip r:embed="rId10"/>
          <a:stretch>
            <a:fillRect/>
          </a:stretch>
        </p:blipFill>
        <p:spPr>
          <a:xfrm>
            <a:off x="10645208" y="1768167"/>
            <a:ext cx="514785" cy="521301"/>
          </a:xfrm>
          <a:prstGeom prst="rect">
            <a:avLst/>
          </a:prstGeom>
        </p:spPr>
      </p:pic>
    </p:spTree>
    <p:extLst>
      <p:ext uri="{BB962C8B-B14F-4D97-AF65-F5344CB8AC3E}">
        <p14:creationId xmlns:p14="http://schemas.microsoft.com/office/powerpoint/2010/main" val="329810745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D338-3EBF-43BB-BE6B-B16096E619B1}"/>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Spark streaming - Apache Kafka Integration</a:t>
            </a:r>
          </a:p>
        </p:txBody>
      </p:sp>
      <p:sp>
        <p:nvSpPr>
          <p:cNvPr id="3" name="Text Placeholder 2">
            <a:extLst>
              <a:ext uri="{FF2B5EF4-FFF2-40B4-BE49-F238E27FC236}">
                <a16:creationId xmlns:a16="http://schemas.microsoft.com/office/drawing/2014/main" id="{15C2D02C-A0DF-4C9A-A132-2550FBE9E10F}"/>
              </a:ext>
            </a:extLst>
          </p:cNvPr>
          <p:cNvSpPr>
            <a:spLocks noGrp="1"/>
          </p:cNvSpPr>
          <p:nvPr>
            <p:ph type="body" sz="quarter" idx="11"/>
          </p:nvPr>
        </p:nvSpPr>
        <p:spPr>
          <a:xfrm>
            <a:off x="267684" y="963482"/>
            <a:ext cx="11655078" cy="461665"/>
          </a:xfrm>
        </p:spPr>
        <p:txBody>
          <a:bodyPr vert="horz" wrap="square" lIns="146304" tIns="91440" rIns="146304" bIns="91440" rtlCol="0">
            <a:spAutoFit/>
          </a:bodyPr>
          <a:lstStyle/>
          <a:p>
            <a:pPr algn="ctr"/>
            <a:r>
              <a:rPr lang="en-US" sz="2000"/>
              <a:t>Spark Streaming provides a unified batch and streaming API to view Kafka data as </a:t>
            </a:r>
            <a:r>
              <a:rPr lang="en-US" sz="2000" err="1"/>
              <a:t>DataFrames</a:t>
            </a:r>
            <a:endParaRPr lang="en-US" sz="2000"/>
          </a:p>
        </p:txBody>
      </p:sp>
      <p:sp>
        <p:nvSpPr>
          <p:cNvPr id="5" name="Rectangle 1">
            <a:extLst>
              <a:ext uri="{FF2B5EF4-FFF2-40B4-BE49-F238E27FC236}">
                <a16:creationId xmlns:a16="http://schemas.microsoft.com/office/drawing/2014/main" id="{B4068AA4-EECB-4D52-8B03-44CF86C97400}"/>
              </a:ext>
            </a:extLst>
          </p:cNvPr>
          <p:cNvSpPr>
            <a:spLocks noChangeArrowheads="1"/>
          </p:cNvSpPr>
          <p:nvPr/>
        </p:nvSpPr>
        <p:spPr bwMode="auto">
          <a:xfrm>
            <a:off x="6283094" y="1905794"/>
            <a:ext cx="4936385" cy="1556180"/>
          </a:xfrm>
          <a:prstGeom prst="rect">
            <a:avLst/>
          </a:prstGeom>
          <a:noFill/>
          <a:ln>
            <a:no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Construct a streaming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that reads from topic1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err="1">
                <a:ln>
                  <a:noFill/>
                </a:ln>
                <a:solidFill>
                  <a:srgbClr val="007020"/>
                </a:solidFill>
                <a:effectLst/>
                <a:uLnTx/>
                <a:uFillTx/>
                <a:latin typeface="Calibri Light" panose="020F0302020204030204" pitchFamily="34" charset="0"/>
                <a:ea typeface="+mn-ea"/>
                <a:cs typeface="Calibri Light" panose="020F0302020204030204" pitchFamily="34" charset="0"/>
              </a:rPr>
              <a:t>val</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spark</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readStream</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format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"host1:port1,host2:port2"</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"subscribe"</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"topic1"</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startingOffsets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"earliest"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load</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p>
        </p:txBody>
      </p:sp>
      <p:sp>
        <p:nvSpPr>
          <p:cNvPr id="8" name="Rectangle 1">
            <a:extLst>
              <a:ext uri="{FF2B5EF4-FFF2-40B4-BE49-F238E27FC236}">
                <a16:creationId xmlns:a16="http://schemas.microsoft.com/office/drawing/2014/main" id="{F66E87CD-9ACF-4F53-B071-B0429AF88F6F}"/>
              </a:ext>
            </a:extLst>
          </p:cNvPr>
          <p:cNvSpPr>
            <a:spLocks noChangeArrowheads="1"/>
          </p:cNvSpPr>
          <p:nvPr/>
        </p:nvSpPr>
        <p:spPr bwMode="auto">
          <a:xfrm>
            <a:off x="6012723" y="3958645"/>
            <a:ext cx="6029541" cy="1987067"/>
          </a:xfrm>
          <a:prstGeom prst="rect">
            <a:avLst/>
          </a:prstGeom>
          <a:noFill/>
          <a:ln>
            <a:solidFill>
              <a:schemeClr val="bg1">
                <a:lumMod val="85000"/>
              </a:schemeClr>
            </a:solid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Write key-value data from a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to a Kafka topic specified in an option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query =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selectExpr</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"CAST(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userId</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AS STRING) AS key", "</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to_json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(struct(*)) AS value"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writeStream</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.format(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"host1:port1,host2:port2"</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 "topic1"</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checkpointLocation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"/path/to/HDFS/</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dir</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.start()</a:t>
            </a:r>
          </a:p>
        </p:txBody>
      </p:sp>
      <p:graphicFrame>
        <p:nvGraphicFramePr>
          <p:cNvPr id="10" name="Table 9">
            <a:extLst>
              <a:ext uri="{FF2B5EF4-FFF2-40B4-BE49-F238E27FC236}">
                <a16:creationId xmlns:a16="http://schemas.microsoft.com/office/drawing/2014/main" id="{A6D04F64-A132-40D4-A0D3-8258B2D0947E}"/>
              </a:ext>
            </a:extLst>
          </p:cNvPr>
          <p:cNvGraphicFramePr>
            <a:graphicFrameLocks noGrp="1"/>
          </p:cNvGraphicFramePr>
          <p:nvPr>
            <p:extLst/>
          </p:nvPr>
        </p:nvGraphicFramePr>
        <p:xfrm>
          <a:off x="267684" y="3175145"/>
          <a:ext cx="5335144" cy="875208"/>
        </p:xfrm>
        <a:graphic>
          <a:graphicData uri="http://schemas.openxmlformats.org/drawingml/2006/table">
            <a:tbl>
              <a:tblPr firstRow="1" bandRow="1">
                <a:tableStyleId>{7DF18680-E054-41AD-8BC1-D1AEF772440D}</a:tableStyleId>
              </a:tblPr>
              <a:tblGrid>
                <a:gridCol w="1031278">
                  <a:extLst>
                    <a:ext uri="{9D8B030D-6E8A-4147-A177-3AD203B41FA5}">
                      <a16:colId xmlns:a16="http://schemas.microsoft.com/office/drawing/2014/main" val="1850527443"/>
                    </a:ext>
                  </a:extLst>
                </a:gridCol>
                <a:gridCol w="969401">
                  <a:extLst>
                    <a:ext uri="{9D8B030D-6E8A-4147-A177-3AD203B41FA5}">
                      <a16:colId xmlns:a16="http://schemas.microsoft.com/office/drawing/2014/main" val="518437794"/>
                    </a:ext>
                  </a:extLst>
                </a:gridCol>
                <a:gridCol w="842973">
                  <a:extLst>
                    <a:ext uri="{9D8B030D-6E8A-4147-A177-3AD203B41FA5}">
                      <a16:colId xmlns:a16="http://schemas.microsoft.com/office/drawing/2014/main" val="1385717949"/>
                    </a:ext>
                  </a:extLst>
                </a:gridCol>
                <a:gridCol w="813948">
                  <a:extLst>
                    <a:ext uri="{9D8B030D-6E8A-4147-A177-3AD203B41FA5}">
                      <a16:colId xmlns:a16="http://schemas.microsoft.com/office/drawing/2014/main" val="1866876610"/>
                    </a:ext>
                  </a:extLst>
                </a:gridCol>
                <a:gridCol w="646267">
                  <a:extLst>
                    <a:ext uri="{9D8B030D-6E8A-4147-A177-3AD203B41FA5}">
                      <a16:colId xmlns:a16="http://schemas.microsoft.com/office/drawing/2014/main" val="2884963265"/>
                    </a:ext>
                  </a:extLst>
                </a:gridCol>
                <a:gridCol w="1031277">
                  <a:extLst>
                    <a:ext uri="{9D8B030D-6E8A-4147-A177-3AD203B41FA5}">
                      <a16:colId xmlns:a16="http://schemas.microsoft.com/office/drawing/2014/main" val="2429961912"/>
                    </a:ext>
                  </a:extLst>
                </a:gridCol>
              </a:tblGrid>
              <a:tr h="291736">
                <a:tc>
                  <a:txBody>
                    <a:bodyPr/>
                    <a:lstStyle/>
                    <a:p>
                      <a:r>
                        <a:rPr lang="en-US" sz="1200"/>
                        <a:t>Key</a:t>
                      </a:r>
                      <a:endParaRPr lang="en-US" sz="1200">
                        <a:latin typeface="+mj-lt"/>
                      </a:endParaRPr>
                    </a:p>
                  </a:txBody>
                  <a:tcPr/>
                </a:tc>
                <a:tc>
                  <a:txBody>
                    <a:bodyPr/>
                    <a:lstStyle/>
                    <a:p>
                      <a:r>
                        <a:rPr lang="en-US" sz="1200"/>
                        <a:t>Value</a:t>
                      </a:r>
                      <a:endParaRPr lang="en-US" sz="1200">
                        <a:latin typeface="+mj-lt"/>
                      </a:endParaRPr>
                    </a:p>
                  </a:txBody>
                  <a:tcPr/>
                </a:tc>
                <a:tc>
                  <a:txBody>
                    <a:bodyPr/>
                    <a:lstStyle/>
                    <a:p>
                      <a:r>
                        <a:rPr lang="en-US" sz="1200"/>
                        <a:t>Topic</a:t>
                      </a:r>
                      <a:endParaRPr lang="en-US" sz="1200">
                        <a:latin typeface="+mj-lt"/>
                      </a:endParaRPr>
                    </a:p>
                  </a:txBody>
                  <a:tcPr/>
                </a:tc>
                <a:tc>
                  <a:txBody>
                    <a:bodyPr/>
                    <a:lstStyle/>
                    <a:p>
                      <a:r>
                        <a:rPr lang="en-US" sz="1200"/>
                        <a:t>Partition</a:t>
                      </a:r>
                      <a:endParaRPr lang="en-US" sz="1200">
                        <a:latin typeface="+mj-lt"/>
                      </a:endParaRPr>
                    </a:p>
                  </a:txBody>
                  <a:tcPr/>
                </a:tc>
                <a:tc>
                  <a:txBody>
                    <a:bodyPr/>
                    <a:lstStyle/>
                    <a:p>
                      <a:r>
                        <a:rPr lang="en-US" sz="1200"/>
                        <a:t>Offset</a:t>
                      </a:r>
                      <a:endParaRPr lang="en-US" sz="1200">
                        <a:latin typeface="+mj-lt"/>
                      </a:endParaRPr>
                    </a:p>
                  </a:txBody>
                  <a:tcPr/>
                </a:tc>
                <a:tc>
                  <a:txBody>
                    <a:bodyPr/>
                    <a:lstStyle/>
                    <a:p>
                      <a:r>
                        <a:rPr lang="en-US" sz="1200"/>
                        <a:t>timestamp</a:t>
                      </a:r>
                      <a:endParaRPr lang="en-US" sz="1200">
                        <a:latin typeface="+mj-lt"/>
                      </a:endParaRPr>
                    </a:p>
                  </a:txBody>
                  <a:tcPr/>
                </a:tc>
                <a:extLst>
                  <a:ext uri="{0D108BD9-81ED-4DB2-BD59-A6C34878D82A}">
                    <a16:rowId xmlns:a16="http://schemas.microsoft.com/office/drawing/2014/main" val="1711709457"/>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A”</a:t>
                      </a:r>
                      <a:endParaRPr lang="en-US" sz="1200" i="1">
                        <a:latin typeface="+mj-lt"/>
                      </a:endParaRPr>
                    </a:p>
                  </a:txBody>
                  <a:tcPr/>
                </a:tc>
                <a:tc>
                  <a:txBody>
                    <a:bodyPr/>
                    <a:lstStyle/>
                    <a:p>
                      <a:r>
                        <a:rPr lang="en-US" sz="1200" i="1"/>
                        <a:t>0</a:t>
                      </a:r>
                      <a:endParaRPr lang="en-US" sz="1200" i="1">
                        <a:latin typeface="+mj-lt"/>
                      </a:endParaRPr>
                    </a:p>
                  </a:txBody>
                  <a:tcPr/>
                </a:tc>
                <a:tc>
                  <a:txBody>
                    <a:bodyPr/>
                    <a:lstStyle/>
                    <a:p>
                      <a:r>
                        <a:rPr lang="en-US" sz="1200" i="1"/>
                        <a:t>345</a:t>
                      </a:r>
                      <a:endParaRPr lang="en-US" sz="1200" i="1">
                        <a:latin typeface="+mj-lt"/>
                      </a:endParaRPr>
                    </a:p>
                  </a:txBody>
                  <a:tcPr/>
                </a:tc>
                <a:tc>
                  <a:txBody>
                    <a:bodyPr/>
                    <a:lstStyle/>
                    <a:p>
                      <a:r>
                        <a:rPr lang="en-US" sz="1200" i="1"/>
                        <a:t>121322131</a:t>
                      </a:r>
                      <a:endParaRPr lang="en-US" sz="1200" i="1">
                        <a:latin typeface="+mj-lt"/>
                      </a:endParaRPr>
                    </a:p>
                  </a:txBody>
                  <a:tcPr/>
                </a:tc>
                <a:extLst>
                  <a:ext uri="{0D108BD9-81ED-4DB2-BD59-A6C34878D82A}">
                    <a16:rowId xmlns:a16="http://schemas.microsoft.com/office/drawing/2014/main" val="3741370669"/>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B”</a:t>
                      </a:r>
                      <a:endParaRPr lang="en-US" sz="1200" i="1">
                        <a:latin typeface="+mj-lt"/>
                      </a:endParaRPr>
                    </a:p>
                  </a:txBody>
                  <a:tcPr/>
                </a:tc>
                <a:tc>
                  <a:txBody>
                    <a:bodyPr/>
                    <a:lstStyle/>
                    <a:p>
                      <a:r>
                        <a:rPr lang="en-US" sz="1200" i="1"/>
                        <a:t>3</a:t>
                      </a:r>
                      <a:endParaRPr lang="en-US" sz="1200" i="1">
                        <a:latin typeface="+mj-lt"/>
                      </a:endParaRPr>
                    </a:p>
                  </a:txBody>
                  <a:tcPr/>
                </a:tc>
                <a:tc>
                  <a:txBody>
                    <a:bodyPr/>
                    <a:lstStyle/>
                    <a:p>
                      <a:r>
                        <a:rPr lang="en-US" sz="1200" i="1"/>
                        <a:t>2912</a:t>
                      </a:r>
                      <a:endParaRPr lang="en-US" sz="1200" i="1">
                        <a:latin typeface="+mj-lt"/>
                      </a:endParaRPr>
                    </a:p>
                  </a:txBody>
                  <a:tcPr/>
                </a:tc>
                <a:tc>
                  <a:txBody>
                    <a:bodyPr/>
                    <a:lstStyle/>
                    <a:p>
                      <a:r>
                        <a:rPr lang="en-US" sz="1200" i="1" dirty="0"/>
                        <a:t>12323344</a:t>
                      </a:r>
                      <a:endParaRPr lang="en-US" sz="1200" i="1" dirty="0">
                        <a:latin typeface="+mj-lt"/>
                      </a:endParaRPr>
                    </a:p>
                  </a:txBody>
                  <a:tcPr/>
                </a:tc>
                <a:extLst>
                  <a:ext uri="{0D108BD9-81ED-4DB2-BD59-A6C34878D82A}">
                    <a16:rowId xmlns:a16="http://schemas.microsoft.com/office/drawing/2014/main" val="2835765530"/>
                  </a:ext>
                </a:extLst>
              </a:tr>
            </a:tbl>
          </a:graphicData>
        </a:graphic>
      </p:graphicFrame>
      <p:sp>
        <p:nvSpPr>
          <p:cNvPr id="11" name="Rectangle 10">
            <a:extLst>
              <a:ext uri="{FF2B5EF4-FFF2-40B4-BE49-F238E27FC236}">
                <a16:creationId xmlns:a16="http://schemas.microsoft.com/office/drawing/2014/main" id="{6305F2F6-A92A-437E-A363-075C80A45EDC}"/>
              </a:ext>
            </a:extLst>
          </p:cNvPr>
          <p:cNvSpPr/>
          <p:nvPr/>
        </p:nvSpPr>
        <p:spPr bwMode="auto">
          <a:xfrm>
            <a:off x="6012723" y="1782646"/>
            <a:ext cx="6029541" cy="167932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TextBox 11">
            <a:extLst>
              <a:ext uri="{FF2B5EF4-FFF2-40B4-BE49-F238E27FC236}">
                <a16:creationId xmlns:a16="http://schemas.microsoft.com/office/drawing/2014/main" id="{F8BA26D3-A368-4711-8C30-25072BD17F77}"/>
              </a:ext>
            </a:extLst>
          </p:cNvPr>
          <p:cNvSpPr txBox="1"/>
          <p:nvPr/>
        </p:nvSpPr>
        <p:spPr>
          <a:xfrm>
            <a:off x="2000681" y="2795601"/>
            <a:ext cx="175291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Kafka Records</a:t>
            </a:r>
          </a:p>
        </p:txBody>
      </p:sp>
      <p:cxnSp>
        <p:nvCxnSpPr>
          <p:cNvPr id="14" name="Straight Arrow Connector 13">
            <a:extLst>
              <a:ext uri="{FF2B5EF4-FFF2-40B4-BE49-F238E27FC236}">
                <a16:creationId xmlns:a16="http://schemas.microsoft.com/office/drawing/2014/main" id="{F05EC482-F77A-43A6-8AEB-005B0248FF7F}"/>
              </a:ext>
            </a:extLst>
          </p:cNvPr>
          <p:cNvCxnSpPr>
            <a:cxnSpLocks/>
          </p:cNvCxnSpPr>
          <p:nvPr/>
        </p:nvCxnSpPr>
        <p:spPr>
          <a:xfrm flipV="1">
            <a:off x="4207615" y="2490541"/>
            <a:ext cx="1805108" cy="6846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CB66C95-3BFC-4970-A1C9-3F9D9DF6BCD7}"/>
              </a:ext>
            </a:extLst>
          </p:cNvPr>
          <p:cNvSpPr txBox="1"/>
          <p:nvPr/>
        </p:nvSpPr>
        <p:spPr>
          <a:xfrm>
            <a:off x="5840841" y="1435681"/>
            <a:ext cx="1814856"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Read from Kafka</a:t>
            </a:r>
          </a:p>
        </p:txBody>
      </p:sp>
      <p:sp>
        <p:nvSpPr>
          <p:cNvPr id="20" name="TextBox 19">
            <a:extLst>
              <a:ext uri="{FF2B5EF4-FFF2-40B4-BE49-F238E27FC236}">
                <a16:creationId xmlns:a16="http://schemas.microsoft.com/office/drawing/2014/main" id="{CE316712-7048-4788-9898-E1EB0BC625D2}"/>
              </a:ext>
            </a:extLst>
          </p:cNvPr>
          <p:cNvSpPr txBox="1"/>
          <p:nvPr/>
        </p:nvSpPr>
        <p:spPr>
          <a:xfrm>
            <a:off x="5888138" y="3603728"/>
            <a:ext cx="1600438"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Write to Kafka</a:t>
            </a:r>
          </a:p>
        </p:txBody>
      </p:sp>
      <p:pic>
        <p:nvPicPr>
          <p:cNvPr id="23" name="Picture 2" descr="https://www.vectorlogo.zone/logos/apache_kafka/apache_kafka-card.png">
            <a:extLst>
              <a:ext uri="{FF2B5EF4-FFF2-40B4-BE49-F238E27FC236}">
                <a16:creationId xmlns:a16="http://schemas.microsoft.com/office/drawing/2014/main" id="{8350B06B-0FCD-4C46-AFA8-1ABFE0853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196" y="2465158"/>
            <a:ext cx="774002" cy="38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6137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KAFKA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Kafka can be a good option</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5054595"/>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A proven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Apache Kafka is the de-facto leader in the big data stream ingestion space. It is used by the who-is-who of the modern internet companies. </a:t>
                      </a:r>
                      <a:r>
                        <a:rPr lang="en-US" sz="1600">
                          <a:latin typeface="Segoe UI Semilight" panose="020B0402040204020203" pitchFamily="34" charset="0"/>
                          <a:cs typeface="Segoe UI Semilight" panose="020B0402040204020203" pitchFamily="34" charset="0"/>
                          <a:hlinkClick r:id="rId3"/>
                        </a:rPr>
                        <a:t>Powered by Apache Kafka</a:t>
                      </a:r>
                      <a:r>
                        <a:rPr lang="en-US" sz="1600">
                          <a:latin typeface="Segoe UI Semilight" panose="020B0402040204020203" pitchFamily="34" charset="0"/>
                          <a:cs typeface="Segoe UI Semilight" panose="020B0402040204020203" pitchFamily="34" charset="0"/>
                        </a:rPr>
                        <a:t> lists companies using Apache Kafka. </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You can run Apache Kafka in multiple ways: on-premises, as a managed service on Azure, as an IaaS solution on Azure VMs or even on other public clouds (including AWS and Google Cloud Service). </a:t>
                      </a: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Kafka is an open-sourced product licensed under the Apache License 2.0. It is implemented in Java and Scala. </a:t>
                      </a: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A highly reliable fault-tolerant scalable service</a:t>
                      </a:r>
                    </a:p>
                  </a:txBody>
                  <a:tcPr anchor="ctr"/>
                </a:tc>
                <a:tc>
                  <a:txBody>
                    <a:bodyPr/>
                    <a:lstStyle/>
                    <a:p>
                      <a:r>
                        <a:rPr lang="en-US" sz="1600">
                          <a:latin typeface="Segoe UI Semilight" panose="020B0402040204020203" pitchFamily="34" charset="0"/>
                          <a:cs typeface="Segoe UI Semilight" panose="020B0402040204020203" pitchFamily="34" charset="0"/>
                        </a:rPr>
                        <a:t>Kafka is reported to scale to handle ingestion rates of </a:t>
                      </a:r>
                      <a:r>
                        <a:rPr lang="en-US" sz="1600">
                          <a:latin typeface="Segoe UI Semilight" panose="020B0402040204020203" pitchFamily="34" charset="0"/>
                          <a:cs typeface="Segoe UI Semilight" panose="020B0402040204020203" pitchFamily="34" charset="0"/>
                          <a:hlinkClick r:id="rId4"/>
                        </a:rPr>
                        <a:t>1.1 trillion messages a day</a:t>
                      </a:r>
                      <a:r>
                        <a:rPr lang="en-US" sz="1600">
                          <a:latin typeface="Segoe UI Semilight" panose="020B0402040204020203" pitchFamily="34" charset="0"/>
                          <a:cs typeface="Segoe UI Semilight" panose="020B0402040204020203" pitchFamily="34" charset="0"/>
                        </a:rPr>
                        <a:t> at LinkedIn. Kafka is a horizontally scalable service—you can scale Apache Kafka on HDInsight by dynamically adding more nodes to the cluster. </a:t>
                      </a:r>
                    </a:p>
                  </a:txBody>
                  <a:tcPr anchor="ctr"/>
                </a:tc>
                <a:extLst>
                  <a:ext uri="{0D108BD9-81ED-4DB2-BD59-A6C34878D82A}">
                    <a16:rowId xmlns:a16="http://schemas.microsoft.com/office/drawing/2014/main" val="3784778137"/>
                  </a:ext>
                </a:extLst>
              </a:tr>
              <a:tr h="973873">
                <a:tc>
                  <a:txBody>
                    <a:bodyPr/>
                    <a:lstStyle/>
                    <a:p>
                      <a:r>
                        <a:rPr lang="en-US" sz="1600">
                          <a:latin typeface="Segoe UI Semilight" panose="020B0402040204020203" pitchFamily="34" charset="0"/>
                          <a:cs typeface="Segoe UI Semilight" panose="020B0402040204020203" pitchFamily="34" charset="0"/>
                        </a:rPr>
                        <a:t>Extensibility, with support for large number of data source and sinks</a:t>
                      </a:r>
                    </a:p>
                  </a:txBody>
                  <a:tcPr anchor="ctr"/>
                </a:tc>
                <a:tc>
                  <a:txBody>
                    <a:bodyPr/>
                    <a:lstStyle/>
                    <a:p>
                      <a:r>
                        <a:rPr lang="en-US" sz="1600" dirty="0">
                          <a:latin typeface="Segoe UI Semilight" panose="020B0402040204020203" pitchFamily="34" charset="0"/>
                          <a:cs typeface="Segoe UI Semilight" panose="020B0402040204020203" pitchFamily="34" charset="0"/>
                          <a:hlinkClick r:id="rId5"/>
                        </a:rPr>
                        <a:t>Kafka Connect </a:t>
                      </a:r>
                      <a:r>
                        <a:rPr lang="en-US" sz="1600" dirty="0">
                          <a:latin typeface="Segoe UI Semilight" panose="020B0402040204020203" pitchFamily="34" charset="0"/>
                          <a:cs typeface="Segoe UI Semilight" panose="020B0402040204020203" pitchFamily="34" charset="0"/>
                        </a:rPr>
                        <a:t>is a tool for </a:t>
                      </a:r>
                      <a:r>
                        <a:rPr lang="en-US" sz="1600" dirty="0" err="1">
                          <a:latin typeface="Segoe UI Semilight" panose="020B0402040204020203" pitchFamily="34" charset="0"/>
                          <a:cs typeface="Segoe UI Semilight" panose="020B0402040204020203" pitchFamily="34" charset="0"/>
                        </a:rPr>
                        <a:t>scaleably</a:t>
                      </a:r>
                      <a:r>
                        <a:rPr lang="en-US" sz="1600" dirty="0">
                          <a:latin typeface="Segoe UI Semilight" panose="020B0402040204020203" pitchFamily="34" charset="0"/>
                          <a:cs typeface="Segoe UI Semilight" panose="020B0402040204020203" pitchFamily="34" charset="0"/>
                        </a:rPr>
                        <a:t> and reliably streaming data between Apache Kafka and other systems. It makes it simple to quickly define connectors that move large collections of data into and out of Kafka. Currently there exist pre-built Connects to a number of data sources. See </a:t>
                      </a:r>
                      <a:r>
                        <a:rPr lang="en-US" sz="1600" dirty="0">
                          <a:latin typeface="Segoe UI Semilight" panose="020B0402040204020203" pitchFamily="34" charset="0"/>
                          <a:cs typeface="Segoe UI Semilight" panose="020B0402040204020203" pitchFamily="34" charset="0"/>
                          <a:hlinkClick r:id="rId6"/>
                        </a:rPr>
                        <a:t>list</a:t>
                      </a:r>
                      <a:r>
                        <a:rPr lang="en-US" sz="1600" dirty="0">
                          <a:latin typeface="Segoe UI Semilight" panose="020B0402040204020203" pitchFamily="34" charset="0"/>
                          <a:cs typeface="Segoe UI Semilight" panose="020B0402040204020203" pitchFamily="34" charset="0"/>
                        </a:rPr>
                        <a:t>. You can extend this list by easily building custom connects as well.</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10719583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686" y="488"/>
            <a:ext cx="12152314"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Modern Data Warehousing </a:t>
            </a:r>
            <a:br>
              <a:rPr lang="en-US" sz="2400" cap="all" spc="800">
                <a:solidFill>
                  <a:srgbClr val="0078D7"/>
                </a:solidFill>
                <a:latin typeface="Segoe UI Light" charset="0"/>
                <a:cs typeface="Segoe UI Light" charset="0"/>
              </a:rPr>
            </a:br>
            <a:r>
              <a:rPr lang="en-US" sz="1400" cap="all" spc="800">
                <a:solidFill>
                  <a:schemeClr val="tx1"/>
                </a:solidFill>
                <a:latin typeface="Segoe UI Light" charset="0"/>
                <a:cs typeface="Segoe UI Light" charset="0"/>
              </a:rPr>
              <a:t>Canonical Operations</a:t>
            </a:r>
            <a:endParaRPr lang="en-US" sz="2400" cap="all" spc="800">
              <a:solidFill>
                <a:schemeClr val="tx1"/>
              </a:solidFill>
              <a:latin typeface="Segoe UI Light" charset="0"/>
              <a:cs typeface="Segoe UI Light" charset="0"/>
            </a:endParaRPr>
          </a:p>
        </p:txBody>
      </p:sp>
      <p:grpSp>
        <p:nvGrpSpPr>
          <p:cNvPr id="46" name="Group 45"/>
          <p:cNvGrpSpPr/>
          <p:nvPr/>
        </p:nvGrpSpPr>
        <p:grpSpPr>
          <a:xfrm>
            <a:off x="224524" y="1457119"/>
            <a:ext cx="3897764" cy="4661175"/>
            <a:chOff x="229025" y="1028646"/>
            <a:chExt cx="3975922" cy="4754641"/>
          </a:xfrm>
        </p:grpSpPr>
        <p:sp>
          <p:nvSpPr>
            <p:cNvPr id="31" name="TextBox 30"/>
            <p:cNvSpPr txBox="1"/>
            <p:nvPr/>
          </p:nvSpPr>
          <p:spPr>
            <a:xfrm>
              <a:off x="229025" y="1028646"/>
              <a:ext cx="1658146" cy="849463"/>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921"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Ingest</a:t>
              </a:r>
            </a:p>
          </p:txBody>
        </p:sp>
        <p:sp>
          <p:nvSpPr>
            <p:cNvPr id="37" name="Rectangle 36"/>
            <p:cNvSpPr/>
            <p:nvPr/>
          </p:nvSpPr>
          <p:spPr bwMode="auto">
            <a:xfrm>
              <a:off x="273027" y="5143207"/>
              <a:ext cx="3931920" cy="640080"/>
            </a:xfrm>
            <a:prstGeom prst="rect">
              <a:avLst/>
            </a:prstGeom>
            <a:solidFill>
              <a:srgbClr val="00208F"/>
            </a:solid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all"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Transfer, Store</a:t>
              </a:r>
            </a:p>
          </p:txBody>
        </p:sp>
      </p:grpSp>
      <p:grpSp>
        <p:nvGrpSpPr>
          <p:cNvPr id="47" name="Group 46"/>
          <p:cNvGrpSpPr/>
          <p:nvPr/>
        </p:nvGrpSpPr>
        <p:grpSpPr>
          <a:xfrm>
            <a:off x="4165425" y="1505428"/>
            <a:ext cx="3857911" cy="4612866"/>
            <a:chOff x="4248949" y="1077923"/>
            <a:chExt cx="3935270" cy="4705364"/>
          </a:xfrm>
        </p:grpSpPr>
        <p:grpSp>
          <p:nvGrpSpPr>
            <p:cNvPr id="35" name="Group 34"/>
            <p:cNvGrpSpPr/>
            <p:nvPr/>
          </p:nvGrpSpPr>
          <p:grpSpPr>
            <a:xfrm>
              <a:off x="4248949" y="1077923"/>
              <a:ext cx="3935270" cy="4065284"/>
              <a:chOff x="4248949" y="1077923"/>
              <a:chExt cx="3935270" cy="4065284"/>
            </a:xfrm>
          </p:grpSpPr>
          <p:pic>
            <p:nvPicPr>
              <p:cNvPr id="29" name="Picture 28"/>
              <p:cNvPicPr>
                <a:picLocks noChangeAspect="1"/>
              </p:cNvPicPr>
              <p:nvPr/>
            </p:nvPicPr>
            <p:blipFill rotWithShape="1">
              <a:blip r:embed="rId3"/>
              <a:srcRect l="401" t="401" r="401" b="401"/>
              <a:stretch/>
            </p:blipFill>
            <p:spPr>
              <a:xfrm>
                <a:off x="4252299" y="1211287"/>
                <a:ext cx="3931920" cy="3931920"/>
              </a:xfrm>
              <a:prstGeom prst="rect">
                <a:avLst/>
              </a:prstGeom>
            </p:spPr>
          </p:pic>
          <p:sp>
            <p:nvSpPr>
              <p:cNvPr id="32" name="TextBox 31"/>
              <p:cNvSpPr txBox="1"/>
              <p:nvPr/>
            </p:nvSpPr>
            <p:spPr>
              <a:xfrm>
                <a:off x="4248949" y="1077923"/>
                <a:ext cx="1849533" cy="804061"/>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Process</a:t>
                </a:r>
              </a:p>
            </p:txBody>
          </p:sp>
        </p:grpSp>
        <p:sp>
          <p:nvSpPr>
            <p:cNvPr id="38" name="Rectangle 37"/>
            <p:cNvSpPr/>
            <p:nvPr/>
          </p:nvSpPr>
          <p:spPr bwMode="auto">
            <a:xfrm>
              <a:off x="4252299" y="5143207"/>
              <a:ext cx="3931920" cy="640080"/>
            </a:xfrm>
            <a:prstGeom prst="rect">
              <a:avLst/>
            </a:prstGeom>
            <a:solidFill>
              <a:srgbClr val="0058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all"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S PGothic" charset="0"/>
                  <a:cs typeface="Segoe UI Semibold" panose="020B0702040204020203" pitchFamily="34" charset="0"/>
                </a:rPr>
                <a:t>Process, Clean</a:t>
              </a:r>
            </a:p>
          </p:txBody>
        </p:sp>
      </p:grpSp>
      <p:grpSp>
        <p:nvGrpSpPr>
          <p:cNvPr id="48" name="Group 47"/>
          <p:cNvGrpSpPr/>
          <p:nvPr/>
        </p:nvGrpSpPr>
        <p:grpSpPr>
          <a:xfrm>
            <a:off x="8023336" y="1505428"/>
            <a:ext cx="3899404" cy="4612866"/>
            <a:chOff x="8184220" y="1077923"/>
            <a:chExt cx="3977595" cy="4705364"/>
          </a:xfrm>
        </p:grpSpPr>
        <p:grpSp>
          <p:nvGrpSpPr>
            <p:cNvPr id="45" name="Group 44"/>
            <p:cNvGrpSpPr/>
            <p:nvPr/>
          </p:nvGrpSpPr>
          <p:grpSpPr>
            <a:xfrm>
              <a:off x="8184220" y="1077923"/>
              <a:ext cx="3977595" cy="4065284"/>
              <a:chOff x="8184220" y="1077923"/>
              <a:chExt cx="3977595" cy="4065284"/>
            </a:xfrm>
          </p:grpSpPr>
          <p:pic>
            <p:nvPicPr>
              <p:cNvPr id="44" name="Picture 43"/>
              <p:cNvPicPr>
                <a:picLocks noChangeAspect="1"/>
              </p:cNvPicPr>
              <p:nvPr/>
            </p:nvPicPr>
            <p:blipFill rotWithShape="1">
              <a:blip r:embed="rId4"/>
              <a:srcRect l="543" t="543" r="543" b="543"/>
              <a:stretch/>
            </p:blipFill>
            <p:spPr>
              <a:xfrm>
                <a:off x="8229895" y="1211287"/>
                <a:ext cx="3931920" cy="3931920"/>
              </a:xfrm>
              <a:prstGeom prst="rect">
                <a:avLst/>
              </a:prstGeom>
            </p:spPr>
          </p:pic>
          <p:sp>
            <p:nvSpPr>
              <p:cNvPr id="33" name="TextBox 32"/>
              <p:cNvSpPr txBox="1"/>
              <p:nvPr/>
            </p:nvSpPr>
            <p:spPr>
              <a:xfrm>
                <a:off x="8184220" y="1077923"/>
                <a:ext cx="1475606" cy="804061"/>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Serve</a:t>
                </a:r>
              </a:p>
            </p:txBody>
          </p:sp>
        </p:grpSp>
        <p:sp>
          <p:nvSpPr>
            <p:cNvPr id="39" name="Rectangle 38"/>
            <p:cNvSpPr/>
            <p:nvPr/>
          </p:nvSpPr>
          <p:spPr bwMode="auto">
            <a:xfrm>
              <a:off x="8229895" y="5143207"/>
              <a:ext cx="3931920" cy="640080"/>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all"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S PGothic" charset="0"/>
                  <a:cs typeface="Segoe UI Semibold" panose="020B0702040204020203" pitchFamily="34" charset="0"/>
                </a:rPr>
                <a:t>Serve, Analyze</a:t>
              </a:r>
            </a:p>
          </p:txBody>
        </p:sp>
      </p:grpSp>
      <p:sp>
        <p:nvSpPr>
          <p:cNvPr id="2" name="Rectangle 1">
            <a:extLst>
              <a:ext uri="{FF2B5EF4-FFF2-40B4-BE49-F238E27FC236}">
                <a16:creationId xmlns:a16="http://schemas.microsoft.com/office/drawing/2014/main" id="{E1DB1A3A-0355-45D2-B285-9EE25300FA66}"/>
              </a:ext>
            </a:extLst>
          </p:cNvPr>
          <p:cNvSpPr/>
          <p:nvPr/>
        </p:nvSpPr>
        <p:spPr bwMode="auto">
          <a:xfrm>
            <a:off x="267661" y="1636169"/>
            <a:ext cx="3854627" cy="38546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5060" name="Picture 4" descr="https://infoloom.com/media/images/Icon-Funnel-256.original.png">
            <a:extLst>
              <a:ext uri="{FF2B5EF4-FFF2-40B4-BE49-F238E27FC236}">
                <a16:creationId xmlns:a16="http://schemas.microsoft.com/office/drawing/2014/main" id="{86BF0529-B711-450B-8990-1C38AAC3F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560" y="2657968"/>
            <a:ext cx="2832828" cy="2832828"/>
          </a:xfrm>
          <a:prstGeom prst="rect">
            <a:avLst/>
          </a:prstGeom>
          <a:solidFill>
            <a:schemeClr val="accent3"/>
          </a:solidFill>
        </p:spPr>
      </p:pic>
      <p:sp>
        <p:nvSpPr>
          <p:cNvPr id="22" name="TextBox 21">
            <a:extLst>
              <a:ext uri="{FF2B5EF4-FFF2-40B4-BE49-F238E27FC236}">
                <a16:creationId xmlns:a16="http://schemas.microsoft.com/office/drawing/2014/main" id="{77F3B8CB-A6D7-47DD-80DA-41321F14B733}"/>
              </a:ext>
            </a:extLst>
          </p:cNvPr>
          <p:cNvSpPr txBox="1"/>
          <p:nvPr/>
        </p:nvSpPr>
        <p:spPr>
          <a:xfrm>
            <a:off x="337417" y="1505429"/>
            <a:ext cx="3784871" cy="7882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Load &amp; Ingest </a:t>
            </a:r>
          </a:p>
        </p:txBody>
      </p:sp>
    </p:spTree>
    <p:extLst>
      <p:ext uri="{BB962C8B-B14F-4D97-AF65-F5344CB8AC3E}">
        <p14:creationId xmlns:p14="http://schemas.microsoft.com/office/powerpoint/2010/main" val="220674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02C2FF-C3F0-466F-A8EF-0A0114580CA2}"/>
              </a:ext>
            </a:extLst>
          </p:cNvPr>
          <p:cNvSpPr>
            <a:spLocks noGrp="1"/>
          </p:cNvSpPr>
          <p:nvPr>
            <p:ph type="title"/>
          </p:nvPr>
        </p:nvSpPr>
        <p:spPr>
          <a:xfrm>
            <a:off x="268080" y="3135386"/>
            <a:ext cx="11655840" cy="899665"/>
          </a:xfrm>
        </p:spPr>
        <p:txBody>
          <a:bodyPr/>
          <a:lstStyle/>
          <a:p>
            <a:r>
              <a:rPr lang="en-US"/>
              <a:t>Azure Event Hubs</a:t>
            </a:r>
          </a:p>
        </p:txBody>
      </p:sp>
    </p:spTree>
    <p:extLst>
      <p:ext uri="{BB962C8B-B14F-4D97-AF65-F5344CB8AC3E}">
        <p14:creationId xmlns:p14="http://schemas.microsoft.com/office/powerpoint/2010/main" val="173314871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74195"/>
            <a:ext cx="1219200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event hubs</a:t>
            </a:r>
          </a:p>
        </p:txBody>
      </p:sp>
      <p:sp>
        <p:nvSpPr>
          <p:cNvPr id="75" name="TextBox 74">
            <a:extLst>
              <a:ext uri="{FF2B5EF4-FFF2-40B4-BE49-F238E27FC236}">
                <a16:creationId xmlns:a16="http://schemas.microsoft.com/office/drawing/2014/main" id="{AE6F8569-D785-4A39-BF0C-81F715F229CD}"/>
              </a:ext>
            </a:extLst>
          </p:cNvPr>
          <p:cNvSpPr txBox="1"/>
          <p:nvPr/>
        </p:nvSpPr>
        <p:spPr>
          <a:xfrm>
            <a:off x="30938" y="913593"/>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highly scalable, fully managed, telemetry ingestion service </a:t>
            </a:r>
          </a:p>
        </p:txBody>
      </p:sp>
      <p:sp>
        <p:nvSpPr>
          <p:cNvPr id="77" name="Rectangle 76">
            <a:extLst>
              <a:ext uri="{FF2B5EF4-FFF2-40B4-BE49-F238E27FC236}">
                <a16:creationId xmlns:a16="http://schemas.microsoft.com/office/drawing/2014/main" id="{2022AB7E-13F4-45D2-B440-FDCD7086FF44}"/>
              </a:ext>
            </a:extLst>
          </p:cNvPr>
          <p:cNvSpPr/>
          <p:nvPr/>
        </p:nvSpPr>
        <p:spPr>
          <a:xfrm>
            <a:off x="9087563" y="2844490"/>
            <a:ext cx="3159420" cy="1477328"/>
          </a:xfrm>
          <a:prstGeom prst="rect">
            <a:avLst/>
          </a:prstGeom>
        </p:spPr>
        <p:txBody>
          <a:bodyPr wrap="square">
            <a:spAutoFit/>
          </a:bodyPr>
          <a:lstStyle/>
          <a:p>
            <a:pPr marL="91440" marR="0" lvl="2" indent="-285750" algn="l" defTabSz="2689159"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1" u="none" strike="noStrike" kern="1200" cap="none" spc="0" normalizeH="0" baseline="0" noProof="0">
                <a:ln>
                  <a:noFill/>
                </a:ln>
                <a:solidFill>
                  <a:srgbClr val="006699"/>
                </a:solidFill>
                <a:effectLst/>
                <a:uLnTx/>
                <a:uFillTx/>
                <a:latin typeface="Segoe UI Light" panose="020B0502040204020203" pitchFamily="34" charset="0"/>
                <a:ea typeface="+mn-ea"/>
                <a:cs typeface="+mn-cs"/>
              </a:rPr>
              <a:t>Input Capacity: </a:t>
            </a:r>
            <a:r>
              <a:rPr kumimoji="0" lang="en-US" sz="1400" b="0" i="0" u="none" strike="noStrike" kern="1200" cap="none" spc="0" normalizeH="0" baseline="0" noProof="0">
                <a:ln>
                  <a:noFill/>
                </a:ln>
                <a:solidFill>
                  <a:srgbClr val="505050"/>
                </a:solidFill>
                <a:effectLst/>
                <a:uLnTx/>
                <a:uFillTx/>
                <a:latin typeface="Segoe UI Light" panose="020B0502040204020203" pitchFamily="34" charset="0"/>
                <a:ea typeface="+mn-ea"/>
                <a:cs typeface="+mn-cs"/>
              </a:rPr>
              <a:t>1 MB/sec per TU*</a:t>
            </a:r>
          </a:p>
          <a:p>
            <a:pPr marL="91440" marR="0" lvl="2" indent="-285750" algn="l" defTabSz="2689159"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1" u="none" strike="noStrike" kern="1200" cap="none" spc="0" normalizeH="0" baseline="0" noProof="0">
                <a:ln>
                  <a:noFill/>
                </a:ln>
                <a:solidFill>
                  <a:srgbClr val="006699"/>
                </a:solidFill>
                <a:effectLst/>
                <a:uLnTx/>
                <a:uFillTx/>
                <a:latin typeface="Segoe UI Light" panose="020B0502040204020203" pitchFamily="34" charset="0"/>
                <a:ea typeface="+mn-ea"/>
                <a:cs typeface="+mn-cs"/>
              </a:rPr>
              <a:t>Output Capacity: </a:t>
            </a:r>
            <a:r>
              <a:rPr kumimoji="0" lang="en-US" sz="1400" b="0" i="0" u="none" strike="noStrike" kern="1200" cap="none" spc="0" normalizeH="0" baseline="0" noProof="0">
                <a:ln>
                  <a:noFill/>
                </a:ln>
                <a:solidFill>
                  <a:srgbClr val="505050"/>
                </a:solidFill>
                <a:effectLst/>
                <a:uLnTx/>
                <a:uFillTx/>
                <a:latin typeface="Segoe UI Light" panose="020B0502040204020203" pitchFamily="34" charset="0"/>
                <a:ea typeface="+mn-ea"/>
                <a:cs typeface="+mn-cs"/>
              </a:rPr>
              <a:t>2 MB/s per TU*</a:t>
            </a:r>
          </a:p>
          <a:p>
            <a:pPr marL="91440" marR="0" lvl="2" indent="-285750" algn="l" defTabSz="2689159"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1" u="none" strike="noStrike" kern="1200" cap="none" spc="0" normalizeH="0" baseline="0" noProof="0">
                <a:ln>
                  <a:noFill/>
                </a:ln>
                <a:solidFill>
                  <a:srgbClr val="006699"/>
                </a:solidFill>
                <a:effectLst/>
                <a:uLnTx/>
                <a:uFillTx/>
                <a:latin typeface="Segoe UI Light" panose="020B0502040204020203" pitchFamily="34" charset="0"/>
                <a:ea typeface="+mn-ea"/>
                <a:cs typeface="+mn-cs"/>
              </a:rPr>
              <a:t>Latency: </a:t>
            </a:r>
            <a:r>
              <a:rPr kumimoji="0" lang="en-US" sz="1400" b="0" i="0" u="none" strike="noStrike" kern="1200" cap="none" spc="0" normalizeH="0" baseline="0" noProof="0">
                <a:ln>
                  <a:noFill/>
                </a:ln>
                <a:solidFill>
                  <a:srgbClr val="505050"/>
                </a:solidFill>
                <a:effectLst/>
                <a:uLnTx/>
                <a:uFillTx/>
                <a:latin typeface="Segoe UI Light" panose="020B0502040204020203" pitchFamily="34" charset="0"/>
                <a:ea typeface="+mn-ea"/>
                <a:cs typeface="+mn-cs"/>
              </a:rPr>
              <a:t>50ms </a:t>
            </a:r>
            <a:r>
              <a:rPr kumimoji="0" lang="en-US" sz="1400" b="0" i="0" u="none" strike="noStrike" kern="1200" cap="none" spc="0" normalizeH="0" baseline="0" noProof="0" err="1">
                <a:ln>
                  <a:noFill/>
                </a:ln>
                <a:solidFill>
                  <a:srgbClr val="505050"/>
                </a:solidFill>
                <a:effectLst/>
                <a:uLnTx/>
                <a:uFillTx/>
                <a:latin typeface="Segoe UI Light" panose="020B0502040204020203" pitchFamily="34" charset="0"/>
                <a:ea typeface="+mn-ea"/>
                <a:cs typeface="+mn-cs"/>
              </a:rPr>
              <a:t>Avg</a:t>
            </a:r>
            <a:r>
              <a:rPr kumimoji="0" lang="en-US" sz="1400" b="0" i="0" u="none" strike="noStrike" kern="1200" cap="none" spc="0" normalizeH="0" baseline="0" noProof="0">
                <a:ln>
                  <a:noFill/>
                </a:ln>
                <a:solidFill>
                  <a:srgbClr val="505050"/>
                </a:solidFill>
                <a:effectLst/>
                <a:uLnTx/>
                <a:uFillTx/>
                <a:latin typeface="Segoe UI Light" panose="020B0502040204020203" pitchFamily="34" charset="0"/>
                <a:ea typeface="+mn-ea"/>
                <a:cs typeface="+mn-cs"/>
              </a:rPr>
              <a:t>, 99th % &lt; 100ms</a:t>
            </a:r>
          </a:p>
          <a:p>
            <a:pPr marL="91440" marR="0" lvl="2" indent="-285750" algn="l" defTabSz="2689159"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1" u="none" strike="noStrike" kern="1200" cap="none" spc="0" normalizeH="0" baseline="0" noProof="0">
                <a:ln>
                  <a:noFill/>
                </a:ln>
                <a:solidFill>
                  <a:srgbClr val="006699"/>
                </a:solidFill>
                <a:effectLst/>
                <a:uLnTx/>
                <a:uFillTx/>
                <a:latin typeface="Segoe UI Light" panose="020B0502040204020203" pitchFamily="34" charset="0"/>
                <a:ea typeface="+mn-ea"/>
                <a:cs typeface="+mn-cs"/>
              </a:rPr>
              <a:t>Events/second: </a:t>
            </a:r>
            <a:r>
              <a:rPr kumimoji="0" lang="en-US" sz="1400" b="0" i="0" u="none" strike="noStrike" kern="1200" cap="none" spc="0" normalizeH="0" baseline="0" noProof="0">
                <a:ln>
                  <a:noFill/>
                </a:ln>
                <a:solidFill>
                  <a:srgbClr val="505050"/>
                </a:solidFill>
                <a:effectLst/>
                <a:uLnTx/>
                <a:uFillTx/>
                <a:latin typeface="Segoe UI Light" panose="020B0502040204020203" pitchFamily="34" charset="0"/>
                <a:ea typeface="+mn-ea"/>
                <a:cs typeface="+mn-cs"/>
              </a:rPr>
              <a:t>1K</a:t>
            </a:r>
          </a:p>
          <a:p>
            <a:pPr marL="91440" marR="0" lvl="2" indent="-285750" algn="l" defTabSz="2689159" rtl="0" eaLnBrk="1" fontAlgn="auto" latinLnBrk="0" hangingPunct="1">
              <a:lnSpc>
                <a:spcPct val="100000"/>
              </a:lnSpc>
              <a:spcBef>
                <a:spcPts val="0"/>
              </a:spcBef>
              <a:spcAft>
                <a:spcPts val="600"/>
              </a:spcAft>
              <a:buClrTx/>
              <a:buSzTx/>
              <a:buFont typeface="Wingdings" panose="05000000000000000000" pitchFamily="2" charset="2"/>
              <a:buChar char="ü"/>
              <a:tabLst/>
              <a:defRPr/>
            </a:pPr>
            <a:r>
              <a:rPr kumimoji="0" lang="en-US" sz="1400" b="0" i="1" u="none" strike="noStrike" kern="1200" cap="none" spc="0" normalizeH="0" baseline="0" noProof="0">
                <a:ln>
                  <a:noFill/>
                </a:ln>
                <a:solidFill>
                  <a:srgbClr val="006699"/>
                </a:solidFill>
                <a:effectLst/>
                <a:uLnTx/>
                <a:uFillTx/>
                <a:latin typeface="Segoe UI Light" panose="020B0502040204020203" pitchFamily="34" charset="0"/>
                <a:ea typeface="+mn-ea"/>
                <a:cs typeface="+mn-cs"/>
              </a:rPr>
              <a:t>Max message size</a:t>
            </a:r>
            <a:r>
              <a:rPr kumimoji="0" lang="en-US" sz="1400" b="0" i="1" u="none" strike="noStrike" kern="1200" cap="none" spc="0" normalizeH="0" baseline="0" noProof="0">
                <a:ln>
                  <a:noFill/>
                </a:ln>
                <a:solidFill>
                  <a:srgbClr val="505050"/>
                </a:solidFill>
                <a:effectLst/>
                <a:uLnTx/>
                <a:uFillTx/>
                <a:latin typeface="Segoe UI Light" panose="020B0502040204020203" pitchFamily="34" charset="0"/>
                <a:ea typeface="+mn-ea"/>
                <a:cs typeface="+mn-cs"/>
              </a:rPr>
              <a:t>: </a:t>
            </a:r>
            <a:r>
              <a:rPr kumimoji="0" lang="en-US" sz="1400" b="0" i="0" u="none" strike="noStrike" kern="1200" cap="none" spc="0" normalizeH="0" baseline="0" noProof="0">
                <a:ln>
                  <a:noFill/>
                </a:ln>
                <a:solidFill>
                  <a:srgbClr val="505050"/>
                </a:solidFill>
                <a:effectLst/>
                <a:uLnTx/>
                <a:uFillTx/>
                <a:latin typeface="Segoe UI Light" panose="020B0502040204020203" pitchFamily="34" charset="0"/>
                <a:ea typeface="+mn-ea"/>
                <a:cs typeface="+mn-cs"/>
              </a:rPr>
              <a:t>256 KB.</a:t>
            </a:r>
          </a:p>
        </p:txBody>
      </p:sp>
      <p:sp>
        <p:nvSpPr>
          <p:cNvPr id="4" name="Rectangle 3">
            <a:extLst>
              <a:ext uri="{FF2B5EF4-FFF2-40B4-BE49-F238E27FC236}">
                <a16:creationId xmlns:a16="http://schemas.microsoft.com/office/drawing/2014/main" id="{9E610DD9-D664-42D7-9073-B95A6C8BD487}"/>
              </a:ext>
            </a:extLst>
          </p:cNvPr>
          <p:cNvSpPr/>
          <p:nvPr/>
        </p:nvSpPr>
        <p:spPr>
          <a:xfrm>
            <a:off x="-60002" y="6390336"/>
            <a:ext cx="10228408" cy="276999"/>
          </a:xfrm>
          <a:prstGeom prst="rect">
            <a:avLst/>
          </a:prstGeom>
        </p:spPr>
        <p:txBody>
          <a:bodyPr wrap="square">
            <a:spAutoFit/>
          </a:bodyPr>
          <a:lstStyle/>
          <a:p>
            <a:pPr marL="457200" marR="0" lvl="2" indent="0" algn="l" defTabSz="268915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Light" panose="020B0502040204020203" pitchFamily="34" charset="0"/>
                <a:ea typeface="+mn-ea"/>
                <a:cs typeface="+mn-cs"/>
              </a:rPr>
              <a:t>*In Azure Event Hubs, capacity is purchased in terms of Throughput Units (TU). For higher capacity more TUs can be purchased.</a:t>
            </a:r>
          </a:p>
        </p:txBody>
      </p:sp>
      <p:sp>
        <p:nvSpPr>
          <p:cNvPr id="3" name="Rectangle 2">
            <a:extLst>
              <a:ext uri="{FF2B5EF4-FFF2-40B4-BE49-F238E27FC236}">
                <a16:creationId xmlns:a16="http://schemas.microsoft.com/office/drawing/2014/main" id="{143C93C6-7F9D-4F82-9CBE-30024688A310}"/>
              </a:ext>
            </a:extLst>
          </p:cNvPr>
          <p:cNvSpPr/>
          <p:nvPr/>
        </p:nvSpPr>
        <p:spPr bwMode="auto">
          <a:xfrm>
            <a:off x="268448" y="1828920"/>
            <a:ext cx="8716162" cy="35132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9" name="Group 38">
            <a:extLst>
              <a:ext uri="{FF2B5EF4-FFF2-40B4-BE49-F238E27FC236}">
                <a16:creationId xmlns:a16="http://schemas.microsoft.com/office/drawing/2014/main" id="{5A8B8D8E-F3E0-487B-8414-F4F07F78CD38}"/>
              </a:ext>
            </a:extLst>
          </p:cNvPr>
          <p:cNvGrpSpPr/>
          <p:nvPr/>
        </p:nvGrpSpPr>
        <p:grpSpPr>
          <a:xfrm>
            <a:off x="483987" y="2274579"/>
            <a:ext cx="8290896" cy="2737730"/>
            <a:chOff x="1327212" y="1485604"/>
            <a:chExt cx="8457146" cy="2792627"/>
          </a:xfrm>
        </p:grpSpPr>
        <p:sp>
          <p:nvSpPr>
            <p:cNvPr id="40" name="Rectangle 39">
              <a:extLst>
                <a:ext uri="{FF2B5EF4-FFF2-40B4-BE49-F238E27FC236}">
                  <a16:creationId xmlns:a16="http://schemas.microsoft.com/office/drawing/2014/main" id="{A3908128-EDB8-4B3D-94D8-C89AEBAFB2BB}"/>
                </a:ext>
              </a:extLst>
            </p:cNvPr>
            <p:cNvSpPr/>
            <p:nvPr/>
          </p:nvSpPr>
          <p:spPr>
            <a:xfrm>
              <a:off x="1327212" y="2502977"/>
              <a:ext cx="1112109"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Light"/>
                  <a:ea typeface="+mn-ea"/>
                  <a:cs typeface="+mn-cs"/>
                </a:rPr>
                <a:t>Event Publisher</a:t>
              </a:r>
            </a:p>
          </p:txBody>
        </p:sp>
        <p:sp>
          <p:nvSpPr>
            <p:cNvPr id="42" name="Rectangle 41">
              <a:extLst>
                <a:ext uri="{FF2B5EF4-FFF2-40B4-BE49-F238E27FC236}">
                  <a16:creationId xmlns:a16="http://schemas.microsoft.com/office/drawing/2014/main" id="{EADBA54E-CB9B-45C6-A06C-0110BE37DAD4}"/>
                </a:ext>
              </a:extLst>
            </p:cNvPr>
            <p:cNvSpPr/>
            <p:nvPr/>
          </p:nvSpPr>
          <p:spPr>
            <a:xfrm>
              <a:off x="2896516" y="1485604"/>
              <a:ext cx="5323511" cy="279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960" b="0" i="0" u="none" strike="noStrike" kern="1200" cap="all" spc="0" normalizeH="0" baseline="0" noProof="0">
                <a:ln>
                  <a:noFill/>
                </a:ln>
                <a:gradFill>
                  <a:gsLst>
                    <a:gs pos="2917">
                      <a:srgbClr val="FFFFFF"/>
                    </a:gs>
                    <a:gs pos="100000">
                      <a:srgbClr val="FFFFFF"/>
                    </a:gs>
                  </a:gsLst>
                  <a:lin ang="5400000" scaled="0"/>
                </a:gradFill>
                <a:effectLst/>
                <a:uLnTx/>
                <a:uFillTx/>
                <a:latin typeface="Segoe UI Light"/>
                <a:ea typeface="MS PGothic" charset="0"/>
                <a:cs typeface="Segoe UI Semibold" panose="020B0702040204020203" pitchFamily="34" charset="0"/>
              </a:endParaRPr>
            </a:p>
          </p:txBody>
        </p:sp>
        <p:grpSp>
          <p:nvGrpSpPr>
            <p:cNvPr id="43" name="Group 42">
              <a:extLst>
                <a:ext uri="{FF2B5EF4-FFF2-40B4-BE49-F238E27FC236}">
                  <a16:creationId xmlns:a16="http://schemas.microsoft.com/office/drawing/2014/main" id="{23925312-9598-422F-ABC0-8B5BA7DFDB7B}"/>
                </a:ext>
              </a:extLst>
            </p:cNvPr>
            <p:cNvGrpSpPr/>
            <p:nvPr/>
          </p:nvGrpSpPr>
          <p:grpSpPr>
            <a:xfrm>
              <a:off x="3017872" y="2189939"/>
              <a:ext cx="1664044" cy="1383956"/>
              <a:chOff x="2396755" y="3413468"/>
              <a:chExt cx="1664044" cy="1383956"/>
            </a:xfrm>
          </p:grpSpPr>
          <p:sp>
            <p:nvSpPr>
              <p:cNvPr id="72" name="Rounded Rectangle 5">
                <a:extLst>
                  <a:ext uri="{FF2B5EF4-FFF2-40B4-BE49-F238E27FC236}">
                    <a16:creationId xmlns:a16="http://schemas.microsoft.com/office/drawing/2014/main" id="{4F08D99E-B095-4475-8FAF-6A58CD77DCDE}"/>
                  </a:ext>
                </a:extLst>
              </p:cNvPr>
              <p:cNvSpPr/>
              <p:nvPr/>
            </p:nvSpPr>
            <p:spPr>
              <a:xfrm>
                <a:off x="2396755" y="3413468"/>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Light"/>
                    <a:ea typeface="+mn-ea"/>
                    <a:cs typeface="+mn-cs"/>
                  </a:rPr>
                  <a:t>Partition</a:t>
                </a:r>
              </a:p>
            </p:txBody>
          </p:sp>
          <p:sp>
            <p:nvSpPr>
              <p:cNvPr id="73" name="Rounded Rectangle 6">
                <a:extLst>
                  <a:ext uri="{FF2B5EF4-FFF2-40B4-BE49-F238E27FC236}">
                    <a16:creationId xmlns:a16="http://schemas.microsoft.com/office/drawing/2014/main" id="{53BF67B8-3543-40F5-AFEE-8BD4CC916266}"/>
                  </a:ext>
                </a:extLst>
              </p:cNvPr>
              <p:cNvSpPr/>
              <p:nvPr/>
            </p:nvSpPr>
            <p:spPr>
              <a:xfrm>
                <a:off x="2396755" y="391185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Light"/>
                    <a:ea typeface="+mn-ea"/>
                    <a:cs typeface="+mn-cs"/>
                  </a:rPr>
                  <a:t>Partition</a:t>
                </a:r>
              </a:p>
            </p:txBody>
          </p:sp>
          <p:sp>
            <p:nvSpPr>
              <p:cNvPr id="74" name="Rounded Rectangle 7">
                <a:extLst>
                  <a:ext uri="{FF2B5EF4-FFF2-40B4-BE49-F238E27FC236}">
                    <a16:creationId xmlns:a16="http://schemas.microsoft.com/office/drawing/2014/main" id="{E3D466C4-D799-4B61-9362-BFA9C9B34747}"/>
                  </a:ext>
                </a:extLst>
              </p:cNvPr>
              <p:cNvSpPr/>
              <p:nvPr/>
            </p:nvSpPr>
            <p:spPr>
              <a:xfrm>
                <a:off x="2396755" y="441024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Light"/>
                    <a:ea typeface="+mn-ea"/>
                    <a:cs typeface="+mn-cs"/>
                  </a:rPr>
                  <a:t>Partition</a:t>
                </a:r>
              </a:p>
            </p:txBody>
          </p:sp>
        </p:grpSp>
        <p:grpSp>
          <p:nvGrpSpPr>
            <p:cNvPr id="44" name="Group 43">
              <a:extLst>
                <a:ext uri="{FF2B5EF4-FFF2-40B4-BE49-F238E27FC236}">
                  <a16:creationId xmlns:a16="http://schemas.microsoft.com/office/drawing/2014/main" id="{9EEBE2BF-6A1B-45BB-8E9F-AA1EB6750A35}"/>
                </a:ext>
              </a:extLst>
            </p:cNvPr>
            <p:cNvGrpSpPr/>
            <p:nvPr/>
          </p:nvGrpSpPr>
          <p:grpSpPr>
            <a:xfrm>
              <a:off x="6471245" y="2189939"/>
              <a:ext cx="1664044" cy="1383956"/>
              <a:chOff x="6471245" y="2293137"/>
              <a:chExt cx="1664044" cy="1383956"/>
            </a:xfrm>
          </p:grpSpPr>
          <p:sp>
            <p:nvSpPr>
              <p:cNvPr id="69" name="Rounded Rectangle 8">
                <a:extLst>
                  <a:ext uri="{FF2B5EF4-FFF2-40B4-BE49-F238E27FC236}">
                    <a16:creationId xmlns:a16="http://schemas.microsoft.com/office/drawing/2014/main" id="{10494A61-8BAB-4F9B-8A5A-F5E79016B734}"/>
                  </a:ext>
                </a:extLst>
              </p:cNvPr>
              <p:cNvSpPr/>
              <p:nvPr/>
            </p:nvSpPr>
            <p:spPr>
              <a:xfrm>
                <a:off x="6471245" y="229313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Light"/>
                    <a:ea typeface="+mn-ea"/>
                    <a:cs typeface="+mn-cs"/>
                  </a:rPr>
                  <a:t>Reader</a:t>
                </a:r>
              </a:p>
            </p:txBody>
          </p:sp>
          <p:sp>
            <p:nvSpPr>
              <p:cNvPr id="70" name="Rounded Rectangle 9">
                <a:extLst>
                  <a:ext uri="{FF2B5EF4-FFF2-40B4-BE49-F238E27FC236}">
                    <a16:creationId xmlns:a16="http://schemas.microsoft.com/office/drawing/2014/main" id="{E39A100E-C2FA-48B4-B3E0-93B22FCC402C}"/>
                  </a:ext>
                </a:extLst>
              </p:cNvPr>
              <p:cNvSpPr/>
              <p:nvPr/>
            </p:nvSpPr>
            <p:spPr>
              <a:xfrm>
                <a:off x="6471245" y="279152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Light"/>
                    <a:ea typeface="+mn-ea"/>
                    <a:cs typeface="+mn-cs"/>
                  </a:rPr>
                  <a:t>Reader</a:t>
                </a:r>
              </a:p>
            </p:txBody>
          </p:sp>
          <p:sp>
            <p:nvSpPr>
              <p:cNvPr id="71" name="Rounded Rectangle 10">
                <a:extLst>
                  <a:ext uri="{FF2B5EF4-FFF2-40B4-BE49-F238E27FC236}">
                    <a16:creationId xmlns:a16="http://schemas.microsoft.com/office/drawing/2014/main" id="{AB2288AC-0CD5-4629-987E-F318C61FF144}"/>
                  </a:ext>
                </a:extLst>
              </p:cNvPr>
              <p:cNvSpPr/>
              <p:nvPr/>
            </p:nvSpPr>
            <p:spPr>
              <a:xfrm>
                <a:off x="6471245" y="3289915"/>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Light"/>
                    <a:ea typeface="+mn-ea"/>
                    <a:cs typeface="+mn-cs"/>
                  </a:rPr>
                  <a:t>Reader</a:t>
                </a:r>
              </a:p>
            </p:txBody>
          </p:sp>
        </p:grpSp>
        <p:sp>
          <p:nvSpPr>
            <p:cNvPr id="46" name="Right Arrow 12">
              <a:extLst>
                <a:ext uri="{FF2B5EF4-FFF2-40B4-BE49-F238E27FC236}">
                  <a16:creationId xmlns:a16="http://schemas.microsoft.com/office/drawing/2014/main" id="{F88FACD8-19EA-4265-825E-559F5AAECBBE}"/>
                </a:ext>
              </a:extLst>
            </p:cNvPr>
            <p:cNvSpPr/>
            <p:nvPr/>
          </p:nvSpPr>
          <p:spPr>
            <a:xfrm>
              <a:off x="2537482" y="2719221"/>
              <a:ext cx="275968" cy="325393"/>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Light"/>
                <a:ea typeface="+mn-ea"/>
                <a:cs typeface="+mn-cs"/>
              </a:endParaRPr>
            </a:p>
          </p:txBody>
        </p:sp>
        <p:grpSp>
          <p:nvGrpSpPr>
            <p:cNvPr id="58" name="Group 57">
              <a:extLst>
                <a:ext uri="{FF2B5EF4-FFF2-40B4-BE49-F238E27FC236}">
                  <a16:creationId xmlns:a16="http://schemas.microsoft.com/office/drawing/2014/main" id="{063110F2-589E-4705-AF26-6DCF3378ADCC}"/>
                </a:ext>
              </a:extLst>
            </p:cNvPr>
            <p:cNvGrpSpPr/>
            <p:nvPr/>
          </p:nvGrpSpPr>
          <p:grpSpPr>
            <a:xfrm>
              <a:off x="8291417" y="2502977"/>
              <a:ext cx="1492941" cy="757881"/>
              <a:chOff x="8291417" y="2502977"/>
              <a:chExt cx="1492941" cy="757881"/>
            </a:xfrm>
          </p:grpSpPr>
          <p:sp>
            <p:nvSpPr>
              <p:cNvPr id="67" name="Rectangle 66">
                <a:extLst>
                  <a:ext uri="{FF2B5EF4-FFF2-40B4-BE49-F238E27FC236}">
                    <a16:creationId xmlns:a16="http://schemas.microsoft.com/office/drawing/2014/main" id="{9E82B4D4-FC11-4B86-8BEF-AE5B2A73B96B}"/>
                  </a:ext>
                </a:extLst>
              </p:cNvPr>
              <p:cNvSpPr/>
              <p:nvPr/>
            </p:nvSpPr>
            <p:spPr>
              <a:xfrm>
                <a:off x="8671204" y="2502977"/>
                <a:ext cx="1113154"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Light"/>
                    <a:ea typeface="+mn-ea"/>
                    <a:cs typeface="+mn-cs"/>
                  </a:rPr>
                  <a:t>Event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Light"/>
                    <a:ea typeface="+mn-ea"/>
                    <a:cs typeface="+mn-cs"/>
                  </a:rPr>
                  <a:t> Consumer</a:t>
                </a:r>
              </a:p>
            </p:txBody>
          </p:sp>
          <p:sp>
            <p:nvSpPr>
              <p:cNvPr id="68" name="Right Arrow 13">
                <a:extLst>
                  <a:ext uri="{FF2B5EF4-FFF2-40B4-BE49-F238E27FC236}">
                    <a16:creationId xmlns:a16="http://schemas.microsoft.com/office/drawing/2014/main" id="{2BE19312-E041-4F93-AFF4-0B194E99A994}"/>
                  </a:ext>
                </a:extLst>
              </p:cNvPr>
              <p:cNvSpPr/>
              <p:nvPr/>
            </p:nvSpPr>
            <p:spPr>
              <a:xfrm>
                <a:off x="8291417" y="2719221"/>
                <a:ext cx="308397" cy="325393"/>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Light"/>
                  <a:ea typeface="+mn-ea"/>
                  <a:cs typeface="+mn-cs"/>
                </a:endParaRPr>
              </a:p>
            </p:txBody>
          </p:sp>
        </p:grpSp>
        <p:sp>
          <p:nvSpPr>
            <p:cNvPr id="65" name="Oval 64">
              <a:extLst>
                <a:ext uri="{FF2B5EF4-FFF2-40B4-BE49-F238E27FC236}">
                  <a16:creationId xmlns:a16="http://schemas.microsoft.com/office/drawing/2014/main" id="{C6884B25-AD54-4CD4-B216-53F4420623C2}"/>
                </a:ext>
              </a:extLst>
            </p:cNvPr>
            <p:cNvSpPr/>
            <p:nvPr/>
          </p:nvSpPr>
          <p:spPr bwMode="auto">
            <a:xfrm>
              <a:off x="4860743" y="2113268"/>
              <a:ext cx="1492819" cy="15373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Semilight"/>
                  <a:ea typeface="Segoe UI" pitchFamily="34" charset="0"/>
                  <a:cs typeface="Segoe UI" pitchFamily="34" charset="0"/>
                </a:rPr>
                <a:t>Event hubs</a:t>
              </a:r>
            </a:p>
          </p:txBody>
        </p:sp>
      </p:grpSp>
      <p:pic>
        <p:nvPicPr>
          <p:cNvPr id="78" name="Picture 4" descr="http://www.cloudmonix.com/wp-content/uploads/2016/12/Azure-Event-Hubs.png">
            <a:extLst>
              <a:ext uri="{FF2B5EF4-FFF2-40B4-BE49-F238E27FC236}">
                <a16:creationId xmlns:a16="http://schemas.microsoft.com/office/drawing/2014/main" id="{6DB9BA8D-E24F-4900-9B49-B23C461FC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807" y="3498628"/>
            <a:ext cx="646135" cy="64613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55D6F1E3-EE16-4D5E-8C39-5402EC5B3A91}"/>
              </a:ext>
            </a:extLst>
          </p:cNvPr>
          <p:cNvSpPr/>
          <p:nvPr/>
        </p:nvSpPr>
        <p:spPr>
          <a:xfrm>
            <a:off x="9087563" y="2274579"/>
            <a:ext cx="2813932" cy="584775"/>
          </a:xfrm>
          <a:prstGeom prst="rect">
            <a:avLst/>
          </a:prstGeom>
          <a:solidFill>
            <a:schemeClr val="bg1">
              <a:lumMod val="95000"/>
            </a:schemeClr>
          </a:solidFill>
        </p:spPr>
        <p:txBody>
          <a:bodyPr wrap="square">
            <a:spAutoFit/>
          </a:bodyPr>
          <a:lstStyle/>
          <a:p>
            <a:pPr marL="457200" marR="0" lvl="2" indent="0" algn="ctr" defTabSz="268915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mn-cs"/>
              </a:rPr>
              <a:t>Azure Event Hubs – Scale and Performance</a:t>
            </a:r>
          </a:p>
        </p:txBody>
      </p:sp>
    </p:spTree>
    <p:extLst>
      <p:ext uri="{BB962C8B-B14F-4D97-AF65-F5344CB8AC3E}">
        <p14:creationId xmlns:p14="http://schemas.microsoft.com/office/powerpoint/2010/main" val="242904942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89512"/>
            <a:ext cx="1219200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event hubs- Capabilities overview</a:t>
            </a:r>
          </a:p>
        </p:txBody>
      </p:sp>
      <p:sp>
        <p:nvSpPr>
          <p:cNvPr id="76" name="Rectangle 75">
            <a:extLst>
              <a:ext uri="{FF2B5EF4-FFF2-40B4-BE49-F238E27FC236}">
                <a16:creationId xmlns:a16="http://schemas.microsoft.com/office/drawing/2014/main" id="{C9E170D7-606D-4219-A248-C08558C7CD73}"/>
              </a:ext>
            </a:extLst>
          </p:cNvPr>
          <p:cNvSpPr/>
          <p:nvPr/>
        </p:nvSpPr>
        <p:spPr>
          <a:xfrm>
            <a:off x="0" y="1482867"/>
            <a:ext cx="6252974" cy="4366901"/>
          </a:xfrm>
          <a:prstGeom prst="rect">
            <a:avLst/>
          </a:prstGeom>
        </p:spPr>
        <p:txBody>
          <a:bodyPr wrap="square">
            <a:spAutoFit/>
          </a:bodyPr>
          <a:lstStyle/>
          <a:p>
            <a:pPr marL="641161" marR="0" lvl="1"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Based on the concept of Event Producers and Consumers</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Producers send data to an event hub via AMQP 1.0 or HTTPS</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Consumers read event data from an event hub via AMQP 1.0.</a:t>
            </a:r>
          </a:p>
          <a:p>
            <a:pPr marL="641161" marR="0" lvl="1" indent="-34290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SAS tokens</a:t>
            </a: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Identifies and authenticates the event publisher.</a:t>
            </a:r>
          </a:p>
          <a:p>
            <a:pPr marL="641161" marR="0" lvl="1" indent="-34290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can be captured automatically in either </a:t>
            </a:r>
            <a:r>
              <a:rPr kumimoji="0" lang="en-US" sz="18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Blob Storage</a:t>
            </a: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or </a:t>
            </a:r>
            <a:r>
              <a:rPr kumimoji="0" lang="en-US" sz="18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Data Lake Store </a:t>
            </a: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 AVRO format).</a:t>
            </a:r>
          </a:p>
          <a:p>
            <a:pPr marL="641161" marR="0" lvl="1" indent="-34290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stored for 24 hours by default</a:t>
            </a:r>
          </a:p>
          <a:p>
            <a:pPr marL="641161" marR="0" lvl="1" indent="-34290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84 GB storage included per Throughput Unit (TU)</a:t>
            </a:r>
          </a:p>
        </p:txBody>
      </p:sp>
      <p:pic>
        <p:nvPicPr>
          <p:cNvPr id="30" name="Picture 29">
            <a:extLst>
              <a:ext uri="{FF2B5EF4-FFF2-40B4-BE49-F238E27FC236}">
                <a16:creationId xmlns:a16="http://schemas.microsoft.com/office/drawing/2014/main" id="{E9A49823-9CEB-4E7A-869D-22B1F41C2C38}"/>
              </a:ext>
            </a:extLst>
          </p:cNvPr>
          <p:cNvPicPr>
            <a:picLocks noChangeAspect="1"/>
          </p:cNvPicPr>
          <p:nvPr/>
        </p:nvPicPr>
        <p:blipFill>
          <a:blip r:embed="rId4"/>
          <a:stretch>
            <a:fillRect/>
          </a:stretch>
        </p:blipFill>
        <p:spPr>
          <a:xfrm>
            <a:off x="6516133" y="1967740"/>
            <a:ext cx="5207557" cy="3128135"/>
          </a:xfrm>
          <a:prstGeom prst="rect">
            <a:avLst/>
          </a:prstGeom>
          <a:ln>
            <a:solidFill>
              <a:schemeClr val="bg2">
                <a:lumMod val="90000"/>
              </a:schemeClr>
            </a:solidFill>
          </a:ln>
        </p:spPr>
      </p:pic>
    </p:spTree>
    <p:extLst>
      <p:ext uri="{BB962C8B-B14F-4D97-AF65-F5344CB8AC3E}">
        <p14:creationId xmlns:p14="http://schemas.microsoft.com/office/powerpoint/2010/main" val="413706661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EVENT HUBs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Event Hubs can be a good option</a:t>
            </a:r>
          </a:p>
        </p:txBody>
      </p:sp>
      <p:graphicFrame>
        <p:nvGraphicFramePr>
          <p:cNvPr id="5" name="Table 4">
            <a:extLst>
              <a:ext uri="{FF2B5EF4-FFF2-40B4-BE49-F238E27FC236}">
                <a16:creationId xmlns:a16="http://schemas.microsoft.com/office/drawing/2014/main" id="{C2AD6BFF-C1BD-4DD5-A42B-4620CA4BFF64}"/>
              </a:ext>
            </a:extLst>
          </p:cNvPr>
          <p:cNvGraphicFramePr>
            <a:graphicFrameLocks noGrp="1"/>
          </p:cNvGraphicFramePr>
          <p:nvPr>
            <p:extLst/>
          </p:nvPr>
        </p:nvGraphicFramePr>
        <p:xfrm>
          <a:off x="555999" y="1576168"/>
          <a:ext cx="10873150" cy="4553644"/>
        </p:xfrm>
        <a:graphic>
          <a:graphicData uri="http://schemas.openxmlformats.org/drawingml/2006/table">
            <a:tbl>
              <a:tblPr firstRow="1" bandRow="1">
                <a:tableStyleId>{5C22544A-7EE6-4342-B048-85BDC9FD1C3A}</a:tableStyleId>
              </a:tblPr>
              <a:tblGrid>
                <a:gridCol w="4174401">
                  <a:extLst>
                    <a:ext uri="{9D8B030D-6E8A-4147-A177-3AD203B41FA5}">
                      <a16:colId xmlns:a16="http://schemas.microsoft.com/office/drawing/2014/main" val="3272501966"/>
                    </a:ext>
                  </a:extLst>
                </a:gridCol>
                <a:gridCol w="6698749">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822960">
                <a:tc>
                  <a:txBody>
                    <a:bodyPr/>
                    <a:lstStyle/>
                    <a:p>
                      <a:r>
                        <a:rPr lang="en-US" sz="1600">
                          <a:latin typeface="Segoe UI Semilight" panose="020B0402040204020203" pitchFamily="34" charset="0"/>
                          <a:cs typeface="Segoe UI Semilight" panose="020B0402040204020203" pitchFamily="34" charset="0"/>
                        </a:rPr>
                        <a:t>To automatically scale capacity</a:t>
                      </a:r>
                    </a:p>
                  </a:txBody>
                  <a:tcPr anchor="ctr"/>
                </a:tc>
                <a:tc>
                  <a:txBody>
                    <a:bodyPr/>
                    <a:lstStyle/>
                    <a:p>
                      <a:r>
                        <a:rPr lang="en-US" sz="1600" i="1">
                          <a:latin typeface="Segoe UI Semilight" panose="020B0402040204020203" pitchFamily="34" charset="0"/>
                          <a:cs typeface="Segoe UI Semilight" panose="020B0402040204020203" pitchFamily="34" charset="0"/>
                        </a:rPr>
                        <a:t>Auto-inflate</a:t>
                      </a:r>
                      <a:r>
                        <a:rPr lang="en-US" sz="1600">
                          <a:latin typeface="Segoe UI Semilight" panose="020B0402040204020203" pitchFamily="34" charset="0"/>
                          <a:cs typeface="Segoe UI Semilight" panose="020B0402040204020203" pitchFamily="34" charset="0"/>
                        </a:rPr>
                        <a:t> enables you to start small with the minimum required throughput units. It then scales automatically to the maximum limit of throughput units, depending on the increase in traffic.</a:t>
                      </a:r>
                    </a:p>
                  </a:txBody>
                  <a:tcPr anchor="ctr"/>
                </a:tc>
                <a:extLst>
                  <a:ext uri="{0D108BD9-81ED-4DB2-BD59-A6C34878D82A}">
                    <a16:rowId xmlns:a16="http://schemas.microsoft.com/office/drawing/2014/main" val="3902005760"/>
                  </a:ext>
                </a:extLst>
              </a:tr>
              <a:tr h="822960">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is a serverless service. Note: Your ability to fine tune the performance is limited.</a:t>
                      </a:r>
                    </a:p>
                  </a:txBody>
                  <a:tcPr anchor="ctr"/>
                </a:tc>
                <a:extLst>
                  <a:ext uri="{0D108BD9-81ED-4DB2-BD59-A6C34878D82A}">
                    <a16:rowId xmlns:a16="http://schemas.microsoft.com/office/drawing/2014/main" val="1212888764"/>
                  </a:ext>
                </a:extLst>
              </a:tr>
              <a:tr h="822960">
                <a:tc>
                  <a:txBody>
                    <a:bodyPr/>
                    <a:lstStyle/>
                    <a:p>
                      <a:r>
                        <a:rPr lang="en-US" sz="1600">
                          <a:latin typeface="Segoe UI Semilight" panose="020B0402040204020203" pitchFamily="34" charset="0"/>
                          <a:cs typeface="Segoe UI Semilight" panose="020B0402040204020203" pitchFamily="34" charset="0"/>
                        </a:rPr>
                        <a:t>To integrate easily with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You can configure Azure Events Hubs as a streaming data input to Azure Stream Analytics via the Azure Portal without any coding.</a:t>
                      </a:r>
                    </a:p>
                  </a:txBody>
                  <a:tcPr anchor="ctr"/>
                </a:tc>
                <a:extLst>
                  <a:ext uri="{0D108BD9-81ED-4DB2-BD59-A6C34878D82A}">
                    <a16:rowId xmlns:a16="http://schemas.microsoft.com/office/drawing/2014/main" val="3622420946"/>
                  </a:ext>
                </a:extLst>
              </a:tr>
              <a:tr h="822960">
                <a:tc>
                  <a:txBody>
                    <a:bodyPr/>
                    <a:lstStyle/>
                    <a:p>
                      <a:r>
                        <a:rPr lang="en-US" sz="1600">
                          <a:latin typeface="Segoe UI Semilight" panose="020B0402040204020203" pitchFamily="34" charset="0"/>
                          <a:cs typeface="Segoe UI Semilight" panose="020B0402040204020203" pitchFamily="34" charset="0"/>
                        </a:rPr>
                        <a:t>A low-latency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latency can be &lt; 50ms </a:t>
                      </a:r>
                      <a:r>
                        <a:rPr lang="en-US" sz="1600" err="1">
                          <a:latin typeface="Segoe UI Semilight" panose="020B0402040204020203" pitchFamily="34" charset="0"/>
                          <a:cs typeface="Segoe UI Semilight" panose="020B0402040204020203" pitchFamily="34" charset="0"/>
                        </a:rPr>
                        <a:t>Avg</a:t>
                      </a:r>
                      <a:r>
                        <a:rPr lang="en-US" sz="1600">
                          <a:latin typeface="Segoe UI Semilight" panose="020B0402040204020203" pitchFamily="34" charset="0"/>
                          <a:cs typeface="Segoe UI Semilight" panose="020B0402040204020203" pitchFamily="34" charset="0"/>
                        </a:rPr>
                        <a:t>, with 99th % &lt; 100ms*. </a:t>
                      </a:r>
                    </a:p>
                  </a:txBody>
                  <a:tcPr anchor="ctr"/>
                </a:tc>
                <a:extLst>
                  <a:ext uri="{0D108BD9-81ED-4DB2-BD59-A6C34878D82A}">
                    <a16:rowId xmlns:a16="http://schemas.microsoft.com/office/drawing/2014/main" val="3784778137"/>
                  </a:ext>
                </a:extLst>
              </a:tr>
              <a:tr h="822960">
                <a:tc>
                  <a:txBody>
                    <a:bodyPr/>
                    <a:lstStyle/>
                    <a:p>
                      <a:r>
                        <a:rPr lang="en-US" sz="1600">
                          <a:latin typeface="Segoe UI Semilight" panose="020B0402040204020203" pitchFamily="34" charset="0"/>
                          <a:cs typeface="Segoe UI Semilight" panose="020B0402040204020203" pitchFamily="34" charset="0"/>
                        </a:rPr>
                        <a:t>To store ingested data in Azure Blob Storage or Azure Data Lake Store</a:t>
                      </a:r>
                    </a:p>
                  </a:txBody>
                  <a:tcPr anchor="ctr"/>
                </a:tc>
                <a:tc>
                  <a:txBody>
                    <a:bodyPr/>
                    <a:lstStyle/>
                    <a:p>
                      <a:r>
                        <a:rPr lang="en-US" sz="1600" dirty="0">
                          <a:latin typeface="Segoe UI Semilight" panose="020B0402040204020203" pitchFamily="34" charset="0"/>
                          <a:cs typeface="Segoe UI Semilight" panose="020B0402040204020203" pitchFamily="34" charset="0"/>
                        </a:rPr>
                        <a:t>Azure Events Hubs has built in integration with these two Azure storage services.</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07332158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1B389-DFCD-4C52-A03A-56A6DDEC6B12}"/>
              </a:ext>
            </a:extLst>
          </p:cNvPr>
          <p:cNvSpPr>
            <a:spLocks noGrp="1"/>
          </p:cNvSpPr>
          <p:nvPr>
            <p:ph type="title"/>
          </p:nvPr>
        </p:nvSpPr>
        <p:spPr>
          <a:xfrm>
            <a:off x="268080" y="3332917"/>
            <a:ext cx="11655840" cy="899665"/>
          </a:xfrm>
        </p:spPr>
        <p:txBody>
          <a:bodyPr/>
          <a:lstStyle/>
          <a:p>
            <a:r>
              <a:rPr lang="en-US"/>
              <a:t>IoT Hub</a:t>
            </a:r>
          </a:p>
        </p:txBody>
      </p:sp>
    </p:spTree>
    <p:extLst>
      <p:ext uri="{BB962C8B-B14F-4D97-AF65-F5344CB8AC3E}">
        <p14:creationId xmlns:p14="http://schemas.microsoft.com/office/powerpoint/2010/main" val="349424895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6CF1-E97A-4D35-830B-DF0202BB20E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a:t>
            </a:r>
          </a:p>
        </p:txBody>
      </p:sp>
      <p:sp>
        <p:nvSpPr>
          <p:cNvPr id="3" name="Text Placeholder 2">
            <a:extLst>
              <a:ext uri="{FF2B5EF4-FFF2-40B4-BE49-F238E27FC236}">
                <a16:creationId xmlns:a16="http://schemas.microsoft.com/office/drawing/2014/main" id="{A8C142DF-A28A-4CE7-8196-510F70A77A58}"/>
              </a:ext>
            </a:extLst>
          </p:cNvPr>
          <p:cNvSpPr>
            <a:spLocks noGrp="1"/>
          </p:cNvSpPr>
          <p:nvPr>
            <p:ph type="body" sz="quarter" idx="11"/>
          </p:nvPr>
        </p:nvSpPr>
        <p:spPr>
          <a:xfrm>
            <a:off x="266920" y="1050676"/>
            <a:ext cx="11655078" cy="276999"/>
          </a:xfrm>
        </p:spPr>
        <p:txBody>
          <a:bodyPr vert="horz" wrap="square" lIns="146304" tIns="0" rIns="91440" bIns="0" rtlCol="0" anchor="ctr">
            <a:spAutoFit/>
          </a:bodyPr>
          <a:lstStyle/>
          <a:p>
            <a:pPr algn="ctr" defTabSz="914016"/>
            <a:r>
              <a:rPr lang="en-US" sz="2000">
                <a:solidFill>
                  <a:schemeClr val="accent2">
                    <a:lumMod val="50000"/>
                    <a:lumOff val="50000"/>
                  </a:schemeClr>
                </a:solidFill>
              </a:rPr>
              <a:t>A fully managed service to connect, monitor and manage billions of IoT assets</a:t>
            </a:r>
          </a:p>
        </p:txBody>
      </p:sp>
      <p:sp>
        <p:nvSpPr>
          <p:cNvPr id="7" name="Text Placeholder 7">
            <a:extLst>
              <a:ext uri="{FF2B5EF4-FFF2-40B4-BE49-F238E27FC236}">
                <a16:creationId xmlns:a16="http://schemas.microsoft.com/office/drawing/2014/main" id="{CAC057A3-F688-4B70-9412-473BE379DDEE}"/>
              </a:ext>
            </a:extLst>
          </p:cNvPr>
          <p:cNvSpPr txBox="1">
            <a:spLocks/>
          </p:cNvSpPr>
          <p:nvPr/>
        </p:nvSpPr>
        <p:spPr>
          <a:xfrm>
            <a:off x="0" y="1806343"/>
            <a:ext cx="6246148" cy="424122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anose="020B0604020202020204" pitchFamily="34" charset="0"/>
              <a:buNone/>
              <a:tabLst/>
              <a:defRPr sz="2745" kern="1200" spc="0" baseline="0">
                <a:solidFill>
                  <a:schemeClr val="tx2"/>
                </a:solidFill>
                <a:latin typeface="+mn-lt"/>
                <a:ea typeface="+mn-ea"/>
                <a:cs typeface="Segoe UI Semilight" panose="020B0402040204020203" pitchFamily="34" charset="0"/>
              </a:defRPr>
            </a:lvl1pPr>
            <a:lvl2pPr marL="33614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60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8433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00843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41161" marR="0" lvl="1" indent="-34290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Serverless Azure service.</a:t>
            </a:r>
          </a:p>
          <a:p>
            <a:pPr marL="641161" marR="0" lvl="1" indent="-34290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Billions of devices and assets</a:t>
            </a:r>
          </a:p>
          <a:p>
            <a:pPr marL="641161" marR="0" lvl="1" indent="-34290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Supports Linux, iOS, Android, Linux, Windows and real-time operating system (RTOS) devices.</a:t>
            </a:r>
          </a:p>
          <a:p>
            <a:pPr marL="641161" marR="0" lvl="1" indent="-34290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Supports reliable bi-directional communication (device-to-cloud and cloud-to-device)</a:t>
            </a:r>
          </a:p>
          <a:p>
            <a:pPr marL="641161" marR="0" lvl="1" indent="-34290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Ingests data in real-time</a:t>
            </a:r>
          </a:p>
          <a:p>
            <a:pPr marL="641161" marR="0" lvl="1" indent="-34290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Can manage IoT devices at scale with device management</a:t>
            </a:r>
          </a:p>
          <a:p>
            <a:pPr marL="641161" marR="0" lvl="1" indent="-34290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Extends the power of the cloud to edge devices with </a:t>
            </a: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IoT Edge</a:t>
            </a:r>
            <a:endPar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298261" marR="0" lvl="1" indent="0" algn="l" defTabSz="914192" rtl="0" eaLnBrk="1" fontAlgn="auto" latinLnBrk="0" hangingPunct="1">
              <a:lnSpc>
                <a:spcPts val="2255"/>
              </a:lnSpc>
              <a:spcBef>
                <a:spcPts val="0"/>
              </a:spcBef>
              <a:spcAft>
                <a:spcPts val="600"/>
              </a:spcAft>
              <a:buClr>
                <a:srgbClr val="0078D7"/>
              </a:buClr>
              <a:buSzPct val="90000"/>
              <a:buFont typeface="Arial" pitchFamily="34" charset="0"/>
              <a:buNone/>
              <a:tabLst/>
              <a:defRPr/>
            </a:pPr>
            <a:endPar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pic>
        <p:nvPicPr>
          <p:cNvPr id="9" name="Picture 8">
            <a:extLst>
              <a:ext uri="{FF2B5EF4-FFF2-40B4-BE49-F238E27FC236}">
                <a16:creationId xmlns:a16="http://schemas.microsoft.com/office/drawing/2014/main" id="{EE2B41F9-367D-4004-8500-EF24BE03E2CB}"/>
              </a:ext>
            </a:extLst>
          </p:cNvPr>
          <p:cNvPicPr>
            <a:picLocks noChangeAspect="1"/>
          </p:cNvPicPr>
          <p:nvPr/>
        </p:nvPicPr>
        <p:blipFill>
          <a:blip r:embed="rId4"/>
          <a:stretch>
            <a:fillRect/>
          </a:stretch>
        </p:blipFill>
        <p:spPr>
          <a:xfrm>
            <a:off x="6929155" y="1806343"/>
            <a:ext cx="4478239" cy="4214490"/>
          </a:xfrm>
          <a:prstGeom prst="rect">
            <a:avLst/>
          </a:prstGeom>
        </p:spPr>
      </p:pic>
    </p:spTree>
    <p:extLst>
      <p:ext uri="{BB962C8B-B14F-4D97-AF65-F5344CB8AC3E}">
        <p14:creationId xmlns:p14="http://schemas.microsoft.com/office/powerpoint/2010/main" val="27987851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007F-B51B-4E30-9745-CEBA764659C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Capability Overview</a:t>
            </a:r>
          </a:p>
        </p:txBody>
      </p:sp>
      <p:pic>
        <p:nvPicPr>
          <p:cNvPr id="4" name="Picture 3">
            <a:extLst>
              <a:ext uri="{FF2B5EF4-FFF2-40B4-BE49-F238E27FC236}">
                <a16:creationId xmlns:a16="http://schemas.microsoft.com/office/drawing/2014/main" id="{A3347B1E-50B6-4BF5-A8C4-866AA8A092EB}"/>
              </a:ext>
            </a:extLst>
          </p:cNvPr>
          <p:cNvPicPr>
            <a:picLocks noChangeAspect="1"/>
          </p:cNvPicPr>
          <p:nvPr/>
        </p:nvPicPr>
        <p:blipFill>
          <a:blip r:embed="rId3"/>
          <a:stretch>
            <a:fillRect/>
          </a:stretch>
        </p:blipFill>
        <p:spPr>
          <a:xfrm>
            <a:off x="712018" y="1215039"/>
            <a:ext cx="764435" cy="688713"/>
          </a:xfrm>
          <a:prstGeom prst="rect">
            <a:avLst/>
          </a:prstGeom>
        </p:spPr>
      </p:pic>
      <p:pic>
        <p:nvPicPr>
          <p:cNvPr id="32770" name="Picture 2" descr="Image result for Monitoring icon">
            <a:extLst>
              <a:ext uri="{FF2B5EF4-FFF2-40B4-BE49-F238E27FC236}">
                <a16:creationId xmlns:a16="http://schemas.microsoft.com/office/drawing/2014/main" id="{4C203C64-6789-499A-9631-9FD7133F7A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018" y="2042051"/>
            <a:ext cx="764435" cy="76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DD4CB72-16E0-462A-8E9C-9A9B2D1CA40C}"/>
              </a:ext>
            </a:extLst>
          </p:cNvPr>
          <p:cNvPicPr>
            <a:picLocks noChangeAspect="1"/>
          </p:cNvPicPr>
          <p:nvPr/>
        </p:nvPicPr>
        <p:blipFill>
          <a:blip r:embed="rId5"/>
          <a:stretch>
            <a:fillRect/>
          </a:stretch>
        </p:blipFill>
        <p:spPr>
          <a:xfrm>
            <a:off x="762630" y="2896685"/>
            <a:ext cx="663210" cy="675416"/>
          </a:xfrm>
          <a:prstGeom prst="rect">
            <a:avLst/>
          </a:prstGeom>
        </p:spPr>
      </p:pic>
      <p:pic>
        <p:nvPicPr>
          <p:cNvPr id="32772" name="Picture 4" descr="https://azurecomcdn.azureedge.net/cvt-9aee4e9557d6e989c05c2e6bfefca76dc3e3384bd81fd128e1b510b2cfd367d8/images/page/services/iot-hub/01-establish.png">
            <a:extLst>
              <a:ext uri="{FF2B5EF4-FFF2-40B4-BE49-F238E27FC236}">
                <a16:creationId xmlns:a16="http://schemas.microsoft.com/office/drawing/2014/main" id="{B5EA9813-B786-4423-B48C-376E43B430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176" y="3876679"/>
            <a:ext cx="728118" cy="58249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5125BE5-98A5-4680-84B1-12B4F377C59C}"/>
              </a:ext>
            </a:extLst>
          </p:cNvPr>
          <p:cNvCxnSpPr/>
          <p:nvPr/>
        </p:nvCxnSpPr>
        <p:spPr>
          <a:xfrm>
            <a:off x="0" y="199381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741CB-953E-4AA4-B349-0E0F10FDA087}"/>
              </a:ext>
            </a:extLst>
          </p:cNvPr>
          <p:cNvCxnSpPr/>
          <p:nvPr/>
        </p:nvCxnSpPr>
        <p:spPr>
          <a:xfrm>
            <a:off x="0" y="2840603"/>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E7BD23-3DEB-4935-A78B-574AD1199D42}"/>
              </a:ext>
            </a:extLst>
          </p:cNvPr>
          <p:cNvCxnSpPr/>
          <p:nvPr/>
        </p:nvCxnSpPr>
        <p:spPr>
          <a:xfrm>
            <a:off x="0" y="3618645"/>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81A696-79A7-454F-A270-D56714BDB34B}"/>
              </a:ext>
            </a:extLst>
          </p:cNvPr>
          <p:cNvCxnSpPr/>
          <p:nvPr/>
        </p:nvCxnSpPr>
        <p:spPr>
          <a:xfrm>
            <a:off x="0" y="4657944"/>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CA2A96-5BEC-49AF-98D9-28B338539556}"/>
              </a:ext>
            </a:extLst>
          </p:cNvPr>
          <p:cNvSpPr txBox="1"/>
          <p:nvPr/>
        </p:nvSpPr>
        <p:spPr>
          <a:xfrm>
            <a:off x="1870050" y="1120814"/>
            <a:ext cx="10055029" cy="8771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Per device security: IoT Hub lets you set up individual identities and credentials for your connected devices. This helps maintain the confidentiality of cloud-to-device and device-to-cloud authentication. You can also selectively revoke the access rights to specific devices as needed. </a:t>
            </a:r>
          </a:p>
        </p:txBody>
      </p:sp>
      <p:sp>
        <p:nvSpPr>
          <p:cNvPr id="15" name="TextBox 14">
            <a:extLst>
              <a:ext uri="{FF2B5EF4-FFF2-40B4-BE49-F238E27FC236}">
                <a16:creationId xmlns:a16="http://schemas.microsoft.com/office/drawing/2014/main" id="{C6DABC63-A5D8-40D1-B6E0-B2B3BE17172A}"/>
              </a:ext>
            </a:extLst>
          </p:cNvPr>
          <p:cNvSpPr txBox="1"/>
          <p:nvPr/>
        </p:nvSpPr>
        <p:spPr>
          <a:xfrm>
            <a:off x="1870050" y="2082636"/>
            <a:ext cx="1005502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Device Monitoring and Management: Administrators can remotely maintain, update, and manage IoT devices at scale from the cloud. Service personnel often do not have to travel to asset location. It also monitors device connectivity.  </a:t>
            </a:r>
          </a:p>
        </p:txBody>
      </p:sp>
      <p:sp>
        <p:nvSpPr>
          <p:cNvPr id="16" name="TextBox 15">
            <a:extLst>
              <a:ext uri="{FF2B5EF4-FFF2-40B4-BE49-F238E27FC236}">
                <a16:creationId xmlns:a16="http://schemas.microsoft.com/office/drawing/2014/main" id="{AB62A687-2B5B-476A-BEB7-C4A3122530F0}"/>
              </a:ext>
            </a:extLst>
          </p:cNvPr>
          <p:cNvSpPr txBox="1"/>
          <p:nvPr/>
        </p:nvSpPr>
        <p:spPr>
          <a:xfrm>
            <a:off x="1870050" y="2892761"/>
            <a:ext cx="10055029"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Provisioning: With IoT Hub Device Provisioning Service you can register and provision devices with zero-touch in a secure and scalable way. Devices can be provisioned via the Azure portal.</a:t>
            </a:r>
          </a:p>
        </p:txBody>
      </p:sp>
      <p:sp>
        <p:nvSpPr>
          <p:cNvPr id="17" name="TextBox 16">
            <a:extLst>
              <a:ext uri="{FF2B5EF4-FFF2-40B4-BE49-F238E27FC236}">
                <a16:creationId xmlns:a16="http://schemas.microsoft.com/office/drawing/2014/main" id="{49470C8B-1FF2-4FA8-B822-ED98F6741D8D}"/>
              </a:ext>
            </a:extLst>
          </p:cNvPr>
          <p:cNvSpPr txBox="1"/>
          <p:nvPr/>
        </p:nvSpPr>
        <p:spPr>
          <a:xfrm>
            <a:off x="1870050" y="3632395"/>
            <a:ext cx="10055029" cy="10710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Bi-directional Communication: IoT Hub lets you establish bi-directional communication between Azure and IoT devices. Use device-to-cloud telemetry data to understand the state of your devices and assets. In cloud-to-device messages, reliably send commands and notifications to your connected devices—and track message delivery with acknowledgement receipts. Device messages are sent in a durable way to accommodate intermittently connected devices.</a:t>
            </a:r>
          </a:p>
        </p:txBody>
      </p:sp>
      <p:grpSp>
        <p:nvGrpSpPr>
          <p:cNvPr id="9" name="Group 8">
            <a:extLst>
              <a:ext uri="{FF2B5EF4-FFF2-40B4-BE49-F238E27FC236}">
                <a16:creationId xmlns:a16="http://schemas.microsoft.com/office/drawing/2014/main" id="{276A3E89-8816-4515-A80D-1AFFD9A18E65}"/>
              </a:ext>
            </a:extLst>
          </p:cNvPr>
          <p:cNvGrpSpPr/>
          <p:nvPr/>
        </p:nvGrpSpPr>
        <p:grpSpPr>
          <a:xfrm>
            <a:off x="729572" y="4789039"/>
            <a:ext cx="729326" cy="559975"/>
            <a:chOff x="739322" y="5014657"/>
            <a:chExt cx="729326" cy="559975"/>
          </a:xfrm>
        </p:grpSpPr>
        <p:pic>
          <p:nvPicPr>
            <p:cNvPr id="32774" name="Picture 6" descr="https://image.flaticon.com/icons/png/512/136/136525.png">
              <a:extLst>
                <a:ext uri="{FF2B5EF4-FFF2-40B4-BE49-F238E27FC236}">
                  <a16:creationId xmlns:a16="http://schemas.microsoft.com/office/drawing/2014/main" id="{DECF6021-24B2-4B6A-B67E-790F7C00EB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322" y="5014657"/>
              <a:ext cx="426262" cy="4262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image.flaticon.com/icons/png/512/136/136525.png">
              <a:extLst>
                <a:ext uri="{FF2B5EF4-FFF2-40B4-BE49-F238E27FC236}">
                  <a16:creationId xmlns:a16="http://schemas.microsoft.com/office/drawing/2014/main" id="{90050E5A-F177-4485-A8C4-9627448B60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386" y="5148370"/>
              <a:ext cx="426262" cy="42626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0403ADB6-AFF8-4322-8B37-227AAB62602B}"/>
              </a:ext>
            </a:extLst>
          </p:cNvPr>
          <p:cNvSpPr txBox="1"/>
          <p:nvPr/>
        </p:nvSpPr>
        <p:spPr>
          <a:xfrm>
            <a:off x="1870050" y="4630445"/>
            <a:ext cx="10055029" cy="8771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Device Twins: Using </a:t>
            </a: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8"/>
              </a:rPr>
              <a:t>Device twins</a:t>
            </a: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you can store, synchronize, and query device metadata and state information. Device twins are JSON documents that store device state information like metadata, configurations, and conditions. IoT Hub maintains a device twin for each device that you connect to IoT Hub.</a:t>
            </a:r>
          </a:p>
        </p:txBody>
      </p:sp>
      <p:cxnSp>
        <p:nvCxnSpPr>
          <p:cNvPr id="22" name="Straight Connector 21">
            <a:extLst>
              <a:ext uri="{FF2B5EF4-FFF2-40B4-BE49-F238E27FC236}">
                <a16:creationId xmlns:a16="http://schemas.microsoft.com/office/drawing/2014/main" id="{678C7DC6-1B17-48E8-91E0-0B30A772D369}"/>
              </a:ext>
            </a:extLst>
          </p:cNvPr>
          <p:cNvCxnSpPr/>
          <p:nvPr/>
        </p:nvCxnSpPr>
        <p:spPr>
          <a:xfrm>
            <a:off x="0" y="552594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776" name="Picture 8" descr="Image result for Routing icon">
            <a:extLst>
              <a:ext uri="{FF2B5EF4-FFF2-40B4-BE49-F238E27FC236}">
                <a16:creationId xmlns:a16="http://schemas.microsoft.com/office/drawing/2014/main" id="{68CB99C1-B198-4E77-940C-F4557DF1E53B}"/>
              </a:ext>
            </a:extLst>
          </p:cNvPr>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062" y="5475210"/>
            <a:ext cx="864347" cy="86434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7B2D298-CC6B-4411-B43E-071D8630D8AE}"/>
              </a:ext>
            </a:extLst>
          </p:cNvPr>
          <p:cNvSpPr txBox="1"/>
          <p:nvPr/>
        </p:nvSpPr>
        <p:spPr>
          <a:xfrm>
            <a:off x="1870050" y="5468802"/>
            <a:ext cx="10055029" cy="8771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Route Messages: IoT Hub enables you to define message routes based on routing rules to control where your hub sends device-to-cloud messages. Routing rules do not require you to write any code, and can take the place of custom post-ingestion message dispatchers  </a:t>
            </a:r>
          </a:p>
        </p:txBody>
      </p:sp>
    </p:spTree>
    <p:extLst>
      <p:ext uri="{BB962C8B-B14F-4D97-AF65-F5344CB8AC3E}">
        <p14:creationId xmlns:p14="http://schemas.microsoft.com/office/powerpoint/2010/main" val="66121306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Connecting to Devices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945002"/>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can connect to device with different capabilities </a:t>
            </a:r>
          </a:p>
        </p:txBody>
      </p:sp>
      <p:pic>
        <p:nvPicPr>
          <p:cNvPr id="5" name="Picture 4">
            <a:extLst>
              <a:ext uri="{FF2B5EF4-FFF2-40B4-BE49-F238E27FC236}">
                <a16:creationId xmlns:a16="http://schemas.microsoft.com/office/drawing/2014/main" id="{799E05E7-7F07-43F6-B86D-7A1227079AAA}"/>
              </a:ext>
            </a:extLst>
          </p:cNvPr>
          <p:cNvPicPr>
            <a:picLocks noChangeAspect="1"/>
          </p:cNvPicPr>
          <p:nvPr/>
        </p:nvPicPr>
        <p:blipFill>
          <a:blip r:embed="rId3"/>
          <a:stretch>
            <a:fillRect/>
          </a:stretch>
        </p:blipFill>
        <p:spPr>
          <a:xfrm>
            <a:off x="6930864" y="2059996"/>
            <a:ext cx="4548876" cy="3311711"/>
          </a:xfrm>
          <a:prstGeom prst="rect">
            <a:avLst/>
          </a:prstGeom>
          <a:ln>
            <a:solidFill>
              <a:schemeClr val="accent2">
                <a:lumMod val="25000"/>
                <a:lumOff val="75000"/>
              </a:schemeClr>
            </a:solidFill>
          </a:ln>
        </p:spPr>
      </p:pic>
      <p:sp>
        <p:nvSpPr>
          <p:cNvPr id="6" name="TextBox 5">
            <a:extLst>
              <a:ext uri="{FF2B5EF4-FFF2-40B4-BE49-F238E27FC236}">
                <a16:creationId xmlns:a16="http://schemas.microsoft.com/office/drawing/2014/main" id="{6D8A463B-A13E-4380-86A4-3FB55683D9FA}"/>
              </a:ext>
            </a:extLst>
          </p:cNvPr>
          <p:cNvSpPr txBox="1"/>
          <p:nvPr/>
        </p:nvSpPr>
        <p:spPr>
          <a:xfrm>
            <a:off x="0" y="1908484"/>
            <a:ext cx="5960789" cy="4065728"/>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Support devices that are constrained in communication protocols, network resources and power resources. </a:t>
            </a:r>
          </a:p>
          <a:p>
            <a:pPr marL="641161" marR="0" lvl="1" indent="-342900" algn="l" defTabSz="914192" rtl="0" eaLnBrk="1" fontAlgn="auto" latinLnBrk="0" hangingPunct="1">
              <a:lnSpc>
                <a:spcPts val="2255"/>
              </a:lnSpc>
              <a:spcBef>
                <a:spcPts val="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Device Connectivity:</a:t>
            </a:r>
          </a:p>
          <a:p>
            <a:pPr marL="1098361" marR="0" lvl="2" indent="-342900" algn="l" defTabSz="914192" rtl="0" eaLnBrk="1" fontAlgn="auto" latinLnBrk="0" hangingPunct="1">
              <a:lnSpc>
                <a:spcPts val="2255"/>
              </a:lnSpc>
              <a:spcBef>
                <a:spcPts val="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IP-capable devices can connect directly to IoT Hub</a:t>
            </a:r>
          </a:p>
          <a:p>
            <a:pPr marL="1098361" marR="0" lvl="2" indent="-34290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Or use a Cloud Protocol gateway (for protocols other than HTTPS or AMPQ)</a:t>
            </a:r>
          </a:p>
          <a:p>
            <a:pPr marL="1098361" marR="0" lvl="2" indent="-34290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Non IP-capable devices (Personal Area Network (PAN)) can connect via Field gateways that provide the necessary protocol translation </a:t>
            </a:r>
          </a:p>
          <a:p>
            <a:pPr marL="641161" marR="0" lvl="1" indent="-34290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Devices can be intermittently or continuously connected.</a:t>
            </a:r>
          </a:p>
        </p:txBody>
      </p:sp>
      <p:sp>
        <p:nvSpPr>
          <p:cNvPr id="7" name="Rectangle 6">
            <a:extLst>
              <a:ext uri="{FF2B5EF4-FFF2-40B4-BE49-F238E27FC236}">
                <a16:creationId xmlns:a16="http://schemas.microsoft.com/office/drawing/2014/main" id="{1C47F5C6-2972-4E63-9794-01B22D49A475}"/>
              </a:ext>
            </a:extLst>
          </p:cNvPr>
          <p:cNvSpPr/>
          <p:nvPr/>
        </p:nvSpPr>
        <p:spPr>
          <a:xfrm>
            <a:off x="6930864" y="5371707"/>
            <a:ext cx="458507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Note that all ‘gateways’ are conceptual, not a Microsoft product.</a:t>
            </a:r>
          </a:p>
        </p:txBody>
      </p:sp>
    </p:spTree>
    <p:extLst>
      <p:ext uri="{BB962C8B-B14F-4D97-AF65-F5344CB8AC3E}">
        <p14:creationId xmlns:p14="http://schemas.microsoft.com/office/powerpoint/2010/main" val="252765045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ENDPOINTS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exposes several endpoints for different purposes </a:t>
            </a:r>
          </a:p>
        </p:txBody>
      </p:sp>
      <p:pic>
        <p:nvPicPr>
          <p:cNvPr id="8" name="Picture 7">
            <a:extLst>
              <a:ext uri="{FF2B5EF4-FFF2-40B4-BE49-F238E27FC236}">
                <a16:creationId xmlns:a16="http://schemas.microsoft.com/office/drawing/2014/main" id="{428C1C3E-D560-443D-8F9C-CC71390FE27B}"/>
              </a:ext>
            </a:extLst>
          </p:cNvPr>
          <p:cNvPicPr>
            <a:picLocks noChangeAspect="1"/>
          </p:cNvPicPr>
          <p:nvPr/>
        </p:nvPicPr>
        <p:blipFill>
          <a:blip r:embed="rId3"/>
          <a:stretch>
            <a:fillRect/>
          </a:stretch>
        </p:blipFill>
        <p:spPr>
          <a:xfrm>
            <a:off x="1739331" y="2099118"/>
            <a:ext cx="8711784" cy="3353373"/>
          </a:xfrm>
          <a:prstGeom prst="rect">
            <a:avLst/>
          </a:prstGeom>
          <a:ln>
            <a:solidFill>
              <a:schemeClr val="bg2">
                <a:lumMod val="75000"/>
              </a:schemeClr>
            </a:solidFill>
          </a:ln>
        </p:spPr>
      </p:pic>
      <p:sp>
        <p:nvSpPr>
          <p:cNvPr id="9" name="TextBox 8">
            <a:extLst>
              <a:ext uri="{FF2B5EF4-FFF2-40B4-BE49-F238E27FC236}">
                <a16:creationId xmlns:a16="http://schemas.microsoft.com/office/drawing/2014/main" id="{BE65131F-D072-4225-840D-9A177EB3EE87}"/>
              </a:ext>
            </a:extLst>
          </p:cNvPr>
          <p:cNvSpPr txBox="1"/>
          <p:nvPr/>
        </p:nvSpPr>
        <p:spPr>
          <a:xfrm>
            <a:off x="780703" y="5439208"/>
            <a:ext cx="11344060"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Full list of all the IoT Hub endpoints: </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4"/>
              </a:rPr>
              <a:t>https://docs.microsoft.com/en-us/azure/iot-hub/iot-hub-devguide-endpoints</a:t>
            </a: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a:t>
            </a:r>
          </a:p>
        </p:txBody>
      </p:sp>
      <p:sp>
        <p:nvSpPr>
          <p:cNvPr id="10" name="TextBox 9">
            <a:extLst>
              <a:ext uri="{FF2B5EF4-FFF2-40B4-BE49-F238E27FC236}">
                <a16:creationId xmlns:a16="http://schemas.microsoft.com/office/drawing/2014/main" id="{E2A913B9-2EF1-459F-A5D3-5E5FFCE0D90E}"/>
              </a:ext>
            </a:extLst>
          </p:cNvPr>
          <p:cNvSpPr txBox="1"/>
          <p:nvPr/>
        </p:nvSpPr>
        <p:spPr>
          <a:xfrm>
            <a:off x="4429350" y="1668775"/>
            <a:ext cx="3104311"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Some Important endpoints </a:t>
            </a:r>
          </a:p>
        </p:txBody>
      </p:sp>
    </p:spTree>
    <p:extLst>
      <p:ext uri="{BB962C8B-B14F-4D97-AF65-F5344CB8AC3E}">
        <p14:creationId xmlns:p14="http://schemas.microsoft.com/office/powerpoint/2010/main" val="320264368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SDKS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Three categories of SDKs for working with IoT Hubs: Device, Service and Azure IoT Edge </a:t>
            </a:r>
          </a:p>
        </p:txBody>
      </p:sp>
      <p:sp>
        <p:nvSpPr>
          <p:cNvPr id="6" name="TextBox 5">
            <a:extLst>
              <a:ext uri="{FF2B5EF4-FFF2-40B4-BE49-F238E27FC236}">
                <a16:creationId xmlns:a16="http://schemas.microsoft.com/office/drawing/2014/main" id="{C5010A41-43EB-408E-A396-47B367A71294}"/>
              </a:ext>
            </a:extLst>
          </p:cNvPr>
          <p:cNvSpPr txBox="1"/>
          <p:nvPr/>
        </p:nvSpPr>
        <p:spPr>
          <a:xfrm>
            <a:off x="556888" y="2075885"/>
            <a:ext cx="187455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Device SDK</a:t>
            </a:r>
          </a:p>
        </p:txBody>
      </p:sp>
      <p:sp>
        <p:nvSpPr>
          <p:cNvPr id="15" name="TextBox 14">
            <a:extLst>
              <a:ext uri="{FF2B5EF4-FFF2-40B4-BE49-F238E27FC236}">
                <a16:creationId xmlns:a16="http://schemas.microsoft.com/office/drawing/2014/main" id="{A4601015-DD26-4B35-9FB9-AE85EAAFD23E}"/>
              </a:ext>
            </a:extLst>
          </p:cNvPr>
          <p:cNvSpPr txBox="1"/>
          <p:nvPr/>
        </p:nvSpPr>
        <p:spPr>
          <a:xfrm>
            <a:off x="3410357" y="1909686"/>
            <a:ext cx="499112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Enable you to build apps that run on your IoT devices. These apps send telemetry to your IoT hub, and optionally receive messages from your IoT hub.</a:t>
            </a:r>
          </a:p>
        </p:txBody>
      </p:sp>
      <p:sp>
        <p:nvSpPr>
          <p:cNvPr id="7" name="TextBox 6">
            <a:extLst>
              <a:ext uri="{FF2B5EF4-FFF2-40B4-BE49-F238E27FC236}">
                <a16:creationId xmlns:a16="http://schemas.microsoft.com/office/drawing/2014/main" id="{108A578D-1CE5-422A-A7DB-8FF905696540}"/>
              </a:ext>
            </a:extLst>
          </p:cNvPr>
          <p:cNvSpPr txBox="1"/>
          <p:nvPr/>
        </p:nvSpPr>
        <p:spPr>
          <a:xfrm>
            <a:off x="8703988" y="2020485"/>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SDKS available for: .NET, Java, Node.js, Python and C</a:t>
            </a:r>
          </a:p>
        </p:txBody>
      </p:sp>
      <p:cxnSp>
        <p:nvCxnSpPr>
          <p:cNvPr id="16" name="Straight Connector 15">
            <a:extLst>
              <a:ext uri="{FF2B5EF4-FFF2-40B4-BE49-F238E27FC236}">
                <a16:creationId xmlns:a16="http://schemas.microsoft.com/office/drawing/2014/main" id="{4C0C5CA4-5F33-49CD-B808-07625FE5EE62}"/>
              </a:ext>
            </a:extLst>
          </p:cNvPr>
          <p:cNvCxnSpPr/>
          <p:nvPr/>
        </p:nvCxnSpPr>
        <p:spPr>
          <a:xfrm>
            <a:off x="0" y="3180948"/>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EBC36E-8FE1-49AC-B544-267E1DA3D125}"/>
              </a:ext>
            </a:extLst>
          </p:cNvPr>
          <p:cNvSpPr txBox="1"/>
          <p:nvPr/>
        </p:nvSpPr>
        <p:spPr>
          <a:xfrm>
            <a:off x="556888" y="3638497"/>
            <a:ext cx="193815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Service SDK</a:t>
            </a:r>
          </a:p>
        </p:txBody>
      </p:sp>
      <p:sp>
        <p:nvSpPr>
          <p:cNvPr id="18" name="TextBox 17">
            <a:extLst>
              <a:ext uri="{FF2B5EF4-FFF2-40B4-BE49-F238E27FC236}">
                <a16:creationId xmlns:a16="http://schemas.microsoft.com/office/drawing/2014/main" id="{55ABC33E-A106-4546-9A22-D6823C4421F0}"/>
              </a:ext>
            </a:extLst>
          </p:cNvPr>
          <p:cNvSpPr txBox="1"/>
          <p:nvPr/>
        </p:nvSpPr>
        <p:spPr>
          <a:xfrm>
            <a:off x="8703988" y="3642949"/>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SDKS available for: .NET, Java, Node.js, Python and C</a:t>
            </a:r>
          </a:p>
        </p:txBody>
      </p:sp>
      <p:sp>
        <p:nvSpPr>
          <p:cNvPr id="19" name="Rectangle 18">
            <a:extLst>
              <a:ext uri="{FF2B5EF4-FFF2-40B4-BE49-F238E27FC236}">
                <a16:creationId xmlns:a16="http://schemas.microsoft.com/office/drawing/2014/main" id="{2C0233BE-1614-46A2-AAF0-370C6DCCEE4D}"/>
              </a:ext>
            </a:extLst>
          </p:cNvPr>
          <p:cNvSpPr/>
          <p:nvPr/>
        </p:nvSpPr>
        <p:spPr>
          <a:xfrm>
            <a:off x="3410357" y="3684664"/>
            <a:ext cx="4668253" cy="5355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Enables you to manage your IoT hub, and optionally send messages to your IoT devices.</a:t>
            </a:r>
          </a:p>
        </p:txBody>
      </p:sp>
      <p:cxnSp>
        <p:nvCxnSpPr>
          <p:cNvPr id="20" name="Straight Connector 19">
            <a:extLst>
              <a:ext uri="{FF2B5EF4-FFF2-40B4-BE49-F238E27FC236}">
                <a16:creationId xmlns:a16="http://schemas.microsoft.com/office/drawing/2014/main" id="{29462CE5-9269-4E8F-929F-F1C732BFD4D1}"/>
              </a:ext>
            </a:extLst>
          </p:cNvPr>
          <p:cNvCxnSpPr/>
          <p:nvPr/>
        </p:nvCxnSpPr>
        <p:spPr>
          <a:xfrm>
            <a:off x="0" y="4577757"/>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24B6757-1D5D-4A83-B461-CDEFE23C44DD}"/>
              </a:ext>
            </a:extLst>
          </p:cNvPr>
          <p:cNvSpPr txBox="1"/>
          <p:nvPr/>
        </p:nvSpPr>
        <p:spPr>
          <a:xfrm>
            <a:off x="556888" y="5203069"/>
            <a:ext cx="238187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Azure IoT Edge</a:t>
            </a:r>
          </a:p>
        </p:txBody>
      </p:sp>
      <p:sp>
        <p:nvSpPr>
          <p:cNvPr id="23" name="Rectangle 22">
            <a:extLst>
              <a:ext uri="{FF2B5EF4-FFF2-40B4-BE49-F238E27FC236}">
                <a16:creationId xmlns:a16="http://schemas.microsoft.com/office/drawing/2014/main" id="{40EE1BF1-8797-460B-8944-EF771114216D}"/>
              </a:ext>
            </a:extLst>
          </p:cNvPr>
          <p:cNvSpPr/>
          <p:nvPr/>
        </p:nvSpPr>
        <p:spPr>
          <a:xfrm>
            <a:off x="3410357" y="5138436"/>
            <a:ext cx="4668253" cy="757130"/>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Enables you to build gateways for devices that don't use one of the supported protocols. Gateways can also process messages on the edge.</a:t>
            </a:r>
          </a:p>
        </p:txBody>
      </p:sp>
    </p:spTree>
    <p:extLst>
      <p:ext uri="{BB962C8B-B14F-4D97-AF65-F5344CB8AC3E}">
        <p14:creationId xmlns:p14="http://schemas.microsoft.com/office/powerpoint/2010/main" val="6519186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a:t>Loading and preparing data for analysis with a data warehouse</a:t>
            </a:r>
            <a:endParaRPr lang="en-US" dirty="0"/>
          </a:p>
        </p:txBody>
      </p:sp>
      <p:sp>
        <p:nvSpPr>
          <p:cNvPr id="5" name="Title 4"/>
          <p:cNvSpPr>
            <a:spLocks noGrp="1"/>
          </p:cNvSpPr>
          <p:nvPr>
            <p:ph type="title"/>
          </p:nvPr>
        </p:nvSpPr>
        <p:spPr/>
        <p:txBody>
          <a:bodyPr/>
          <a:lstStyle/>
          <a:p>
            <a:r>
              <a:rPr lang="en-US"/>
              <a:t>Data warehousing pattern in Azure</a:t>
            </a:r>
            <a:endParaRPr lang="en-US" dirty="0"/>
          </a:p>
        </p:txBody>
      </p:sp>
      <p:sp>
        <p:nvSpPr>
          <p:cNvPr id="584" name="TextBox 583">
            <a:extLst>
              <a:ext uri="{FF2B5EF4-FFF2-40B4-BE49-F238E27FC236}">
                <a16:creationId xmlns:a16="http://schemas.microsoft.com/office/drawing/2014/main" id="{94DBAFA2-8F71-41B1-8677-29C3CE3A321B}"/>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586" name="TextBox 585">
            <a:extLst>
              <a:ext uri="{FF2B5EF4-FFF2-40B4-BE49-F238E27FC236}">
                <a16:creationId xmlns:a16="http://schemas.microsoft.com/office/drawing/2014/main" id="{CE909B25-0FC1-4300-9032-03E83A2081CA}"/>
              </a:ext>
            </a:extLst>
          </p:cNvPr>
          <p:cNvSpPr txBox="1"/>
          <p:nvPr/>
        </p:nvSpPr>
        <p:spPr>
          <a:xfrm>
            <a:off x="272553" y="5306821"/>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
        <p:nvSpPr>
          <p:cNvPr id="649" name="TextBox 648">
            <a:extLst>
              <a:ext uri="{FF2B5EF4-FFF2-40B4-BE49-F238E27FC236}">
                <a16:creationId xmlns:a16="http://schemas.microsoft.com/office/drawing/2014/main" id="{F8FC6D1A-192D-4E14-9585-E73AEA07912A}"/>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cxnSp>
        <p:nvCxnSpPr>
          <p:cNvPr id="654" name="Straight Arrow Connector 653">
            <a:extLst>
              <a:ext uri="{FF2B5EF4-FFF2-40B4-BE49-F238E27FC236}">
                <a16:creationId xmlns:a16="http://schemas.microsoft.com/office/drawing/2014/main" id="{50B1F537-DA96-4AB2-882B-882331AE8D25}"/>
              </a:ext>
            </a:extLst>
          </p:cNvPr>
          <p:cNvCxnSpPr>
            <a:cxnSpLocks/>
          </p:cNvCxnSpPr>
          <p:nvPr/>
        </p:nvCxnSpPr>
        <p:spPr>
          <a:xfrm>
            <a:off x="10040023" y="4326042"/>
            <a:ext cx="570529" cy="0"/>
          </a:xfrm>
          <a:prstGeom prst="straightConnector1">
            <a:avLst/>
          </a:prstGeom>
          <a:noFill/>
          <a:ln w="19050" cap="flat" cmpd="sng" algn="ctr">
            <a:solidFill>
              <a:schemeClr val="tx1"/>
            </a:solidFill>
            <a:prstDash val="sysDot"/>
            <a:headEnd type="none"/>
            <a:tailEnd type="none"/>
          </a:ln>
          <a:effectLst/>
        </p:spPr>
      </p:cxnSp>
      <p:sp>
        <p:nvSpPr>
          <p:cNvPr id="655" name="TextBox 654">
            <a:extLst>
              <a:ext uri="{FF2B5EF4-FFF2-40B4-BE49-F238E27FC236}">
                <a16:creationId xmlns:a16="http://schemas.microsoft.com/office/drawing/2014/main" id="{828423C4-F757-41DB-9820-8118AEC8AAFB}"/>
              </a:ext>
            </a:extLst>
          </p:cNvPr>
          <p:cNvSpPr txBox="1"/>
          <p:nvPr/>
        </p:nvSpPr>
        <p:spPr>
          <a:xfrm>
            <a:off x="6425595" y="3123937"/>
            <a:ext cx="817531"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processing</a:t>
            </a:r>
          </a:p>
        </p:txBody>
      </p:sp>
      <p:grpSp>
        <p:nvGrpSpPr>
          <p:cNvPr id="656" name="Group 655">
            <a:extLst>
              <a:ext uri="{FF2B5EF4-FFF2-40B4-BE49-F238E27FC236}">
                <a16:creationId xmlns:a16="http://schemas.microsoft.com/office/drawing/2014/main" id="{12B6BA49-03E1-4D2F-8FB2-BA48C8AC5127}"/>
              </a:ext>
            </a:extLst>
          </p:cNvPr>
          <p:cNvGrpSpPr/>
          <p:nvPr/>
        </p:nvGrpSpPr>
        <p:grpSpPr>
          <a:xfrm>
            <a:off x="2960062" y="3123937"/>
            <a:ext cx="1977434" cy="1383063"/>
            <a:chOff x="2956885" y="3379969"/>
            <a:chExt cx="1977434" cy="1383063"/>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56885" y="3622878"/>
              <a:ext cx="197743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58" name="TextBox 657">
              <a:extLst>
                <a:ext uri="{FF2B5EF4-FFF2-40B4-BE49-F238E27FC236}">
                  <a16:creationId xmlns:a16="http://schemas.microsoft.com/office/drawing/2014/main" id="{38F72D59-90D1-40AB-968E-9C182454D162}"/>
                </a:ext>
              </a:extLst>
            </p:cNvPr>
            <p:cNvSpPr txBox="1"/>
            <p:nvPr/>
          </p:nvSpPr>
          <p:spPr>
            <a:xfrm>
              <a:off x="3549661" y="337996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grpSp>
          <p:nvGrpSpPr>
            <p:cNvPr id="659" name="Group 658">
              <a:extLst>
                <a:ext uri="{FF2B5EF4-FFF2-40B4-BE49-F238E27FC236}">
                  <a16:creationId xmlns:a16="http://schemas.microsoft.com/office/drawing/2014/main" id="{5CCBA7D4-8190-447E-BE1D-B26137DF8741}"/>
                </a:ext>
              </a:extLst>
            </p:cNvPr>
            <p:cNvGrpSpPr/>
            <p:nvPr/>
          </p:nvGrpSpPr>
          <p:grpSpPr>
            <a:xfrm>
              <a:off x="3113616" y="4336159"/>
              <a:ext cx="1663972" cy="138499"/>
              <a:chOff x="3166434" y="4173729"/>
              <a:chExt cx="1663972" cy="138499"/>
            </a:xfrm>
          </p:grpSpPr>
          <p:sp>
            <p:nvSpPr>
              <p:cNvPr id="664" name="TextBox 663">
                <a:extLst>
                  <a:ext uri="{FF2B5EF4-FFF2-40B4-BE49-F238E27FC236}">
                    <a16:creationId xmlns:a16="http://schemas.microsoft.com/office/drawing/2014/main" id="{4516B339-6E22-412F-A2C4-9D3E5C8B7677}"/>
                  </a:ext>
                </a:extLst>
              </p:cNvPr>
              <p:cNvSpPr txBox="1"/>
              <p:nvPr/>
            </p:nvSpPr>
            <p:spPr>
              <a:xfrm>
                <a:off x="3166434" y="417372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662" name="TextBox 661">
                <a:extLst>
                  <a:ext uri="{FF2B5EF4-FFF2-40B4-BE49-F238E27FC236}">
                    <a16:creationId xmlns:a16="http://schemas.microsoft.com/office/drawing/2014/main" id="{E428A40E-AAB2-4E35-B189-A6F39B7BA69F}"/>
                  </a:ext>
                </a:extLst>
              </p:cNvPr>
              <p:cNvSpPr txBox="1"/>
              <p:nvPr/>
            </p:nvSpPr>
            <p:spPr>
              <a:xfrm>
                <a:off x="4110657" y="4173729"/>
                <a:ext cx="71974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p>
            </p:txBody>
          </p:sp>
        </p:grpSp>
      </p:grpSp>
      <p:sp>
        <p:nvSpPr>
          <p:cNvPr id="666" name="TextBox 665">
            <a:extLst>
              <a:ext uri="{FF2B5EF4-FFF2-40B4-BE49-F238E27FC236}">
                <a16:creationId xmlns:a16="http://schemas.microsoft.com/office/drawing/2014/main" id="{DCBBF47A-43A9-4100-B67B-1CA9D2E8A805}"/>
              </a:ext>
            </a:extLst>
          </p:cNvPr>
          <p:cNvSpPr txBox="1"/>
          <p:nvPr/>
        </p:nvSpPr>
        <p:spPr>
          <a:xfrm>
            <a:off x="8955356"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 storage</a:t>
            </a:r>
          </a:p>
        </p:txBody>
      </p:sp>
      <p:cxnSp>
        <p:nvCxnSpPr>
          <p:cNvPr id="667" name="Connector: Elbow 526">
            <a:extLst>
              <a:ext uri="{FF2B5EF4-FFF2-40B4-BE49-F238E27FC236}">
                <a16:creationId xmlns:a16="http://schemas.microsoft.com/office/drawing/2014/main" id="{C0C5593E-BD3F-44C0-AB4C-3442E0AEED31}"/>
              </a:ext>
            </a:extLst>
          </p:cNvPr>
          <p:cNvCxnSpPr>
            <a:cxnSpLocks/>
            <a:stCxn id="684" idx="3"/>
            <a:endCxn id="704" idx="2"/>
          </p:cNvCxnSpPr>
          <p:nvPr/>
        </p:nvCxnSpPr>
        <p:spPr>
          <a:xfrm flipV="1">
            <a:off x="4819233" y="5210136"/>
            <a:ext cx="2015127" cy="305443"/>
          </a:xfrm>
          <a:prstGeom prst="bentConnector2">
            <a:avLst/>
          </a:prstGeom>
          <a:noFill/>
          <a:ln w="19050" cap="flat" cmpd="sng" algn="ctr">
            <a:solidFill>
              <a:schemeClr val="tx1"/>
            </a:solidFill>
            <a:prstDash val="sysDot"/>
            <a:headEnd type="none"/>
            <a:tailEnd type="arrow" w="lg" len="med"/>
          </a:ln>
          <a:effectLst/>
        </p:spPr>
      </p:cxn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cxnSp>
        <p:nvCxnSpPr>
          <p:cNvPr id="669" name="Connector: Elbow 544">
            <a:extLst>
              <a:ext uri="{FF2B5EF4-FFF2-40B4-BE49-F238E27FC236}">
                <a16:creationId xmlns:a16="http://schemas.microsoft.com/office/drawing/2014/main" id="{3920FA68-5AA7-4B4F-8E89-D0B3650AA487}"/>
              </a:ext>
            </a:extLst>
          </p:cNvPr>
          <p:cNvCxnSpPr>
            <a:cxnSpLocks/>
            <a:stCxn id="649" idx="3"/>
            <a:endCxn id="722" idx="1"/>
          </p:cNvCxnSpPr>
          <p:nvPr/>
        </p:nvCxnSpPr>
        <p:spPr>
          <a:xfrm flipV="1">
            <a:off x="1614369" y="2298763"/>
            <a:ext cx="510350" cy="1825102"/>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671" name="Rectangle: Rounded Corners 514">
            <a:extLst>
              <a:ext uri="{FF2B5EF4-FFF2-40B4-BE49-F238E27FC236}">
                <a16:creationId xmlns:a16="http://schemas.microsoft.com/office/drawing/2014/main" id="{B6320325-1F01-4AC0-8D3C-96AA5530B02F}"/>
              </a:ext>
            </a:extLst>
          </p:cNvPr>
          <p:cNvSpPr/>
          <p:nvPr/>
        </p:nvSpPr>
        <p:spPr bwMode="auto">
          <a:xfrm>
            <a:off x="8662572" y="3366846"/>
            <a:ext cx="1377451" cy="27621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81" name="TextBox 680">
            <a:extLst>
              <a:ext uri="{FF2B5EF4-FFF2-40B4-BE49-F238E27FC236}">
                <a16:creationId xmlns:a16="http://schemas.microsoft.com/office/drawing/2014/main" id="{337B043D-427A-41FE-8E93-49012CDB66A3}"/>
              </a:ext>
            </a:extLst>
          </p:cNvPr>
          <p:cNvSpPr txBox="1"/>
          <p:nvPr/>
        </p:nvSpPr>
        <p:spPr>
          <a:xfrm>
            <a:off x="8961768" y="4904824"/>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SQL DW </a:t>
            </a:r>
          </a:p>
        </p:txBody>
      </p:sp>
      <p:grpSp>
        <p:nvGrpSpPr>
          <p:cNvPr id="673" name="Group 672">
            <a:extLst>
              <a:ext uri="{FF2B5EF4-FFF2-40B4-BE49-F238E27FC236}">
                <a16:creationId xmlns:a16="http://schemas.microsoft.com/office/drawing/2014/main" id="{EF7B3B37-2882-4AD4-BBFD-5841234A69F4}"/>
              </a:ext>
            </a:extLst>
          </p:cNvPr>
          <p:cNvGrpSpPr/>
          <p:nvPr/>
        </p:nvGrpSpPr>
        <p:grpSpPr>
          <a:xfrm>
            <a:off x="9043521" y="4060539"/>
            <a:ext cx="615553" cy="1805579"/>
            <a:chOff x="8872024" y="4023830"/>
            <a:chExt cx="615553" cy="1805579"/>
          </a:xfrm>
        </p:grpSpPr>
        <p:sp>
          <p:nvSpPr>
            <p:cNvPr id="679" name="TextBox 678">
              <a:extLst>
                <a:ext uri="{FF2B5EF4-FFF2-40B4-BE49-F238E27FC236}">
                  <a16:creationId xmlns:a16="http://schemas.microsoft.com/office/drawing/2014/main" id="{E13D5894-3AC5-42A6-A02D-22789F3D7A3B}"/>
                </a:ext>
              </a:extLst>
            </p:cNvPr>
            <p:cNvSpPr txBox="1"/>
            <p:nvPr/>
          </p:nvSpPr>
          <p:spPr>
            <a:xfrm>
              <a:off x="9075605" y="5704759"/>
              <a:ext cx="208390"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AAS</a:t>
              </a:r>
            </a:p>
          </p:txBody>
        </p:sp>
        <p:sp>
          <p:nvSpPr>
            <p:cNvPr id="676" name="TextBox 329">
              <a:extLst>
                <a:ext uri="{FF2B5EF4-FFF2-40B4-BE49-F238E27FC236}">
                  <a16:creationId xmlns:a16="http://schemas.microsoft.com/office/drawing/2014/main" id="{97CA6628-5232-4089-B0F3-8B7095B44CFE}"/>
                </a:ext>
              </a:extLst>
            </p:cNvPr>
            <p:cNvSpPr txBox="1"/>
            <p:nvPr/>
          </p:nvSpPr>
          <p:spPr>
            <a:xfrm>
              <a:off x="8872024" y="4023830"/>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grpSp>
      <p:sp>
        <p:nvSpPr>
          <p:cNvPr id="683" name="TextBox 682">
            <a:extLst>
              <a:ext uri="{FF2B5EF4-FFF2-40B4-BE49-F238E27FC236}">
                <a16:creationId xmlns:a16="http://schemas.microsoft.com/office/drawing/2014/main" id="{C4A319EB-C638-4C13-9B03-F1E9568604B1}"/>
              </a:ext>
            </a:extLst>
          </p:cNvPr>
          <p:cNvSpPr txBox="1"/>
          <p:nvPr/>
        </p:nvSpPr>
        <p:spPr>
          <a:xfrm>
            <a:off x="3552481"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Operational data</a:t>
            </a:r>
          </a:p>
        </p:txBody>
      </p:sp>
      <p:sp>
        <p:nvSpPr>
          <p:cNvPr id="684" name="Rectangle: Rounded Corners 524">
            <a:extLst>
              <a:ext uri="{FF2B5EF4-FFF2-40B4-BE49-F238E27FC236}">
                <a16:creationId xmlns:a16="http://schemas.microsoft.com/office/drawing/2014/main" id="{9B4B238D-69E7-4BE3-8535-880F58834781}"/>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98" name="TextBox 329">
            <a:extLst>
              <a:ext uri="{FF2B5EF4-FFF2-40B4-BE49-F238E27FC236}">
                <a16:creationId xmlns:a16="http://schemas.microsoft.com/office/drawing/2014/main" id="{45EAA71B-18E1-453F-B00F-9AAAB355A9C9}"/>
              </a:ext>
            </a:extLst>
          </p:cNvPr>
          <p:cNvSpPr txBox="1"/>
          <p:nvPr/>
        </p:nvSpPr>
        <p:spPr>
          <a:xfrm>
            <a:off x="3354778" y="5659392"/>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sp>
        <p:nvSpPr>
          <p:cNvPr id="688" name="TextBox 332">
            <a:extLst>
              <a:ext uri="{FF2B5EF4-FFF2-40B4-BE49-F238E27FC236}">
                <a16:creationId xmlns:a16="http://schemas.microsoft.com/office/drawing/2014/main" id="{877DA1FB-0101-4BE1-B346-E34FFF16ED7C}"/>
              </a:ext>
            </a:extLst>
          </p:cNvPr>
          <p:cNvSpPr txBox="1"/>
          <p:nvPr/>
        </p:nvSpPr>
        <p:spPr>
          <a:xfrm>
            <a:off x="4130809" y="5659392"/>
            <a:ext cx="411972" cy="138499"/>
          </a:xfrm>
          <a:prstGeom prst="rect">
            <a:avLst/>
          </a:prstGeom>
          <a:noFill/>
        </p:spPr>
        <p:txBody>
          <a:bodyPr wrap="none" lIns="0" tIns="4572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SQL DB </a:t>
            </a:r>
          </a:p>
        </p:txBody>
      </p:sp>
      <p:sp>
        <p:nvSpPr>
          <p:cNvPr id="701" name="TextBox 700">
            <a:extLst>
              <a:ext uri="{FF2B5EF4-FFF2-40B4-BE49-F238E27FC236}">
                <a16:creationId xmlns:a16="http://schemas.microsoft.com/office/drawing/2014/main" id="{B710A412-10E6-49BA-AA43-A1EB26BA139E}"/>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704"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2556220" cy="1843290"/>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706" name="Group 705">
            <a:extLst>
              <a:ext uri="{FF2B5EF4-FFF2-40B4-BE49-F238E27FC236}">
                <a16:creationId xmlns:a16="http://schemas.microsoft.com/office/drawing/2014/main" id="{4B9B88F4-18E9-42B5-9D51-27103FD18A70}"/>
              </a:ext>
            </a:extLst>
          </p:cNvPr>
          <p:cNvGrpSpPr/>
          <p:nvPr/>
        </p:nvGrpSpPr>
        <p:grpSpPr>
          <a:xfrm>
            <a:off x="5881980" y="4827546"/>
            <a:ext cx="2026680" cy="138502"/>
            <a:chOff x="5896881" y="5014520"/>
            <a:chExt cx="2026680" cy="138502"/>
          </a:xfrm>
        </p:grpSpPr>
        <p:sp>
          <p:nvSpPr>
            <p:cNvPr id="710" name="TextBox 709">
              <a:extLst>
                <a:ext uri="{FF2B5EF4-FFF2-40B4-BE49-F238E27FC236}">
                  <a16:creationId xmlns:a16="http://schemas.microsoft.com/office/drawing/2014/main" id="{D41FFCF6-265D-45F5-BED5-A8B2E883F941}"/>
                </a:ext>
              </a:extLst>
            </p:cNvPr>
            <p:cNvSpPr txBox="1"/>
            <p:nvPr/>
          </p:nvSpPr>
          <p:spPr>
            <a:xfrm>
              <a:off x="5896881" y="5014523"/>
              <a:ext cx="53860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HDInsight </a:t>
              </a:r>
            </a:p>
          </p:txBody>
        </p:sp>
        <p:sp>
          <p:nvSpPr>
            <p:cNvPr id="713" name="Rectangle 712">
              <a:extLst>
                <a:ext uri="{FF2B5EF4-FFF2-40B4-BE49-F238E27FC236}">
                  <a16:creationId xmlns:a16="http://schemas.microsoft.com/office/drawing/2014/main" id="{F26B06FF-98DE-41C7-B2CD-3EDC1DA45B43}"/>
                </a:ext>
              </a:extLst>
            </p:cNvPr>
            <p:cNvSpPr/>
            <p:nvPr/>
          </p:nvSpPr>
          <p:spPr>
            <a:xfrm>
              <a:off x="6613907" y="5014520"/>
              <a:ext cx="1309654"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Lake Analytics</a:t>
              </a:r>
            </a:p>
          </p:txBody>
        </p:sp>
      </p:grpSp>
      <p:sp>
        <p:nvSpPr>
          <p:cNvPr id="709" name="Rectangle 708">
            <a:extLst>
              <a:ext uri="{FF2B5EF4-FFF2-40B4-BE49-F238E27FC236}">
                <a16:creationId xmlns:a16="http://schemas.microsoft.com/office/drawing/2014/main" id="{EA5E61D1-4E86-4B70-A95F-D9DF40566398}"/>
              </a:ext>
            </a:extLst>
          </p:cNvPr>
          <p:cNvSpPr/>
          <p:nvPr/>
        </p:nvSpPr>
        <p:spPr>
          <a:xfrm>
            <a:off x="6405557" y="3964560"/>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cxnSp>
        <p:nvCxnSpPr>
          <p:cNvPr id="714" name="Straight Arrow Connector 713">
            <a:extLst>
              <a:ext uri="{FF2B5EF4-FFF2-40B4-BE49-F238E27FC236}">
                <a16:creationId xmlns:a16="http://schemas.microsoft.com/office/drawing/2014/main" id="{EB67114C-D97A-4AC1-8955-5F6BFDF1FDF3}"/>
              </a:ext>
            </a:extLst>
          </p:cNvPr>
          <p:cNvCxnSpPr>
            <a:endCxn id="684"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716" name="Straight Arrow Connector 715">
            <a:extLst>
              <a:ext uri="{FF2B5EF4-FFF2-40B4-BE49-F238E27FC236}">
                <a16:creationId xmlns:a16="http://schemas.microsoft.com/office/drawing/2014/main" id="{7FE50DEC-62F3-4781-ABC4-6724C2D6E89D}"/>
              </a:ext>
            </a:extLst>
          </p:cNvPr>
          <p:cNvCxnSpPr>
            <a:cxnSpLocks/>
            <a:endCxn id="657" idx="2"/>
          </p:cNvCxnSpPr>
          <p:nvPr/>
        </p:nvCxnSpPr>
        <p:spPr>
          <a:xfrm flipV="1">
            <a:off x="3946143" y="4507000"/>
            <a:ext cx="2636" cy="510756"/>
          </a:xfrm>
          <a:prstGeom prst="straightConnector1">
            <a:avLst/>
          </a:prstGeom>
          <a:noFill/>
          <a:ln w="19050" cap="flat" cmpd="sng" algn="ctr">
            <a:solidFill>
              <a:schemeClr val="tx1"/>
            </a:solidFill>
            <a:prstDash val="sysDot"/>
            <a:headEnd type="none" w="lg" len="med"/>
            <a:tailEnd type="arrow" w="lg" len="med"/>
          </a:ln>
          <a:effectLst/>
        </p:spPr>
      </p:cxnSp>
      <p:cxnSp>
        <p:nvCxnSpPr>
          <p:cNvPr id="717" name="Straight Arrow Connector 716">
            <a:extLst>
              <a:ext uri="{FF2B5EF4-FFF2-40B4-BE49-F238E27FC236}">
                <a16:creationId xmlns:a16="http://schemas.microsoft.com/office/drawing/2014/main" id="{9366EF20-F4B9-40B2-A113-95590A7B8BBB}"/>
              </a:ext>
            </a:extLst>
          </p:cNvPr>
          <p:cNvCxnSpPr>
            <a:cxnSpLocks/>
          </p:cNvCxnSpPr>
          <p:nvPr/>
        </p:nvCxnSpPr>
        <p:spPr>
          <a:xfrm>
            <a:off x="4934319" y="4002024"/>
            <a:ext cx="621931" cy="1"/>
          </a:xfrm>
          <a:prstGeom prst="straightConnector1">
            <a:avLst/>
          </a:prstGeom>
          <a:noFill/>
          <a:ln w="19050" cap="flat" cmpd="sng" algn="ctr">
            <a:solidFill>
              <a:schemeClr val="tx1"/>
            </a:solidFill>
            <a:prstDash val="sysDot"/>
            <a:headEnd type="arrow" w="lg" len="med"/>
            <a:tailEnd type="arrow" w="lg" len="med"/>
          </a:ln>
          <a:effectLst/>
        </p:spPr>
      </p:cxnSp>
      <p:cxnSp>
        <p:nvCxnSpPr>
          <p:cNvPr id="718" name="Straight Arrow Connector 717">
            <a:extLst>
              <a:ext uri="{FF2B5EF4-FFF2-40B4-BE49-F238E27FC236}">
                <a16:creationId xmlns:a16="http://schemas.microsoft.com/office/drawing/2014/main" id="{8D6791E8-CC84-457D-B6AA-113F54E51A8D}"/>
              </a:ext>
            </a:extLst>
          </p:cNvPr>
          <p:cNvCxnSpPr>
            <a:cxnSpLocks/>
          </p:cNvCxnSpPr>
          <p:nvPr/>
        </p:nvCxnSpPr>
        <p:spPr>
          <a:xfrm>
            <a:off x="8112470" y="4002024"/>
            <a:ext cx="524933" cy="0"/>
          </a:xfrm>
          <a:prstGeom prst="straightConnector1">
            <a:avLst/>
          </a:prstGeom>
          <a:noFill/>
          <a:ln w="19050" cap="flat" cmpd="sng" algn="ctr">
            <a:solidFill>
              <a:schemeClr val="tx1"/>
            </a:solidFill>
            <a:prstDash val="sysDot"/>
            <a:headEnd type="arrow" w="lg" len="med"/>
            <a:tailEnd type="arrow" w="lg" len="med"/>
          </a:ln>
          <a:effectLst/>
        </p:spPr>
      </p:cxnSp>
      <p:grpSp>
        <p:nvGrpSpPr>
          <p:cNvPr id="720" name="Group 719">
            <a:extLst>
              <a:ext uri="{FF2B5EF4-FFF2-40B4-BE49-F238E27FC236}">
                <a16:creationId xmlns:a16="http://schemas.microsoft.com/office/drawing/2014/main" id="{2EE4FED5-6EE1-4694-ACA9-E86B05E6AA61}"/>
              </a:ext>
            </a:extLst>
          </p:cNvPr>
          <p:cNvGrpSpPr/>
          <p:nvPr/>
        </p:nvGrpSpPr>
        <p:grpSpPr>
          <a:xfrm>
            <a:off x="2226744" y="2374578"/>
            <a:ext cx="3444071" cy="277003"/>
            <a:chOff x="2045412" y="2651042"/>
            <a:chExt cx="3444071" cy="277003"/>
          </a:xfrm>
        </p:grpSpPr>
        <p:sp>
          <p:nvSpPr>
            <p:cNvPr id="724" name="TextBox 723">
              <a:extLst>
                <a:ext uri="{FF2B5EF4-FFF2-40B4-BE49-F238E27FC236}">
                  <a16:creationId xmlns:a16="http://schemas.microsoft.com/office/drawing/2014/main" id="{85F89B7F-E2AB-460A-AD52-3F34D2BE2D91}"/>
                </a:ext>
              </a:extLst>
            </p:cNvPr>
            <p:cNvSpPr txBox="1"/>
            <p:nvPr/>
          </p:nvSpPr>
          <p:spPr>
            <a:xfrm>
              <a:off x="2045412" y="2651045"/>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728" name="TextBox 727">
              <a:extLst>
                <a:ext uri="{FF2B5EF4-FFF2-40B4-BE49-F238E27FC236}">
                  <a16:creationId xmlns:a16="http://schemas.microsoft.com/office/drawing/2014/main" id="{39EC0DF3-D411-4FDB-A7E4-54598523120E}"/>
                </a:ext>
              </a:extLst>
            </p:cNvPr>
            <p:cNvSpPr txBox="1"/>
            <p:nvPr/>
          </p:nvSpPr>
          <p:spPr>
            <a:xfrm>
              <a:off x="2676267" y="2651046"/>
              <a:ext cx="1101264" cy="2769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Import/Export</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Service</a:t>
              </a:r>
            </a:p>
          </p:txBody>
        </p:sp>
        <p:sp>
          <p:nvSpPr>
            <p:cNvPr id="726" name="TextBox 725">
              <a:extLst>
                <a:ext uri="{FF2B5EF4-FFF2-40B4-BE49-F238E27FC236}">
                  <a16:creationId xmlns:a16="http://schemas.microsoft.com/office/drawing/2014/main" id="{B1EC2BC9-903B-4CF1-83F2-97D8A12A9548}"/>
                </a:ext>
              </a:extLst>
            </p:cNvPr>
            <p:cNvSpPr txBox="1"/>
            <p:nvPr/>
          </p:nvSpPr>
          <p:spPr>
            <a:xfrm>
              <a:off x="4630951" y="2651050"/>
              <a:ext cx="858532" cy="138492"/>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APIs, CLI, and</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GUI tools</a:t>
              </a:r>
            </a:p>
          </p:txBody>
        </p:sp>
        <p:sp>
          <p:nvSpPr>
            <p:cNvPr id="727" name="TextBox 726">
              <a:extLst>
                <a:ext uri="{FF2B5EF4-FFF2-40B4-BE49-F238E27FC236}">
                  <a16:creationId xmlns:a16="http://schemas.microsoft.com/office/drawing/2014/main" id="{71AA30B1-68D0-470F-B475-53FDECB6F5F6}"/>
                </a:ext>
              </a:extLst>
            </p:cNvPr>
            <p:cNvSpPr txBox="1"/>
            <p:nvPr/>
          </p:nvSpPr>
          <p:spPr>
            <a:xfrm>
              <a:off x="3804358" y="2651042"/>
              <a:ext cx="7806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Box</a:t>
              </a:r>
            </a:p>
          </p:txBody>
        </p:sp>
      </p:gr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3648120"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520777"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cxnSp>
        <p:nvCxnSpPr>
          <p:cNvPr id="730" name="Straight Arrow Connector 729">
            <a:extLst>
              <a:ext uri="{FF2B5EF4-FFF2-40B4-BE49-F238E27FC236}">
                <a16:creationId xmlns:a16="http://schemas.microsoft.com/office/drawing/2014/main" id="{F6373547-BA81-4BBB-9EF9-EF7D0E97DD34}"/>
              </a:ext>
            </a:extLst>
          </p:cNvPr>
          <p:cNvCxnSpPr>
            <a:cxnSpLocks/>
          </p:cNvCxnSpPr>
          <p:nvPr/>
        </p:nvCxnSpPr>
        <p:spPr>
          <a:xfrm>
            <a:off x="6856778" y="5516790"/>
            <a:ext cx="1780625" cy="0"/>
          </a:xfrm>
          <a:prstGeom prst="straightConnector1">
            <a:avLst/>
          </a:prstGeom>
          <a:noFill/>
          <a:ln w="19050" cap="flat" cmpd="sng" algn="ctr">
            <a:solidFill>
              <a:schemeClr val="tx1"/>
            </a:solidFill>
            <a:prstDash val="sysDot"/>
            <a:headEnd type="none"/>
            <a:tailEnd type="arrow" w="lg" len="med"/>
          </a:ln>
          <a:effectLst/>
        </p:spPr>
      </p:cxn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pic>
        <p:nvPicPr>
          <p:cNvPr id="238" name="Picture 237">
            <a:extLst>
              <a:ext uri="{FF2B5EF4-FFF2-40B4-BE49-F238E27FC236}">
                <a16:creationId xmlns:a16="http://schemas.microsoft.com/office/drawing/2014/main" id="{8C8FE103-7BDA-3648-A025-19741F48A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490" y="1908731"/>
            <a:ext cx="426125" cy="426125"/>
          </a:xfrm>
          <a:prstGeom prst="rect">
            <a:avLst/>
          </a:prstGeom>
        </p:spPr>
      </p:pic>
      <p:pic>
        <p:nvPicPr>
          <p:cNvPr id="239" name="Picture 238">
            <a:extLst>
              <a:ext uri="{FF2B5EF4-FFF2-40B4-BE49-F238E27FC236}">
                <a16:creationId xmlns:a16="http://schemas.microsoft.com/office/drawing/2014/main" id="{843BDE98-BED5-F442-951B-F1103BD499D8}"/>
              </a:ext>
            </a:extLst>
          </p:cNvPr>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227253" y="1908732"/>
            <a:ext cx="426125" cy="426125"/>
          </a:xfrm>
          <a:prstGeom prst="rect">
            <a:avLst/>
          </a:prstGeom>
        </p:spPr>
      </p:pic>
      <p:pic>
        <p:nvPicPr>
          <p:cNvPr id="240" name="Picture 239">
            <a:extLst>
              <a:ext uri="{FF2B5EF4-FFF2-40B4-BE49-F238E27FC236}">
                <a16:creationId xmlns:a16="http://schemas.microsoft.com/office/drawing/2014/main" id="{F4F154CA-C0CA-DF40-B412-475085F68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619" y="1908732"/>
            <a:ext cx="426125" cy="426125"/>
          </a:xfrm>
          <a:prstGeom prst="rect">
            <a:avLst/>
          </a:prstGeom>
        </p:spPr>
      </p:pic>
      <p:pic>
        <p:nvPicPr>
          <p:cNvPr id="241" name="Picture 240">
            <a:extLst>
              <a:ext uri="{FF2B5EF4-FFF2-40B4-BE49-F238E27FC236}">
                <a16:creationId xmlns:a16="http://schemas.microsoft.com/office/drawing/2014/main" id="{0E72604D-4594-6748-9D6E-420B1329A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6895" y="1886559"/>
            <a:ext cx="402317" cy="448296"/>
          </a:xfrm>
          <a:prstGeom prst="rect">
            <a:avLst/>
          </a:prstGeom>
        </p:spPr>
      </p:pic>
      <p:pic>
        <p:nvPicPr>
          <p:cNvPr id="242" name="Picture 241">
            <a:extLst>
              <a:ext uri="{FF2B5EF4-FFF2-40B4-BE49-F238E27FC236}">
                <a16:creationId xmlns:a16="http://schemas.microsoft.com/office/drawing/2014/main" id="{69CAD324-BDC9-E84D-8D73-0752D2C8A84A}"/>
              </a:ext>
            </a:extLst>
          </p:cNvPr>
          <p:cNvPicPr>
            <a:picLocks noChangeAspect="1"/>
          </p:cNvPicPr>
          <p:nvPr/>
        </p:nvPicPr>
        <p:blipFill>
          <a:blip r:embed="rId8"/>
          <a:stretch>
            <a:fillRect/>
          </a:stretch>
        </p:blipFill>
        <p:spPr>
          <a:xfrm>
            <a:off x="3290137" y="3626976"/>
            <a:ext cx="425155" cy="425154"/>
          </a:xfrm>
          <a:prstGeom prst="rect">
            <a:avLst/>
          </a:prstGeom>
        </p:spPr>
      </p:pic>
      <p:pic>
        <p:nvPicPr>
          <p:cNvPr id="243" name="Picture 26" descr="Image result for Azure Blob Storage icon">
            <a:extLst>
              <a:ext uri="{FF2B5EF4-FFF2-40B4-BE49-F238E27FC236}">
                <a16:creationId xmlns:a16="http://schemas.microsoft.com/office/drawing/2014/main" id="{6C2D06B9-0377-C34B-9D31-B5B114E143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192999" y="3634550"/>
            <a:ext cx="426125" cy="4261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3">
            <a:extLst>
              <a:ext uri="{FF2B5EF4-FFF2-40B4-BE49-F238E27FC236}">
                <a16:creationId xmlns:a16="http://schemas.microsoft.com/office/drawing/2014/main" id="{CCA109EE-0032-D54C-8A38-D72DF7F011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0079" y="5202941"/>
            <a:ext cx="475293" cy="426125"/>
          </a:xfrm>
          <a:prstGeom prst="rect">
            <a:avLst/>
          </a:prstGeom>
        </p:spPr>
      </p:pic>
      <p:grpSp>
        <p:nvGrpSpPr>
          <p:cNvPr id="245" name="Group 244">
            <a:extLst>
              <a:ext uri="{FF2B5EF4-FFF2-40B4-BE49-F238E27FC236}">
                <a16:creationId xmlns:a16="http://schemas.microsoft.com/office/drawing/2014/main" id="{1AE80ED0-09F4-C643-BEC2-55F378259ECE}"/>
              </a:ext>
            </a:extLst>
          </p:cNvPr>
          <p:cNvGrpSpPr/>
          <p:nvPr/>
        </p:nvGrpSpPr>
        <p:grpSpPr>
          <a:xfrm>
            <a:off x="4162080" y="5203435"/>
            <a:ext cx="321793" cy="426125"/>
            <a:chOff x="4176909" y="5489793"/>
            <a:chExt cx="321793" cy="426125"/>
          </a:xfrm>
        </p:grpSpPr>
        <p:sp>
          <p:nvSpPr>
            <p:cNvPr id="246" name="Freeform: Shape 551">
              <a:extLst>
                <a:ext uri="{FF2B5EF4-FFF2-40B4-BE49-F238E27FC236}">
                  <a16:creationId xmlns:a16="http://schemas.microsoft.com/office/drawing/2014/main" id="{66DDFB80-243A-3D40-B942-ABE35491E43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7" name="Freeform: Shape 552">
              <a:extLst>
                <a:ext uri="{FF2B5EF4-FFF2-40B4-BE49-F238E27FC236}">
                  <a16:creationId xmlns:a16="http://schemas.microsoft.com/office/drawing/2014/main" id="{FFA66D60-4037-AA48-9F3B-AC68E8AA5256}"/>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8" name="Freeform: Shape 553">
              <a:extLst>
                <a:ext uri="{FF2B5EF4-FFF2-40B4-BE49-F238E27FC236}">
                  <a16:creationId xmlns:a16="http://schemas.microsoft.com/office/drawing/2014/main" id="{D2EEF2A1-AF07-5446-A968-0967128BFDC8}"/>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9" name="Freeform: Shape 554">
              <a:extLst>
                <a:ext uri="{FF2B5EF4-FFF2-40B4-BE49-F238E27FC236}">
                  <a16:creationId xmlns:a16="http://schemas.microsoft.com/office/drawing/2014/main" id="{3CB142A7-7966-314C-81C8-5587B99845B0}"/>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0" name="Freeform: Shape 555">
              <a:extLst>
                <a:ext uri="{FF2B5EF4-FFF2-40B4-BE49-F238E27FC236}">
                  <a16:creationId xmlns:a16="http://schemas.microsoft.com/office/drawing/2014/main" id="{03C5890F-946C-5B47-8FAE-97A1124F6DC9}"/>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1" name="Freeform: Shape 556">
              <a:extLst>
                <a:ext uri="{FF2B5EF4-FFF2-40B4-BE49-F238E27FC236}">
                  <a16:creationId xmlns:a16="http://schemas.microsoft.com/office/drawing/2014/main" id="{A2D51ED6-56AF-AB44-9B2C-D3A960BA8F00}"/>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2" name="Freeform: Shape 557">
              <a:extLst>
                <a:ext uri="{FF2B5EF4-FFF2-40B4-BE49-F238E27FC236}">
                  <a16:creationId xmlns:a16="http://schemas.microsoft.com/office/drawing/2014/main" id="{45A1CC85-36A6-8943-94F5-050D5FE3E1AF}"/>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3" name="Freeform: Shape 558">
              <a:extLst>
                <a:ext uri="{FF2B5EF4-FFF2-40B4-BE49-F238E27FC236}">
                  <a16:creationId xmlns:a16="http://schemas.microsoft.com/office/drawing/2014/main" id="{8E6D4781-DAA3-7D4B-BADE-B73320109AF2}"/>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pic>
        <p:nvPicPr>
          <p:cNvPr id="280" name="Picture 279" descr="A close up of a sign&#10;&#10;Description generated with high confidence">
            <a:extLst>
              <a:ext uri="{FF2B5EF4-FFF2-40B4-BE49-F238E27FC236}">
                <a16:creationId xmlns:a16="http://schemas.microsoft.com/office/drawing/2014/main" id="{713FE821-8FE7-3147-B0DE-DAE6B11188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8327" y="4337778"/>
            <a:ext cx="399660" cy="399661"/>
          </a:xfrm>
          <a:prstGeom prst="rect">
            <a:avLst/>
          </a:prstGeom>
        </p:spPr>
      </p:pic>
      <p:grpSp>
        <p:nvGrpSpPr>
          <p:cNvPr id="282" name="Group 281">
            <a:extLst>
              <a:ext uri="{FF2B5EF4-FFF2-40B4-BE49-F238E27FC236}">
                <a16:creationId xmlns:a16="http://schemas.microsoft.com/office/drawing/2014/main" id="{3C82CCB4-C672-C849-8596-D929B32C49D7}"/>
              </a:ext>
            </a:extLst>
          </p:cNvPr>
          <p:cNvGrpSpPr/>
          <p:nvPr/>
        </p:nvGrpSpPr>
        <p:grpSpPr>
          <a:xfrm>
            <a:off x="5914272" y="4341140"/>
            <a:ext cx="504826" cy="381083"/>
            <a:chOff x="7996238" y="2078038"/>
            <a:chExt cx="731838" cy="552450"/>
          </a:xfrm>
          <a:solidFill>
            <a:srgbClr val="0078D7"/>
          </a:solidFill>
        </p:grpSpPr>
        <p:sp>
          <p:nvSpPr>
            <p:cNvPr id="283" name="Freeform 5">
              <a:extLst>
                <a:ext uri="{FF2B5EF4-FFF2-40B4-BE49-F238E27FC236}">
                  <a16:creationId xmlns:a16="http://schemas.microsoft.com/office/drawing/2014/main" id="{BBBD6F32-FF5E-9A4C-8B7B-67A65E862EFF}"/>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4" name="Freeform 6">
              <a:extLst>
                <a:ext uri="{FF2B5EF4-FFF2-40B4-BE49-F238E27FC236}">
                  <a16:creationId xmlns:a16="http://schemas.microsoft.com/office/drawing/2014/main" id="{92C91209-22F3-E74A-A6C3-20D586E6D52E}"/>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5" name="Freeform 7">
              <a:extLst>
                <a:ext uri="{FF2B5EF4-FFF2-40B4-BE49-F238E27FC236}">
                  <a16:creationId xmlns:a16="http://schemas.microsoft.com/office/drawing/2014/main" id="{DE8E55DB-0445-6B4E-9127-B6F5A8A63D6E}"/>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6" name="Freeform 8">
              <a:extLst>
                <a:ext uri="{FF2B5EF4-FFF2-40B4-BE49-F238E27FC236}">
                  <a16:creationId xmlns:a16="http://schemas.microsoft.com/office/drawing/2014/main" id="{50F61B27-6C73-4140-9FAA-31639BD0639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7" name="Freeform 9">
              <a:extLst>
                <a:ext uri="{FF2B5EF4-FFF2-40B4-BE49-F238E27FC236}">
                  <a16:creationId xmlns:a16="http://schemas.microsoft.com/office/drawing/2014/main" id="{B18E0F44-7362-374D-8B70-D89F0B7BC7C7}"/>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8" name="Freeform 10">
              <a:extLst>
                <a:ext uri="{FF2B5EF4-FFF2-40B4-BE49-F238E27FC236}">
                  <a16:creationId xmlns:a16="http://schemas.microsoft.com/office/drawing/2014/main" id="{63E4B371-EA21-A341-BD43-6A62A1B0F8C3}"/>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9" name="Freeform 11">
              <a:extLst>
                <a:ext uri="{FF2B5EF4-FFF2-40B4-BE49-F238E27FC236}">
                  <a16:creationId xmlns:a16="http://schemas.microsoft.com/office/drawing/2014/main" id="{4EF33C16-3AF2-2A46-A410-5FCC24245B25}"/>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0" name="Freeform 12">
              <a:extLst>
                <a:ext uri="{FF2B5EF4-FFF2-40B4-BE49-F238E27FC236}">
                  <a16:creationId xmlns:a16="http://schemas.microsoft.com/office/drawing/2014/main" id="{652C8F77-77CE-914C-8AC6-E1B0DA7E8C80}"/>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1" name="Freeform 13">
              <a:extLst>
                <a:ext uri="{FF2B5EF4-FFF2-40B4-BE49-F238E27FC236}">
                  <a16:creationId xmlns:a16="http://schemas.microsoft.com/office/drawing/2014/main" id="{5C73657D-E5EC-EF4B-8CC4-17A8B795161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2" name="Freeform 14">
              <a:extLst>
                <a:ext uri="{FF2B5EF4-FFF2-40B4-BE49-F238E27FC236}">
                  <a16:creationId xmlns:a16="http://schemas.microsoft.com/office/drawing/2014/main" id="{24EC5569-7A21-C14A-BBC5-806B2E76CCD3}"/>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93" name="Picture 292">
            <a:extLst>
              <a:ext uri="{FF2B5EF4-FFF2-40B4-BE49-F238E27FC236}">
                <a16:creationId xmlns:a16="http://schemas.microsoft.com/office/drawing/2014/main" id="{7381D1AC-0F89-0C44-8644-F19CBE1394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12756" y="4465506"/>
            <a:ext cx="443907" cy="443907"/>
          </a:xfrm>
          <a:prstGeom prst="rect">
            <a:avLst/>
          </a:prstGeom>
        </p:spPr>
      </p:pic>
      <p:pic>
        <p:nvPicPr>
          <p:cNvPr id="294" name="Picture 56">
            <a:extLst>
              <a:ext uri="{FF2B5EF4-FFF2-40B4-BE49-F238E27FC236}">
                <a16:creationId xmlns:a16="http://schemas.microsoft.com/office/drawing/2014/main" id="{365931B7-3988-5E49-8E2B-7C9BCE35530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03421" y="5383049"/>
            <a:ext cx="462576" cy="357650"/>
          </a:xfrm>
          <a:prstGeom prst="rect">
            <a:avLst/>
          </a:prstGeom>
        </p:spPr>
      </p:pic>
      <p:pic>
        <p:nvPicPr>
          <p:cNvPr id="295" name="Picture 294">
            <a:extLst>
              <a:ext uri="{FF2B5EF4-FFF2-40B4-BE49-F238E27FC236}">
                <a16:creationId xmlns:a16="http://schemas.microsoft.com/office/drawing/2014/main" id="{2B138742-7754-6640-8A9C-D8E06C417D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7063" y="3628862"/>
            <a:ext cx="475293" cy="426125"/>
          </a:xfrm>
          <a:prstGeom prst="rect">
            <a:avLst/>
          </a:prstGeom>
        </p:spPr>
      </p:pic>
      <p:pic>
        <p:nvPicPr>
          <p:cNvPr id="297" name="Picture 296">
            <a:extLst>
              <a:ext uri="{FF2B5EF4-FFF2-40B4-BE49-F238E27FC236}">
                <a16:creationId xmlns:a16="http://schemas.microsoft.com/office/drawing/2014/main" id="{59E1A505-35FA-824D-BEAF-4D343FBA6F8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03927" y="3503938"/>
            <a:ext cx="860866" cy="451476"/>
          </a:xfrm>
          <a:prstGeom prst="rect">
            <a:avLst/>
          </a:prstGeom>
        </p:spPr>
      </p:pic>
      <p:grpSp>
        <p:nvGrpSpPr>
          <p:cNvPr id="131" name="Group 130">
            <a:extLst>
              <a:ext uri="{FF2B5EF4-FFF2-40B4-BE49-F238E27FC236}">
                <a16:creationId xmlns:a16="http://schemas.microsoft.com/office/drawing/2014/main" id="{C88ABBD0-9A26-42C4-8A78-AF5EEC6F58EC}"/>
              </a:ext>
            </a:extLst>
          </p:cNvPr>
          <p:cNvGrpSpPr/>
          <p:nvPr/>
        </p:nvGrpSpPr>
        <p:grpSpPr>
          <a:xfrm>
            <a:off x="332657" y="3555151"/>
            <a:ext cx="1162794" cy="318190"/>
            <a:chOff x="149010" y="2104220"/>
            <a:chExt cx="1139936" cy="311980"/>
          </a:xfrm>
        </p:grpSpPr>
        <p:pic>
          <p:nvPicPr>
            <p:cNvPr id="132" name="Graphic 131">
              <a:extLst>
                <a:ext uri="{FF2B5EF4-FFF2-40B4-BE49-F238E27FC236}">
                  <a16:creationId xmlns:a16="http://schemas.microsoft.com/office/drawing/2014/main" id="{517A547C-C7CD-4B45-8275-F2EF4B6B99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9010" y="2124261"/>
              <a:ext cx="271899" cy="271899"/>
            </a:xfrm>
            <a:prstGeom prst="rect">
              <a:avLst/>
            </a:prstGeom>
          </p:spPr>
        </p:pic>
        <p:sp>
          <p:nvSpPr>
            <p:cNvPr id="133" name="Freeform: Shape 132">
              <a:extLst>
                <a:ext uri="{FF2B5EF4-FFF2-40B4-BE49-F238E27FC236}">
                  <a16:creationId xmlns:a16="http://schemas.microsoft.com/office/drawing/2014/main" id="{1750AE66-9A49-4A62-BD29-6B757FC00CCE}"/>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a:solidFill>
                    <a:schemeClr val="tx1"/>
                  </a:solidFill>
                </a:rPr>
                <a:t>r</a:t>
              </a:r>
            </a:p>
          </p:txBody>
        </p:sp>
        <p:pic>
          <p:nvPicPr>
            <p:cNvPr id="134" name="Picture 133">
              <a:extLst>
                <a:ext uri="{FF2B5EF4-FFF2-40B4-BE49-F238E27FC236}">
                  <a16:creationId xmlns:a16="http://schemas.microsoft.com/office/drawing/2014/main" id="{F99F6E39-F26D-439C-B918-B6D2B38B852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nvGrpSpPr>
          <p:cNvPr id="135" name="Group 134">
            <a:extLst>
              <a:ext uri="{FF2B5EF4-FFF2-40B4-BE49-F238E27FC236}">
                <a16:creationId xmlns:a16="http://schemas.microsoft.com/office/drawing/2014/main" id="{5AA1800C-6F38-4572-B955-3232CBBD5D86}"/>
              </a:ext>
            </a:extLst>
          </p:cNvPr>
          <p:cNvGrpSpPr/>
          <p:nvPr/>
        </p:nvGrpSpPr>
        <p:grpSpPr>
          <a:xfrm>
            <a:off x="345172" y="4858903"/>
            <a:ext cx="1089234" cy="406914"/>
            <a:chOff x="94228" y="4054674"/>
            <a:chExt cx="1327848" cy="496126"/>
          </a:xfrm>
        </p:grpSpPr>
        <p:grpSp>
          <p:nvGrpSpPr>
            <p:cNvPr id="136" name="Group 135">
              <a:extLst>
                <a:ext uri="{FF2B5EF4-FFF2-40B4-BE49-F238E27FC236}">
                  <a16:creationId xmlns:a16="http://schemas.microsoft.com/office/drawing/2014/main" id="{CEEEFC63-9DCA-4465-B5A3-5245EDA1FCA6}"/>
                </a:ext>
              </a:extLst>
            </p:cNvPr>
            <p:cNvGrpSpPr/>
            <p:nvPr/>
          </p:nvGrpSpPr>
          <p:grpSpPr>
            <a:xfrm>
              <a:off x="94228" y="4054674"/>
              <a:ext cx="565043" cy="490322"/>
              <a:chOff x="582887" y="2608468"/>
              <a:chExt cx="565043" cy="490322"/>
            </a:xfrm>
          </p:grpSpPr>
          <p:grpSp>
            <p:nvGrpSpPr>
              <p:cNvPr id="187" name="Group 186">
                <a:extLst>
                  <a:ext uri="{FF2B5EF4-FFF2-40B4-BE49-F238E27FC236}">
                    <a16:creationId xmlns:a16="http://schemas.microsoft.com/office/drawing/2014/main" id="{11827D12-903F-4828-BEDF-EBFB79367729}"/>
                  </a:ext>
                </a:extLst>
              </p:cNvPr>
              <p:cNvGrpSpPr/>
              <p:nvPr/>
            </p:nvGrpSpPr>
            <p:grpSpPr>
              <a:xfrm>
                <a:off x="582887" y="2608468"/>
                <a:ext cx="565043" cy="490322"/>
                <a:chOff x="-2759707" y="1099472"/>
                <a:chExt cx="7926138" cy="6799719"/>
              </a:xfrm>
            </p:grpSpPr>
            <p:sp>
              <p:nvSpPr>
                <p:cNvPr id="192" name="Rectangle 317">
                  <a:extLst>
                    <a:ext uri="{FF2B5EF4-FFF2-40B4-BE49-F238E27FC236}">
                      <a16:creationId xmlns:a16="http://schemas.microsoft.com/office/drawing/2014/main" id="{C271D269-AEF4-455D-B0DF-7F0BE1021A8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3" name="Rounded Rectangle 439">
                  <a:extLst>
                    <a:ext uri="{FF2B5EF4-FFF2-40B4-BE49-F238E27FC236}">
                      <a16:creationId xmlns:a16="http://schemas.microsoft.com/office/drawing/2014/main" id="{C165952B-23B4-494B-9980-1B10C20F26AC}"/>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8DB90264-D616-41FC-8D93-BE630D8FCDE1}"/>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924D37E-F019-4A5E-B2B5-E8DC2CFC906E}"/>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8" name="Freeform 5">
                <a:extLst>
                  <a:ext uri="{FF2B5EF4-FFF2-40B4-BE49-F238E27FC236}">
                    <a16:creationId xmlns:a16="http://schemas.microsoft.com/office/drawing/2014/main" id="{C2E57D27-964D-4127-B1C0-68B7F832EBC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89" name="Rectangle 6">
                <a:extLst>
                  <a:ext uri="{FF2B5EF4-FFF2-40B4-BE49-F238E27FC236}">
                    <a16:creationId xmlns:a16="http://schemas.microsoft.com/office/drawing/2014/main" id="{36A18B9A-F1CE-4777-B312-7D88A7FFE83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0" name="Rectangle 7">
                <a:extLst>
                  <a:ext uri="{FF2B5EF4-FFF2-40B4-BE49-F238E27FC236}">
                    <a16:creationId xmlns:a16="http://schemas.microsoft.com/office/drawing/2014/main" id="{AD550553-67BD-4A6B-9B5E-DF42FF7F5827}"/>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1" name="Rectangle 8">
                <a:extLst>
                  <a:ext uri="{FF2B5EF4-FFF2-40B4-BE49-F238E27FC236}">
                    <a16:creationId xmlns:a16="http://schemas.microsoft.com/office/drawing/2014/main" id="{88E4D546-969E-4B52-9C80-6B4A00BF10C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grpSp>
        <p:grpSp>
          <p:nvGrpSpPr>
            <p:cNvPr id="137" name="Group 136">
              <a:extLst>
                <a:ext uri="{FF2B5EF4-FFF2-40B4-BE49-F238E27FC236}">
                  <a16:creationId xmlns:a16="http://schemas.microsoft.com/office/drawing/2014/main" id="{472340BB-79B2-4D21-A9D7-7FE4A0F5F56A}"/>
                </a:ext>
              </a:extLst>
            </p:cNvPr>
            <p:cNvGrpSpPr/>
            <p:nvPr/>
          </p:nvGrpSpPr>
          <p:grpSpPr>
            <a:xfrm>
              <a:off x="833546" y="4054674"/>
              <a:ext cx="588530" cy="496126"/>
              <a:chOff x="493618" y="3055549"/>
              <a:chExt cx="716256" cy="603797"/>
            </a:xfrm>
          </p:grpSpPr>
          <p:grpSp>
            <p:nvGrpSpPr>
              <p:cNvPr id="138" name="Group 137">
                <a:extLst>
                  <a:ext uri="{FF2B5EF4-FFF2-40B4-BE49-F238E27FC236}">
                    <a16:creationId xmlns:a16="http://schemas.microsoft.com/office/drawing/2014/main" id="{6EB517E4-6D7A-4916-BDA6-F4BDE200ECBF}"/>
                  </a:ext>
                </a:extLst>
              </p:cNvPr>
              <p:cNvGrpSpPr/>
              <p:nvPr/>
            </p:nvGrpSpPr>
            <p:grpSpPr>
              <a:xfrm>
                <a:off x="796699" y="3403695"/>
                <a:ext cx="413175" cy="253655"/>
                <a:chOff x="-655566" y="3895060"/>
                <a:chExt cx="761727" cy="430956"/>
              </a:xfrm>
            </p:grpSpPr>
            <p:grpSp>
              <p:nvGrpSpPr>
                <p:cNvPr id="171" name="Group 170">
                  <a:extLst>
                    <a:ext uri="{FF2B5EF4-FFF2-40B4-BE49-F238E27FC236}">
                      <a16:creationId xmlns:a16="http://schemas.microsoft.com/office/drawing/2014/main" id="{1CD77C84-52ED-4155-A2AC-4892D86ACC4D}"/>
                    </a:ext>
                  </a:extLst>
                </p:cNvPr>
                <p:cNvGrpSpPr/>
                <p:nvPr/>
              </p:nvGrpSpPr>
              <p:grpSpPr>
                <a:xfrm>
                  <a:off x="-655566" y="3895060"/>
                  <a:ext cx="761727" cy="430956"/>
                  <a:chOff x="10867216" y="6204939"/>
                  <a:chExt cx="791499" cy="447800"/>
                </a:xfrm>
              </p:grpSpPr>
              <p:sp>
                <p:nvSpPr>
                  <p:cNvPr id="180" name="Round Same Side Corner Rectangle 206">
                    <a:extLst>
                      <a:ext uri="{FF2B5EF4-FFF2-40B4-BE49-F238E27FC236}">
                        <a16:creationId xmlns:a16="http://schemas.microsoft.com/office/drawing/2014/main" id="{9BECEE25-CCEC-4769-A5D0-B3F6F118280A}"/>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81" name="Group 180">
                    <a:extLst>
                      <a:ext uri="{FF2B5EF4-FFF2-40B4-BE49-F238E27FC236}">
                        <a16:creationId xmlns:a16="http://schemas.microsoft.com/office/drawing/2014/main" id="{85984CD9-A30C-40F4-83D1-9C3DA81B2CFA}"/>
                      </a:ext>
                    </a:extLst>
                  </p:cNvPr>
                  <p:cNvGrpSpPr/>
                  <p:nvPr/>
                </p:nvGrpSpPr>
                <p:grpSpPr>
                  <a:xfrm>
                    <a:off x="10924674" y="6204939"/>
                    <a:ext cx="676584" cy="420187"/>
                    <a:chOff x="10924674" y="6204939"/>
                    <a:chExt cx="676584" cy="420187"/>
                  </a:xfrm>
                </p:grpSpPr>
                <p:grpSp>
                  <p:nvGrpSpPr>
                    <p:cNvPr id="183" name="Group 182">
                      <a:extLst>
                        <a:ext uri="{FF2B5EF4-FFF2-40B4-BE49-F238E27FC236}">
                          <a16:creationId xmlns:a16="http://schemas.microsoft.com/office/drawing/2014/main" id="{041B6E5F-B564-415C-B01C-D3C0BB6610B1}"/>
                        </a:ext>
                      </a:extLst>
                    </p:cNvPr>
                    <p:cNvGrpSpPr/>
                    <p:nvPr/>
                  </p:nvGrpSpPr>
                  <p:grpSpPr>
                    <a:xfrm>
                      <a:off x="10924674" y="6204939"/>
                      <a:ext cx="676584" cy="406447"/>
                      <a:chOff x="15402433" y="3770727"/>
                      <a:chExt cx="3379343" cy="2030084"/>
                    </a:xfrm>
                  </p:grpSpPr>
                  <p:sp>
                    <p:nvSpPr>
                      <p:cNvPr id="185" name="Round Same Side Corner Rectangle 211">
                        <a:extLst>
                          <a:ext uri="{FF2B5EF4-FFF2-40B4-BE49-F238E27FC236}">
                            <a16:creationId xmlns:a16="http://schemas.microsoft.com/office/drawing/2014/main" id="{FF5459D7-A268-4284-B1CE-9DA98C3E0184}"/>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D8CFDED5-8DD2-4FC0-9C95-964918ABD758}"/>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4" name="Round Same Side Corner Rectangle 210">
                      <a:extLst>
                        <a:ext uri="{FF2B5EF4-FFF2-40B4-BE49-F238E27FC236}">
                          <a16:creationId xmlns:a16="http://schemas.microsoft.com/office/drawing/2014/main" id="{5E5F5B7E-B2F0-4468-BC46-261BC8AFC5B6}"/>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2" name="Round Same Side Corner Rectangle 139">
                    <a:extLst>
                      <a:ext uri="{FF2B5EF4-FFF2-40B4-BE49-F238E27FC236}">
                        <a16:creationId xmlns:a16="http://schemas.microsoft.com/office/drawing/2014/main" id="{C8561679-592F-4BE7-B311-EFC3EEB75A3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A493F8B-6E81-4CF9-AB11-A2C1BCE8610A}"/>
                    </a:ext>
                  </a:extLst>
                </p:cNvPr>
                <p:cNvGrpSpPr/>
                <p:nvPr/>
              </p:nvGrpSpPr>
              <p:grpSpPr>
                <a:xfrm>
                  <a:off x="-571796" y="3917872"/>
                  <a:ext cx="588901" cy="343249"/>
                  <a:chOff x="11780774" y="6292409"/>
                  <a:chExt cx="518383" cy="373899"/>
                </a:xfrm>
              </p:grpSpPr>
              <p:sp>
                <p:nvSpPr>
                  <p:cNvPr id="173" name="Rectangle 172">
                    <a:extLst>
                      <a:ext uri="{FF2B5EF4-FFF2-40B4-BE49-F238E27FC236}">
                        <a16:creationId xmlns:a16="http://schemas.microsoft.com/office/drawing/2014/main" id="{B3ECA1E1-E007-40FF-B312-53296CB5AE5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2C0E852-6BAF-4B1B-8646-84D4B51E188C}"/>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4D68968A-C139-4F4B-A3B6-4F24B49CEC4F}"/>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E796A280-5179-4BF3-86FA-E54A007E80BB}"/>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7" name="Rounded Rectangle 203">
                    <a:extLst>
                      <a:ext uri="{FF2B5EF4-FFF2-40B4-BE49-F238E27FC236}">
                        <a16:creationId xmlns:a16="http://schemas.microsoft.com/office/drawing/2014/main" id="{96F96A79-DEDA-4C43-ABE0-7A7F3C8F3CE7}"/>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8" name="Rounded Rectangle 204">
                    <a:extLst>
                      <a:ext uri="{FF2B5EF4-FFF2-40B4-BE49-F238E27FC236}">
                        <a16:creationId xmlns:a16="http://schemas.microsoft.com/office/drawing/2014/main" id="{2012C330-CF36-4C5F-AA39-97C9E5BE47DE}"/>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9" name="Rounded Rectangle 205">
                    <a:extLst>
                      <a:ext uri="{FF2B5EF4-FFF2-40B4-BE49-F238E27FC236}">
                        <a16:creationId xmlns:a16="http://schemas.microsoft.com/office/drawing/2014/main" id="{3DDDB7E0-F689-48F8-BA07-9191B19865A0}"/>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153F0E91-0BBF-407F-99A7-CFCE7AF5293A}"/>
                  </a:ext>
                </a:extLst>
              </p:cNvPr>
              <p:cNvGrpSpPr/>
              <p:nvPr/>
            </p:nvGrpSpPr>
            <p:grpSpPr>
              <a:xfrm>
                <a:off x="959876" y="3055549"/>
                <a:ext cx="217476" cy="328226"/>
                <a:chOff x="-296232" y="3492549"/>
                <a:chExt cx="211588" cy="319338"/>
              </a:xfrm>
            </p:grpSpPr>
            <p:sp>
              <p:nvSpPr>
                <p:cNvPr id="161" name="Rounded Rectangle 182">
                  <a:extLst>
                    <a:ext uri="{FF2B5EF4-FFF2-40B4-BE49-F238E27FC236}">
                      <a16:creationId xmlns:a16="http://schemas.microsoft.com/office/drawing/2014/main" id="{0F5FB617-4A29-4999-9F1C-AAAA65039A0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62" name="Oval 161">
                  <a:extLst>
                    <a:ext uri="{FF2B5EF4-FFF2-40B4-BE49-F238E27FC236}">
                      <a16:creationId xmlns:a16="http://schemas.microsoft.com/office/drawing/2014/main" id="{A4376B22-9C93-4FBF-86CA-00514F59B31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63" name="Rounded Rectangle 184">
                  <a:extLst>
                    <a:ext uri="{FF2B5EF4-FFF2-40B4-BE49-F238E27FC236}">
                      <a16:creationId xmlns:a16="http://schemas.microsoft.com/office/drawing/2014/main" id="{7D221C83-0068-4D5E-B915-3201CC9D9C9A}"/>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64" name="Group 163">
                  <a:extLst>
                    <a:ext uri="{FF2B5EF4-FFF2-40B4-BE49-F238E27FC236}">
                      <a16:creationId xmlns:a16="http://schemas.microsoft.com/office/drawing/2014/main" id="{BEDF27AF-370B-4D5A-BCB4-0BC90DD739C3}"/>
                    </a:ext>
                  </a:extLst>
                </p:cNvPr>
                <p:cNvGrpSpPr/>
                <p:nvPr/>
              </p:nvGrpSpPr>
              <p:grpSpPr>
                <a:xfrm>
                  <a:off x="-267082" y="3531358"/>
                  <a:ext cx="152122" cy="225695"/>
                  <a:chOff x="11279466" y="5630123"/>
                  <a:chExt cx="137117" cy="225695"/>
                </a:xfrm>
              </p:grpSpPr>
              <p:sp>
                <p:nvSpPr>
                  <p:cNvPr id="165" name="Rectangle 164">
                    <a:extLst>
                      <a:ext uri="{FF2B5EF4-FFF2-40B4-BE49-F238E27FC236}">
                        <a16:creationId xmlns:a16="http://schemas.microsoft.com/office/drawing/2014/main" id="{442BF94B-E48B-4CE0-A14F-412E34B616C9}"/>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C12B6685-3DE4-44C4-A91F-A17B9274051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7" name="Rounded Rectangle 195">
                    <a:extLst>
                      <a:ext uri="{FF2B5EF4-FFF2-40B4-BE49-F238E27FC236}">
                        <a16:creationId xmlns:a16="http://schemas.microsoft.com/office/drawing/2014/main" id="{4033F9F5-0AEB-4F72-A8B3-958DBD67EAFD}"/>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8" name="Rounded Rectangle 196">
                    <a:extLst>
                      <a:ext uri="{FF2B5EF4-FFF2-40B4-BE49-F238E27FC236}">
                        <a16:creationId xmlns:a16="http://schemas.microsoft.com/office/drawing/2014/main" id="{B83843D4-A5A2-4230-9C2A-EEEC18AD040B}"/>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9" name="Rounded Rectangle 197">
                    <a:extLst>
                      <a:ext uri="{FF2B5EF4-FFF2-40B4-BE49-F238E27FC236}">
                        <a16:creationId xmlns:a16="http://schemas.microsoft.com/office/drawing/2014/main" id="{C1984AF4-4083-4A10-AD0A-4F0982DEB73F}"/>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0" name="Rounded Rectangle 198">
                    <a:extLst>
                      <a:ext uri="{FF2B5EF4-FFF2-40B4-BE49-F238E27FC236}">
                        <a16:creationId xmlns:a16="http://schemas.microsoft.com/office/drawing/2014/main" id="{6ABD3332-CBFD-4A76-9DCC-752B8B972624}"/>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FC4F3489-15AB-47D8-9F10-5A56674AD949}"/>
                  </a:ext>
                </a:extLst>
              </p:cNvPr>
              <p:cNvGrpSpPr/>
              <p:nvPr/>
            </p:nvGrpSpPr>
            <p:grpSpPr>
              <a:xfrm>
                <a:off x="505834" y="3069727"/>
                <a:ext cx="408640" cy="294744"/>
                <a:chOff x="505834" y="3069727"/>
                <a:chExt cx="408640" cy="294744"/>
              </a:xfrm>
            </p:grpSpPr>
            <p:sp>
              <p:nvSpPr>
                <p:cNvPr id="154" name="Rectangle 153">
                  <a:extLst>
                    <a:ext uri="{FF2B5EF4-FFF2-40B4-BE49-F238E27FC236}">
                      <a16:creationId xmlns:a16="http://schemas.microsoft.com/office/drawing/2014/main" id="{67852BAC-50F3-4D1B-94C1-B956096888D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E79435D7-FE9A-4D00-8343-E197F53C6ACF}"/>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9A21C1B0-5EE9-4A0A-8EC0-F60ECB649161}"/>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1CB83D26-488E-465C-B246-46572E9B9ADA}"/>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8" name="Rounded Rectangle 176">
                  <a:extLst>
                    <a:ext uri="{FF2B5EF4-FFF2-40B4-BE49-F238E27FC236}">
                      <a16:creationId xmlns:a16="http://schemas.microsoft.com/office/drawing/2014/main" id="{57B46800-F215-42A7-BF5B-E21BF6110495}"/>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9" name="Rounded Rectangle 177">
                  <a:extLst>
                    <a:ext uri="{FF2B5EF4-FFF2-40B4-BE49-F238E27FC236}">
                      <a16:creationId xmlns:a16="http://schemas.microsoft.com/office/drawing/2014/main" id="{D54F0E85-0337-4628-B88B-3CF6DC5C26F8}"/>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0" name="Rounded Rectangle 178">
                  <a:extLst>
                    <a:ext uri="{FF2B5EF4-FFF2-40B4-BE49-F238E27FC236}">
                      <a16:creationId xmlns:a16="http://schemas.microsoft.com/office/drawing/2014/main" id="{397A9ACD-4848-4188-8E7F-B502709B9F3F}"/>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41" name="Freeform 179">
                <a:extLst>
                  <a:ext uri="{FF2B5EF4-FFF2-40B4-BE49-F238E27FC236}">
                    <a16:creationId xmlns:a16="http://schemas.microsoft.com/office/drawing/2014/main" id="{BC434463-5D67-4E93-B0A9-5A6FD7F996E7}"/>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42" name="Group 141">
                <a:extLst>
                  <a:ext uri="{FF2B5EF4-FFF2-40B4-BE49-F238E27FC236}">
                    <a16:creationId xmlns:a16="http://schemas.microsoft.com/office/drawing/2014/main" id="{791F2792-EC36-4294-8263-96FA7570A855}"/>
                  </a:ext>
                </a:extLst>
              </p:cNvPr>
              <p:cNvGrpSpPr/>
              <p:nvPr/>
            </p:nvGrpSpPr>
            <p:grpSpPr>
              <a:xfrm>
                <a:off x="501923" y="3414781"/>
                <a:ext cx="268776" cy="244565"/>
                <a:chOff x="501923" y="3414781"/>
                <a:chExt cx="268776" cy="244565"/>
              </a:xfrm>
            </p:grpSpPr>
            <p:sp>
              <p:nvSpPr>
                <p:cNvPr id="143" name="Rounded Rectangle 182">
                  <a:extLst>
                    <a:ext uri="{FF2B5EF4-FFF2-40B4-BE49-F238E27FC236}">
                      <a16:creationId xmlns:a16="http://schemas.microsoft.com/office/drawing/2014/main" id="{7029A7EB-E4E9-4E59-B69F-C20F9A6CC350}"/>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44" name="Oval 143">
                  <a:extLst>
                    <a:ext uri="{FF2B5EF4-FFF2-40B4-BE49-F238E27FC236}">
                      <a16:creationId xmlns:a16="http://schemas.microsoft.com/office/drawing/2014/main" id="{0A5B01DF-EB5A-4B65-9F76-B80073D5B56C}"/>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45" name="Rounded Rectangle 184">
                  <a:extLst>
                    <a:ext uri="{FF2B5EF4-FFF2-40B4-BE49-F238E27FC236}">
                      <a16:creationId xmlns:a16="http://schemas.microsoft.com/office/drawing/2014/main" id="{F4CDB30E-3D56-44F4-BCE8-0688E8E8DE09}"/>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46" name="Group 145">
                  <a:extLst>
                    <a:ext uri="{FF2B5EF4-FFF2-40B4-BE49-F238E27FC236}">
                      <a16:creationId xmlns:a16="http://schemas.microsoft.com/office/drawing/2014/main" id="{6122E99E-AE96-4E40-BAB1-A510D9750AB1}"/>
                    </a:ext>
                  </a:extLst>
                </p:cNvPr>
                <p:cNvGrpSpPr/>
                <p:nvPr/>
              </p:nvGrpSpPr>
              <p:grpSpPr>
                <a:xfrm>
                  <a:off x="518311" y="3459175"/>
                  <a:ext cx="235999" cy="157484"/>
                  <a:chOff x="505834" y="3069727"/>
                  <a:chExt cx="408640" cy="294744"/>
                </a:xfrm>
              </p:grpSpPr>
              <p:sp>
                <p:nvSpPr>
                  <p:cNvPr id="147" name="Rectangle 146">
                    <a:extLst>
                      <a:ext uri="{FF2B5EF4-FFF2-40B4-BE49-F238E27FC236}">
                        <a16:creationId xmlns:a16="http://schemas.microsoft.com/office/drawing/2014/main" id="{69FDFCC7-546F-4DFA-8E26-B63D7E5E596C}"/>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872B8AC7-1D95-4A09-BBF5-B0CAE24183C9}"/>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8C4E533-1F51-4181-BCAF-71781F216908}"/>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90773C6A-371A-4F8D-8006-6D00DBC5E0E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1" name="Rounded Rectangle 176">
                    <a:extLst>
                      <a:ext uri="{FF2B5EF4-FFF2-40B4-BE49-F238E27FC236}">
                        <a16:creationId xmlns:a16="http://schemas.microsoft.com/office/drawing/2014/main" id="{B4332173-B1F2-4591-950D-5E2D1A0A592D}"/>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2" name="Rounded Rectangle 177">
                    <a:extLst>
                      <a:ext uri="{FF2B5EF4-FFF2-40B4-BE49-F238E27FC236}">
                        <a16:creationId xmlns:a16="http://schemas.microsoft.com/office/drawing/2014/main" id="{3CA6C041-D7BB-453B-9B6B-B0124BC88DA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3" name="Rounded Rectangle 178">
                    <a:extLst>
                      <a:ext uri="{FF2B5EF4-FFF2-40B4-BE49-F238E27FC236}">
                        <a16:creationId xmlns:a16="http://schemas.microsoft.com/office/drawing/2014/main" id="{EB16E8E7-87E1-436C-987C-924C89A69431}"/>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grpSp>
    </p:spTree>
    <p:custDataLst>
      <p:tags r:id="rId1"/>
    </p:custDataLst>
    <p:extLst>
      <p:ext uri="{BB962C8B-B14F-4D97-AF65-F5344CB8AC3E}">
        <p14:creationId xmlns:p14="http://schemas.microsoft.com/office/powerpoint/2010/main" val="3276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IoT HUB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IoT Hub can be a good option</a:t>
            </a:r>
          </a:p>
        </p:txBody>
      </p:sp>
      <p:graphicFrame>
        <p:nvGraphicFramePr>
          <p:cNvPr id="4" name="Table 3">
            <a:extLst>
              <a:ext uri="{FF2B5EF4-FFF2-40B4-BE49-F238E27FC236}">
                <a16:creationId xmlns:a16="http://schemas.microsoft.com/office/drawing/2014/main" id="{A25392C3-D080-4DE1-AE45-345BA353126E}"/>
              </a:ext>
            </a:extLst>
          </p:cNvPr>
          <p:cNvGraphicFramePr>
            <a:graphicFrameLocks noGrp="1"/>
          </p:cNvGraphicFramePr>
          <p:nvPr>
            <p:extLst/>
          </p:nvPr>
        </p:nvGraphicFramePr>
        <p:xfrm>
          <a:off x="555998" y="1576168"/>
          <a:ext cx="11159751" cy="4680359"/>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311107">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96487">
                <a:tc>
                  <a:txBody>
                    <a:bodyPr/>
                    <a:lstStyle/>
                    <a:p>
                      <a:r>
                        <a:rPr lang="en-US" sz="1600">
                          <a:latin typeface="Segoe UI Semilight" panose="020B0402040204020203" pitchFamily="34" charset="0"/>
                          <a:cs typeface="Segoe UI Semilight" panose="020B0402040204020203" pitchFamily="34" charset="0"/>
                        </a:rPr>
                        <a:t>A solution for </a:t>
                      </a:r>
                      <a:r>
                        <a:rPr lang="en-US" sz="1600" i="1">
                          <a:latin typeface="Segoe UI Semilight" panose="020B0402040204020203" pitchFamily="34" charset="0"/>
                          <a:cs typeface="Segoe UI Semilight" panose="020B0402040204020203" pitchFamily="34" charset="0"/>
                        </a:rPr>
                        <a:t>primarily an IoT scenario</a:t>
                      </a:r>
                    </a:p>
                  </a:txBody>
                  <a:tcPr anchor="ctr"/>
                </a:tc>
                <a:tc>
                  <a:txBody>
                    <a:bodyPr/>
                    <a:lstStyle/>
                    <a:p>
                      <a:r>
                        <a:rPr lang="en-US" sz="1600">
                          <a:latin typeface="Segoe UI Semilight" panose="020B0402040204020203" pitchFamily="34" charset="0"/>
                          <a:cs typeface="Segoe UI Semilight" panose="020B0402040204020203" pitchFamily="34" charset="0"/>
                        </a:rPr>
                        <a:t>IoT Hub is specifically optimized for IoT scenarios. It can register, communicate with and manage billions of devices. </a:t>
                      </a:r>
                    </a:p>
                  </a:txBody>
                  <a:tcPr anchor="ctr"/>
                </a:tc>
                <a:extLst>
                  <a:ext uri="{0D108BD9-81ED-4DB2-BD59-A6C34878D82A}">
                    <a16:rowId xmlns:a16="http://schemas.microsoft.com/office/drawing/2014/main" val="1212888764"/>
                  </a:ext>
                </a:extLst>
              </a:tr>
              <a:tr h="493363">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IoT Hub is a fully-managed serverless solution — there are no VMs or clusters to provision.</a:t>
                      </a:r>
                    </a:p>
                  </a:txBody>
                  <a:tcPr anchor="ctr"/>
                </a:tc>
                <a:extLst>
                  <a:ext uri="{0D108BD9-81ED-4DB2-BD59-A6C34878D82A}">
                    <a16:rowId xmlns:a16="http://schemas.microsoft.com/office/drawing/2014/main" val="3773402847"/>
                  </a:ext>
                </a:extLst>
              </a:tr>
              <a:tr h="485838">
                <a:tc>
                  <a:txBody>
                    <a:bodyPr/>
                    <a:lstStyle/>
                    <a:p>
                      <a:r>
                        <a:rPr lang="en-US" sz="1600">
                          <a:latin typeface="Segoe UI Semilight" panose="020B0402040204020203" pitchFamily="34" charset="0"/>
                          <a:cs typeface="Segoe UI Semilight" panose="020B0402040204020203" pitchFamily="34" charset="0"/>
                        </a:rPr>
                        <a:t>Bi-directional communication</a:t>
                      </a:r>
                    </a:p>
                  </a:txBody>
                  <a:tcPr anchor="ctr"/>
                </a:tc>
                <a:tc>
                  <a:txBody>
                    <a:bodyPr/>
                    <a:lstStyle/>
                    <a:p>
                      <a:r>
                        <a:rPr lang="en-US" sz="1600">
                          <a:latin typeface="Segoe UI Semilight" panose="020B0402040204020203" pitchFamily="34" charset="0"/>
                          <a:cs typeface="Segoe UI Semilight" panose="020B0402040204020203" pitchFamily="34" charset="0"/>
                        </a:rPr>
                        <a:t>IoT Hub supports both cloud-to-device and device-to-cloud communication</a:t>
                      </a:r>
                    </a:p>
                  </a:txBody>
                  <a:tcPr anchor="ctr"/>
                </a:tc>
                <a:extLst>
                  <a:ext uri="{0D108BD9-81ED-4DB2-BD59-A6C34878D82A}">
                    <a16:rowId xmlns:a16="http://schemas.microsoft.com/office/drawing/2014/main" val="3622420946"/>
                  </a:ext>
                </a:extLst>
              </a:tr>
              <a:tr h="690403">
                <a:tc>
                  <a:txBody>
                    <a:bodyPr/>
                    <a:lstStyle/>
                    <a:p>
                      <a:r>
                        <a:rPr lang="en-US" sz="1600">
                          <a:latin typeface="Segoe UI Semilight" panose="020B0402040204020203" pitchFamily="34" charset="0"/>
                          <a:cs typeface="Segoe UI Semilight" panose="020B0402040204020203" pitchFamily="34" charset="0"/>
                        </a:rPr>
                        <a:t>To manage billions of devices</a:t>
                      </a:r>
                    </a:p>
                  </a:txBody>
                  <a:tcPr anchor="ctr"/>
                </a:tc>
                <a:tc>
                  <a:txBody>
                    <a:bodyPr/>
                    <a:lstStyle/>
                    <a:p>
                      <a:r>
                        <a:rPr lang="en-US" sz="1600">
                          <a:latin typeface="Segoe UI Semilight" panose="020B0402040204020203" pitchFamily="34" charset="0"/>
                          <a:cs typeface="Segoe UI Semilight" panose="020B0402040204020203" pitchFamily="34" charset="0"/>
                        </a:rPr>
                        <a:t>The </a:t>
                      </a:r>
                      <a:r>
                        <a:rPr lang="en-US" sz="1600">
                          <a:latin typeface="Segoe UI Semilight" panose="020B0402040204020203" pitchFamily="34" charset="0"/>
                          <a:cs typeface="Segoe UI Semilight" panose="020B0402040204020203" pitchFamily="34" charset="0"/>
                          <a:hlinkClick r:id="rId3"/>
                        </a:rPr>
                        <a:t>device twins </a:t>
                      </a:r>
                      <a:r>
                        <a:rPr lang="en-US" sz="1600">
                          <a:latin typeface="Segoe UI Semilight" panose="020B0402040204020203" pitchFamily="34" charset="0"/>
                          <a:cs typeface="Segoe UI Semilight" panose="020B0402040204020203" pitchFamily="34" charset="0"/>
                        </a:rPr>
                        <a:t>feature lets you store, query and set the state of devices, making it easy for applications to manage devices. </a:t>
                      </a:r>
                    </a:p>
                  </a:txBody>
                  <a:tcPr anchor="ctr"/>
                </a:tc>
                <a:extLst>
                  <a:ext uri="{0D108BD9-81ED-4DB2-BD59-A6C34878D82A}">
                    <a16:rowId xmlns:a16="http://schemas.microsoft.com/office/drawing/2014/main" val="3784778137"/>
                  </a:ext>
                </a:extLst>
              </a:tr>
              <a:tr h="690403">
                <a:tc>
                  <a:txBody>
                    <a:bodyPr/>
                    <a:lstStyle/>
                    <a:p>
                      <a:r>
                        <a:rPr lang="en-US" sz="1600">
                          <a:latin typeface="Segoe UI Semilight" panose="020B0402040204020203" pitchFamily="34" charset="0"/>
                          <a:cs typeface="Segoe UI Semilight" panose="020B0402040204020203" pitchFamily="34" charset="0"/>
                        </a:rPr>
                        <a:t>Per-device security</a:t>
                      </a:r>
                    </a:p>
                  </a:txBody>
                  <a:tcPr anchor="ctr"/>
                </a:tc>
                <a:tc>
                  <a:txBody>
                    <a:bodyPr/>
                    <a:lstStyle/>
                    <a:p>
                      <a:r>
                        <a:rPr lang="en-US" sz="1600">
                          <a:latin typeface="Segoe UI Semilight" panose="020B0402040204020203" pitchFamily="34" charset="0"/>
                          <a:cs typeface="Segoe UI Semilight" panose="020B0402040204020203" pitchFamily="34" charset="0"/>
                        </a:rPr>
                        <a:t>Azure IoT Hub lets you set up individual identities and credentials for your connected devices</a:t>
                      </a:r>
                    </a:p>
                  </a:txBody>
                  <a:tcPr anchor="ctr"/>
                </a:tc>
                <a:extLst>
                  <a:ext uri="{0D108BD9-81ED-4DB2-BD59-A6C34878D82A}">
                    <a16:rowId xmlns:a16="http://schemas.microsoft.com/office/drawing/2014/main" val="1932757016"/>
                  </a:ext>
                </a:extLst>
              </a:tr>
              <a:tr h="690403">
                <a:tc>
                  <a:txBody>
                    <a:bodyPr/>
                    <a:lstStyle/>
                    <a:p>
                      <a:r>
                        <a:rPr lang="en-US" sz="1600">
                          <a:latin typeface="Segoe UI Semilight" panose="020B0402040204020203" pitchFamily="34" charset="0"/>
                          <a:cs typeface="Segoe UI Semilight" panose="020B0402040204020203" pitchFamily="34" charset="0"/>
                        </a:rPr>
                        <a:t>To connect easily to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configured to connect to Azure IoT Hub via the Azure Portal with no coding. </a:t>
                      </a:r>
                    </a:p>
                  </a:txBody>
                  <a:tcPr anchor="ctr"/>
                </a:tc>
                <a:extLst>
                  <a:ext uri="{0D108BD9-81ED-4DB2-BD59-A6C34878D82A}">
                    <a16:rowId xmlns:a16="http://schemas.microsoft.com/office/drawing/2014/main" val="3366989912"/>
                  </a:ext>
                </a:extLst>
              </a:tr>
              <a:tr h="690403">
                <a:tc>
                  <a:txBody>
                    <a:bodyPr/>
                    <a:lstStyle/>
                    <a:p>
                      <a:r>
                        <a:rPr lang="en-US" sz="1600">
                          <a:latin typeface="Segoe UI Semilight" panose="020B0402040204020203" pitchFamily="34" charset="0"/>
                          <a:cs typeface="Segoe UI Semilight" panose="020B0402040204020203" pitchFamily="34" charset="0"/>
                        </a:rPr>
                        <a:t>To store messages easily in Azure Blob Storage</a:t>
                      </a:r>
                    </a:p>
                  </a:txBody>
                  <a:tcPr anchor="ctr"/>
                </a:tc>
                <a:tc>
                  <a:txBody>
                    <a:bodyPr/>
                    <a:lstStyle/>
                    <a:p>
                      <a:r>
                        <a:rPr lang="en-US" sz="1600" dirty="0">
                          <a:latin typeface="Segoe UI Semilight" panose="020B0402040204020203" pitchFamily="34" charset="0"/>
                          <a:cs typeface="Segoe UI Semilight" panose="020B0402040204020203" pitchFamily="34" charset="0"/>
                        </a:rPr>
                        <a:t>Via the Azure Portal, without any coding, you can store Azure IoT Hub messages to Azure Blob Storage (using the ‘route’ feature).</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249767206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95316-EBB2-42AB-8156-59F92CD0E715}"/>
              </a:ext>
            </a:extLst>
          </p:cNvPr>
          <p:cNvSpPr>
            <a:spLocks noGrp="1"/>
          </p:cNvSpPr>
          <p:nvPr>
            <p:ph type="title"/>
          </p:nvPr>
        </p:nvSpPr>
        <p:spPr>
          <a:xfrm>
            <a:off x="387936" y="2891406"/>
            <a:ext cx="11655840" cy="899665"/>
          </a:xfrm>
        </p:spPr>
        <p:txBody>
          <a:bodyPr/>
          <a:lstStyle/>
          <a:p>
            <a:r>
              <a:rPr lang="en-US"/>
              <a:t>Apache Storm on HDInsight</a:t>
            </a:r>
          </a:p>
        </p:txBody>
      </p:sp>
    </p:spTree>
    <p:extLst>
      <p:ext uri="{BB962C8B-B14F-4D97-AF65-F5344CB8AC3E}">
        <p14:creationId xmlns:p14="http://schemas.microsoft.com/office/powerpoint/2010/main" val="207658294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6FA5F4-4172-4EEF-B2DA-AE8C695F7189}"/>
              </a:ext>
            </a:extLst>
          </p:cNvPr>
          <p:cNvSpPr/>
          <p:nvPr/>
        </p:nvSpPr>
        <p:spPr bwMode="auto">
          <a:xfrm>
            <a:off x="5073889" y="3183210"/>
            <a:ext cx="2206165" cy="1087786"/>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 on HDInsight</a:t>
            </a:r>
          </a:p>
        </p:txBody>
      </p:sp>
      <p:sp>
        <p:nvSpPr>
          <p:cNvPr id="7" name="Text Placeholder 6">
            <a:extLst>
              <a:ext uri="{FF2B5EF4-FFF2-40B4-BE49-F238E27FC236}">
                <a16:creationId xmlns:a16="http://schemas.microsoft.com/office/drawing/2014/main" id="{8B917828-5055-450D-B51B-FBA27ACE0306}"/>
              </a:ext>
            </a:extLst>
          </p:cNvPr>
          <p:cNvSpPr>
            <a:spLocks noGrp="1"/>
          </p:cNvSpPr>
          <p:nvPr>
            <p:ph type="body" sz="quarter" idx="11"/>
          </p:nvPr>
        </p:nvSpPr>
        <p:spPr>
          <a:xfrm>
            <a:off x="327601" y="942696"/>
            <a:ext cx="11655078" cy="561290"/>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Apache Storm offered as a managed service on Azure HDInsight</a:t>
            </a:r>
          </a:p>
        </p:txBody>
      </p:sp>
      <p:grpSp>
        <p:nvGrpSpPr>
          <p:cNvPr id="95263" name="Group 95262"/>
          <p:cNvGrpSpPr/>
          <p:nvPr/>
        </p:nvGrpSpPr>
        <p:grpSpPr>
          <a:xfrm>
            <a:off x="708694" y="3323712"/>
            <a:ext cx="3755641" cy="806782"/>
            <a:chOff x="562470" y="4354538"/>
            <a:chExt cx="3830949" cy="822960"/>
          </a:xfrm>
        </p:grpSpPr>
        <p:grpSp>
          <p:nvGrpSpPr>
            <p:cNvPr id="17" name="Group 16"/>
            <p:cNvGrpSpPr/>
            <p:nvPr/>
          </p:nvGrpSpPr>
          <p:grpSpPr>
            <a:xfrm>
              <a:off x="562470" y="4452053"/>
              <a:ext cx="790452" cy="627930"/>
              <a:chOff x="7540795" y="3461097"/>
              <a:chExt cx="820539" cy="651831"/>
            </a:xfrm>
            <a:solidFill>
              <a:schemeClr val="accent3"/>
            </a:solidFill>
          </p:grpSpPr>
          <p:grpSp>
            <p:nvGrpSpPr>
              <p:cNvPr id="18" name="Group 17"/>
              <p:cNvGrpSpPr/>
              <p:nvPr/>
            </p:nvGrpSpPr>
            <p:grpSpPr>
              <a:xfrm rot="10800000">
                <a:off x="7540795" y="3783299"/>
                <a:ext cx="641547" cy="329629"/>
                <a:chOff x="7719787" y="2907854"/>
                <a:chExt cx="641547" cy="329629"/>
              </a:xfrm>
              <a:grpFill/>
            </p:grpSpPr>
            <p:sp>
              <p:nvSpPr>
                <p:cNvPr id="24" name="Freeform 8"/>
                <p:cNvSpPr>
                  <a:spLocks/>
                </p:cNvSpPr>
                <p:nvPr/>
              </p:nvSpPr>
              <p:spPr bwMode="auto">
                <a:xfrm>
                  <a:off x="8055009" y="2907854"/>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5" name="Rectangle 9"/>
                <p:cNvSpPr>
                  <a:spLocks noChangeArrowheads="1"/>
                </p:cNvSpPr>
                <p:nvPr/>
              </p:nvSpPr>
              <p:spPr bwMode="auto">
                <a:xfrm>
                  <a:off x="7891463" y="3122410"/>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6" name="Rectangle 9"/>
                <p:cNvSpPr>
                  <a:spLocks noChangeArrowheads="1"/>
                </p:cNvSpPr>
                <p:nvPr/>
              </p:nvSpPr>
              <p:spPr bwMode="auto">
                <a:xfrm>
                  <a:off x="7719787" y="3152178"/>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7" name="Rectangle 9"/>
                <p:cNvSpPr>
                  <a:spLocks noChangeArrowheads="1"/>
                </p:cNvSpPr>
                <p:nvPr/>
              </p:nvSpPr>
              <p:spPr bwMode="auto">
                <a:xfrm>
                  <a:off x="7832804" y="3122410"/>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19" name="Group 18"/>
              <p:cNvGrpSpPr/>
              <p:nvPr/>
            </p:nvGrpSpPr>
            <p:grpSpPr>
              <a:xfrm>
                <a:off x="7792432" y="3461097"/>
                <a:ext cx="568902" cy="299861"/>
                <a:chOff x="7792432" y="3461097"/>
                <a:chExt cx="568902" cy="299861"/>
              </a:xfrm>
              <a:grpFill/>
            </p:grpSpPr>
            <p:sp>
              <p:nvSpPr>
                <p:cNvPr id="20"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1" name="Rectangle 9"/>
                <p:cNvSpPr>
                  <a:spLocks noChangeArrowheads="1"/>
                </p:cNvSpPr>
                <p:nvPr/>
              </p:nvSpPr>
              <p:spPr bwMode="auto">
                <a:xfrm>
                  <a:off x="7891463" y="3675653"/>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2" name="Rectangle 9"/>
                <p:cNvSpPr>
                  <a:spLocks noChangeArrowheads="1"/>
                </p:cNvSpPr>
                <p:nvPr/>
              </p:nvSpPr>
              <p:spPr bwMode="auto">
                <a:xfrm>
                  <a:off x="7792432" y="3675653"/>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3" name="Rectangle 9"/>
                <p:cNvSpPr>
                  <a:spLocks noChangeArrowheads="1"/>
                </p:cNvSpPr>
                <p:nvPr/>
              </p:nvSpPr>
              <p:spPr bwMode="auto">
                <a:xfrm>
                  <a:off x="7832804" y="3675653"/>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sp>
          <p:nvSpPr>
            <p:cNvPr id="135" name="Rectangle 134"/>
            <p:cNvSpPr/>
            <p:nvPr/>
          </p:nvSpPr>
          <p:spPr>
            <a:xfrm>
              <a:off x="1556695" y="4354538"/>
              <a:ext cx="2836724"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Dynamically Scale-up and scale-down</a:t>
              </a:r>
            </a:p>
          </p:txBody>
        </p:sp>
        <p:cxnSp>
          <p:nvCxnSpPr>
            <p:cNvPr id="143" name="Straight Connector 142"/>
            <p:cNvCxnSpPr/>
            <p:nvPr/>
          </p:nvCxnSpPr>
          <p:spPr>
            <a:xfrm>
              <a:off x="1446745" y="4354538"/>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8" name="Group 95257"/>
          <p:cNvGrpSpPr/>
          <p:nvPr/>
        </p:nvGrpSpPr>
        <p:grpSpPr>
          <a:xfrm>
            <a:off x="8028042" y="3323712"/>
            <a:ext cx="3638377" cy="806782"/>
            <a:chOff x="6581553" y="1319537"/>
            <a:chExt cx="3711334" cy="822960"/>
          </a:xfrm>
        </p:grpSpPr>
        <p:sp>
          <p:nvSpPr>
            <p:cNvPr id="61" name="Freeform 60"/>
            <p:cNvSpPr/>
            <p:nvPr/>
          </p:nvSpPr>
          <p:spPr bwMode="auto">
            <a:xfrm>
              <a:off x="6581553" y="1383444"/>
              <a:ext cx="672723" cy="695147"/>
            </a:xfrm>
            <a:custGeom>
              <a:avLst/>
              <a:gdLst>
                <a:gd name="connsiteX0" fmla="*/ 8338 w 714379"/>
                <a:gd name="connsiteY0" fmla="*/ 571502 h 738191"/>
                <a:gd name="connsiteX1" fmla="*/ 84537 w 714379"/>
                <a:gd name="connsiteY1" fmla="*/ 571502 h 738191"/>
                <a:gd name="connsiteX2" fmla="*/ 92872 w 714379"/>
                <a:gd name="connsiteY2" fmla="*/ 579837 h 738191"/>
                <a:gd name="connsiteX3" fmla="*/ 92872 w 714379"/>
                <a:gd name="connsiteY3" fmla="*/ 645322 h 738191"/>
                <a:gd name="connsiteX4" fmla="*/ 621509 w 714379"/>
                <a:gd name="connsiteY4" fmla="*/ 645322 h 738191"/>
                <a:gd name="connsiteX5" fmla="*/ 621509 w 714379"/>
                <a:gd name="connsiteY5" fmla="*/ 579837 h 738191"/>
                <a:gd name="connsiteX6" fmla="*/ 629844 w 714379"/>
                <a:gd name="connsiteY6" fmla="*/ 571502 h 738191"/>
                <a:gd name="connsiteX7" fmla="*/ 706043 w 714379"/>
                <a:gd name="connsiteY7" fmla="*/ 571502 h 738191"/>
                <a:gd name="connsiteX8" fmla="*/ 714378 w 714379"/>
                <a:gd name="connsiteY8" fmla="*/ 579837 h 738191"/>
                <a:gd name="connsiteX9" fmla="*/ 714378 w 714379"/>
                <a:gd name="connsiteY9" fmla="*/ 651274 h 738191"/>
                <a:gd name="connsiteX10" fmla="*/ 714379 w 714379"/>
                <a:gd name="connsiteY10" fmla="*/ 651275 h 738191"/>
                <a:gd name="connsiteX11" fmla="*/ 714379 w 714379"/>
                <a:gd name="connsiteY11" fmla="*/ 732238 h 738191"/>
                <a:gd name="connsiteX12" fmla="*/ 708426 w 714379"/>
                <a:gd name="connsiteY12" fmla="*/ 738191 h 738191"/>
                <a:gd name="connsiteX13" fmla="*/ 5956 w 714379"/>
                <a:gd name="connsiteY13" fmla="*/ 738191 h 738191"/>
                <a:gd name="connsiteX14" fmla="*/ 2 w 714379"/>
                <a:gd name="connsiteY14" fmla="*/ 732238 h 738191"/>
                <a:gd name="connsiteX15" fmla="*/ 2 w 714379"/>
                <a:gd name="connsiteY15" fmla="*/ 651275 h 738191"/>
                <a:gd name="connsiteX16" fmla="*/ 3 w 714379"/>
                <a:gd name="connsiteY16" fmla="*/ 651274 h 738191"/>
                <a:gd name="connsiteX17" fmla="*/ 3 w 714379"/>
                <a:gd name="connsiteY17" fmla="*/ 579837 h 738191"/>
                <a:gd name="connsiteX18" fmla="*/ 8338 w 714379"/>
                <a:gd name="connsiteY18" fmla="*/ 571502 h 738191"/>
                <a:gd name="connsiteX19" fmla="*/ 158952 w 714379"/>
                <a:gd name="connsiteY19" fmla="*/ 471488 h 738191"/>
                <a:gd name="connsiteX20" fmla="*/ 262536 w 714379"/>
                <a:gd name="connsiteY20" fmla="*/ 471488 h 738191"/>
                <a:gd name="connsiteX21" fmla="*/ 270871 w 714379"/>
                <a:gd name="connsiteY21" fmla="*/ 479823 h 738191"/>
                <a:gd name="connsiteX22" fmla="*/ 270871 w 714379"/>
                <a:gd name="connsiteY22" fmla="*/ 556022 h 738191"/>
                <a:gd name="connsiteX23" fmla="*/ 262536 w 714379"/>
                <a:gd name="connsiteY23" fmla="*/ 564357 h 738191"/>
                <a:gd name="connsiteX24" fmla="*/ 158952 w 714379"/>
                <a:gd name="connsiteY24" fmla="*/ 564357 h 738191"/>
                <a:gd name="connsiteX25" fmla="*/ 150617 w 714379"/>
                <a:gd name="connsiteY25" fmla="*/ 556022 h 738191"/>
                <a:gd name="connsiteX26" fmla="*/ 150617 w 714379"/>
                <a:gd name="connsiteY26" fmla="*/ 479823 h 738191"/>
                <a:gd name="connsiteX27" fmla="*/ 158952 w 714379"/>
                <a:gd name="connsiteY27" fmla="*/ 471488 h 738191"/>
                <a:gd name="connsiteX28" fmla="*/ 331924 w 714379"/>
                <a:gd name="connsiteY28" fmla="*/ 400465 h 738191"/>
                <a:gd name="connsiteX29" fmla="*/ 435508 w 714379"/>
                <a:gd name="connsiteY29" fmla="*/ 400465 h 738191"/>
                <a:gd name="connsiteX30" fmla="*/ 443843 w 714379"/>
                <a:gd name="connsiteY30" fmla="*/ 408800 h 738191"/>
                <a:gd name="connsiteX31" fmla="*/ 443843 w 714379"/>
                <a:gd name="connsiteY31" fmla="*/ 484999 h 738191"/>
                <a:gd name="connsiteX32" fmla="*/ 435508 w 714379"/>
                <a:gd name="connsiteY32" fmla="*/ 493334 h 738191"/>
                <a:gd name="connsiteX33" fmla="*/ 331924 w 714379"/>
                <a:gd name="connsiteY33" fmla="*/ 493334 h 738191"/>
                <a:gd name="connsiteX34" fmla="*/ 323589 w 714379"/>
                <a:gd name="connsiteY34" fmla="*/ 484999 h 738191"/>
                <a:gd name="connsiteX35" fmla="*/ 323589 w 714379"/>
                <a:gd name="connsiteY35" fmla="*/ 408800 h 738191"/>
                <a:gd name="connsiteX36" fmla="*/ 331924 w 714379"/>
                <a:gd name="connsiteY36" fmla="*/ 400465 h 738191"/>
                <a:gd name="connsiteX37" fmla="*/ 158952 w 714379"/>
                <a:gd name="connsiteY37" fmla="*/ 322661 h 738191"/>
                <a:gd name="connsiteX38" fmla="*/ 262536 w 714379"/>
                <a:gd name="connsiteY38" fmla="*/ 322661 h 738191"/>
                <a:gd name="connsiteX39" fmla="*/ 270871 w 714379"/>
                <a:gd name="connsiteY39" fmla="*/ 330996 h 738191"/>
                <a:gd name="connsiteX40" fmla="*/ 270871 w 714379"/>
                <a:gd name="connsiteY40" fmla="*/ 407195 h 738191"/>
                <a:gd name="connsiteX41" fmla="*/ 262536 w 714379"/>
                <a:gd name="connsiteY41" fmla="*/ 415530 h 738191"/>
                <a:gd name="connsiteX42" fmla="*/ 158952 w 714379"/>
                <a:gd name="connsiteY42" fmla="*/ 415530 h 738191"/>
                <a:gd name="connsiteX43" fmla="*/ 150617 w 714379"/>
                <a:gd name="connsiteY43" fmla="*/ 407195 h 738191"/>
                <a:gd name="connsiteX44" fmla="*/ 150617 w 714379"/>
                <a:gd name="connsiteY44" fmla="*/ 330996 h 738191"/>
                <a:gd name="connsiteX45" fmla="*/ 158952 w 714379"/>
                <a:gd name="connsiteY45" fmla="*/ 322661 h 738191"/>
                <a:gd name="connsiteX46" fmla="*/ 505528 w 714379"/>
                <a:gd name="connsiteY46" fmla="*/ 322660 h 738191"/>
                <a:gd name="connsiteX47" fmla="*/ 609112 w 714379"/>
                <a:gd name="connsiteY47" fmla="*/ 322660 h 738191"/>
                <a:gd name="connsiteX48" fmla="*/ 617447 w 714379"/>
                <a:gd name="connsiteY48" fmla="*/ 330995 h 738191"/>
                <a:gd name="connsiteX49" fmla="*/ 617447 w 714379"/>
                <a:gd name="connsiteY49" fmla="*/ 407194 h 738191"/>
                <a:gd name="connsiteX50" fmla="*/ 609112 w 714379"/>
                <a:gd name="connsiteY50" fmla="*/ 415529 h 738191"/>
                <a:gd name="connsiteX51" fmla="*/ 505528 w 714379"/>
                <a:gd name="connsiteY51" fmla="*/ 415529 h 738191"/>
                <a:gd name="connsiteX52" fmla="*/ 497193 w 714379"/>
                <a:gd name="connsiteY52" fmla="*/ 407194 h 738191"/>
                <a:gd name="connsiteX53" fmla="*/ 497193 w 714379"/>
                <a:gd name="connsiteY53" fmla="*/ 330995 h 738191"/>
                <a:gd name="connsiteX54" fmla="*/ 505528 w 714379"/>
                <a:gd name="connsiteY54" fmla="*/ 322660 h 738191"/>
                <a:gd name="connsiteX55" fmla="*/ 332240 w 714379"/>
                <a:gd name="connsiteY55" fmla="*/ 249093 h 738191"/>
                <a:gd name="connsiteX56" fmla="*/ 435824 w 714379"/>
                <a:gd name="connsiteY56" fmla="*/ 249093 h 738191"/>
                <a:gd name="connsiteX57" fmla="*/ 444159 w 714379"/>
                <a:gd name="connsiteY57" fmla="*/ 257428 h 738191"/>
                <a:gd name="connsiteX58" fmla="*/ 444159 w 714379"/>
                <a:gd name="connsiteY58" fmla="*/ 333627 h 738191"/>
                <a:gd name="connsiteX59" fmla="*/ 435824 w 714379"/>
                <a:gd name="connsiteY59" fmla="*/ 341962 h 738191"/>
                <a:gd name="connsiteX60" fmla="*/ 332240 w 714379"/>
                <a:gd name="connsiteY60" fmla="*/ 341962 h 738191"/>
                <a:gd name="connsiteX61" fmla="*/ 323905 w 714379"/>
                <a:gd name="connsiteY61" fmla="*/ 333627 h 738191"/>
                <a:gd name="connsiteX62" fmla="*/ 323905 w 714379"/>
                <a:gd name="connsiteY62" fmla="*/ 257428 h 738191"/>
                <a:gd name="connsiteX63" fmla="*/ 332240 w 714379"/>
                <a:gd name="connsiteY63" fmla="*/ 249093 h 738191"/>
                <a:gd name="connsiteX64" fmla="*/ 158952 w 714379"/>
                <a:gd name="connsiteY64" fmla="*/ 173833 h 738191"/>
                <a:gd name="connsiteX65" fmla="*/ 262536 w 714379"/>
                <a:gd name="connsiteY65" fmla="*/ 173833 h 738191"/>
                <a:gd name="connsiteX66" fmla="*/ 270871 w 714379"/>
                <a:gd name="connsiteY66" fmla="*/ 182168 h 738191"/>
                <a:gd name="connsiteX67" fmla="*/ 270871 w 714379"/>
                <a:gd name="connsiteY67" fmla="*/ 258367 h 738191"/>
                <a:gd name="connsiteX68" fmla="*/ 262536 w 714379"/>
                <a:gd name="connsiteY68" fmla="*/ 266702 h 738191"/>
                <a:gd name="connsiteX69" fmla="*/ 158952 w 714379"/>
                <a:gd name="connsiteY69" fmla="*/ 266702 h 738191"/>
                <a:gd name="connsiteX70" fmla="*/ 150617 w 714379"/>
                <a:gd name="connsiteY70" fmla="*/ 258367 h 738191"/>
                <a:gd name="connsiteX71" fmla="*/ 150617 w 714379"/>
                <a:gd name="connsiteY71" fmla="*/ 182168 h 738191"/>
                <a:gd name="connsiteX72" fmla="*/ 158952 w 714379"/>
                <a:gd name="connsiteY72" fmla="*/ 173833 h 738191"/>
                <a:gd name="connsiteX73" fmla="*/ 5954 w 714379"/>
                <a:gd name="connsiteY73" fmla="*/ 0 h 738191"/>
                <a:gd name="connsiteX74" fmla="*/ 708424 w 714379"/>
                <a:gd name="connsiteY74" fmla="*/ 0 h 738191"/>
                <a:gd name="connsiteX75" fmla="*/ 714377 w 714379"/>
                <a:gd name="connsiteY75" fmla="*/ 5953 h 738191"/>
                <a:gd name="connsiteX76" fmla="*/ 714377 w 714379"/>
                <a:gd name="connsiteY76" fmla="*/ 86916 h 738191"/>
                <a:gd name="connsiteX77" fmla="*/ 714376 w 714379"/>
                <a:gd name="connsiteY77" fmla="*/ 86917 h 738191"/>
                <a:gd name="connsiteX78" fmla="*/ 714376 w 714379"/>
                <a:gd name="connsiteY78" fmla="*/ 158354 h 738191"/>
                <a:gd name="connsiteX79" fmla="*/ 706041 w 714379"/>
                <a:gd name="connsiteY79" fmla="*/ 166689 h 738191"/>
                <a:gd name="connsiteX80" fmla="*/ 629842 w 714379"/>
                <a:gd name="connsiteY80" fmla="*/ 166689 h 738191"/>
                <a:gd name="connsiteX81" fmla="*/ 621507 w 714379"/>
                <a:gd name="connsiteY81" fmla="*/ 158354 h 738191"/>
                <a:gd name="connsiteX82" fmla="*/ 621507 w 714379"/>
                <a:gd name="connsiteY82" fmla="*/ 92869 h 738191"/>
                <a:gd name="connsiteX83" fmla="*/ 92870 w 714379"/>
                <a:gd name="connsiteY83" fmla="*/ 92869 h 738191"/>
                <a:gd name="connsiteX84" fmla="*/ 92870 w 714379"/>
                <a:gd name="connsiteY84" fmla="*/ 158354 h 738191"/>
                <a:gd name="connsiteX85" fmla="*/ 84535 w 714379"/>
                <a:gd name="connsiteY85" fmla="*/ 166689 h 738191"/>
                <a:gd name="connsiteX86" fmla="*/ 8336 w 714379"/>
                <a:gd name="connsiteY86" fmla="*/ 166689 h 738191"/>
                <a:gd name="connsiteX87" fmla="*/ 1 w 714379"/>
                <a:gd name="connsiteY87" fmla="*/ 158354 h 738191"/>
                <a:gd name="connsiteX88" fmla="*/ 1 w 714379"/>
                <a:gd name="connsiteY88" fmla="*/ 86917 h 738191"/>
                <a:gd name="connsiteX89" fmla="*/ 0 w 714379"/>
                <a:gd name="connsiteY89" fmla="*/ 86916 h 738191"/>
                <a:gd name="connsiteX90" fmla="*/ 0 w 714379"/>
                <a:gd name="connsiteY90" fmla="*/ 5953 h 738191"/>
                <a:gd name="connsiteX91" fmla="*/ 5954 w 714379"/>
                <a:gd name="connsiteY91" fmla="*/ 0 h 7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14379" h="738191">
                  <a:moveTo>
                    <a:pt x="8338" y="571502"/>
                  </a:moveTo>
                  <a:lnTo>
                    <a:pt x="84537" y="571502"/>
                  </a:lnTo>
                  <a:cubicBezTo>
                    <a:pt x="89140" y="571502"/>
                    <a:pt x="92872" y="575234"/>
                    <a:pt x="92872" y="579837"/>
                  </a:cubicBezTo>
                  <a:lnTo>
                    <a:pt x="92872" y="645322"/>
                  </a:lnTo>
                  <a:lnTo>
                    <a:pt x="621509" y="645322"/>
                  </a:lnTo>
                  <a:lnTo>
                    <a:pt x="621509" y="579837"/>
                  </a:lnTo>
                  <a:cubicBezTo>
                    <a:pt x="621509" y="575234"/>
                    <a:pt x="625241" y="571502"/>
                    <a:pt x="629844" y="571502"/>
                  </a:cubicBezTo>
                  <a:lnTo>
                    <a:pt x="706043" y="571502"/>
                  </a:lnTo>
                  <a:cubicBezTo>
                    <a:pt x="710646" y="571502"/>
                    <a:pt x="714378" y="575234"/>
                    <a:pt x="714378" y="579837"/>
                  </a:cubicBezTo>
                  <a:lnTo>
                    <a:pt x="714378" y="651274"/>
                  </a:lnTo>
                  <a:lnTo>
                    <a:pt x="714379" y="651275"/>
                  </a:lnTo>
                  <a:lnTo>
                    <a:pt x="714379" y="732238"/>
                  </a:lnTo>
                  <a:cubicBezTo>
                    <a:pt x="714379" y="735526"/>
                    <a:pt x="711714" y="738191"/>
                    <a:pt x="708426" y="738191"/>
                  </a:cubicBezTo>
                  <a:lnTo>
                    <a:pt x="5956" y="738191"/>
                  </a:lnTo>
                  <a:cubicBezTo>
                    <a:pt x="2668" y="738191"/>
                    <a:pt x="2" y="735526"/>
                    <a:pt x="2" y="732238"/>
                  </a:cubicBezTo>
                  <a:lnTo>
                    <a:pt x="2" y="651275"/>
                  </a:lnTo>
                  <a:lnTo>
                    <a:pt x="3" y="651274"/>
                  </a:lnTo>
                  <a:lnTo>
                    <a:pt x="3" y="579837"/>
                  </a:lnTo>
                  <a:cubicBezTo>
                    <a:pt x="3" y="575234"/>
                    <a:pt x="3735" y="571502"/>
                    <a:pt x="8338" y="571502"/>
                  </a:cubicBezTo>
                  <a:close/>
                  <a:moveTo>
                    <a:pt x="158952" y="471488"/>
                  </a:moveTo>
                  <a:lnTo>
                    <a:pt x="262536" y="471488"/>
                  </a:lnTo>
                  <a:cubicBezTo>
                    <a:pt x="267139" y="471488"/>
                    <a:pt x="270871" y="475220"/>
                    <a:pt x="270871" y="479823"/>
                  </a:cubicBezTo>
                  <a:lnTo>
                    <a:pt x="270871" y="556022"/>
                  </a:lnTo>
                  <a:cubicBezTo>
                    <a:pt x="270871" y="560625"/>
                    <a:pt x="267139" y="564357"/>
                    <a:pt x="262536" y="564357"/>
                  </a:cubicBezTo>
                  <a:lnTo>
                    <a:pt x="158952" y="564357"/>
                  </a:lnTo>
                  <a:cubicBezTo>
                    <a:pt x="154349" y="564357"/>
                    <a:pt x="150617" y="560625"/>
                    <a:pt x="150617" y="556022"/>
                  </a:cubicBezTo>
                  <a:lnTo>
                    <a:pt x="150617" y="479823"/>
                  </a:lnTo>
                  <a:cubicBezTo>
                    <a:pt x="150617" y="475220"/>
                    <a:pt x="154349" y="471488"/>
                    <a:pt x="158952" y="471488"/>
                  </a:cubicBezTo>
                  <a:close/>
                  <a:moveTo>
                    <a:pt x="331924" y="400465"/>
                  </a:moveTo>
                  <a:lnTo>
                    <a:pt x="435508" y="400465"/>
                  </a:lnTo>
                  <a:cubicBezTo>
                    <a:pt x="440111" y="400465"/>
                    <a:pt x="443843" y="404197"/>
                    <a:pt x="443843" y="408800"/>
                  </a:cubicBezTo>
                  <a:lnTo>
                    <a:pt x="443843" y="484999"/>
                  </a:lnTo>
                  <a:cubicBezTo>
                    <a:pt x="443843" y="489602"/>
                    <a:pt x="440111" y="493334"/>
                    <a:pt x="435508" y="493334"/>
                  </a:cubicBezTo>
                  <a:lnTo>
                    <a:pt x="331924" y="493334"/>
                  </a:lnTo>
                  <a:cubicBezTo>
                    <a:pt x="327321" y="493334"/>
                    <a:pt x="323589" y="489602"/>
                    <a:pt x="323589" y="484999"/>
                  </a:cubicBezTo>
                  <a:lnTo>
                    <a:pt x="323589" y="408800"/>
                  </a:lnTo>
                  <a:cubicBezTo>
                    <a:pt x="323589" y="404197"/>
                    <a:pt x="327321" y="400465"/>
                    <a:pt x="331924" y="400465"/>
                  </a:cubicBezTo>
                  <a:close/>
                  <a:moveTo>
                    <a:pt x="158952" y="322661"/>
                  </a:moveTo>
                  <a:lnTo>
                    <a:pt x="262536" y="322661"/>
                  </a:lnTo>
                  <a:cubicBezTo>
                    <a:pt x="267139" y="322661"/>
                    <a:pt x="270871" y="326393"/>
                    <a:pt x="270871" y="330996"/>
                  </a:cubicBezTo>
                  <a:lnTo>
                    <a:pt x="270871" y="407195"/>
                  </a:lnTo>
                  <a:cubicBezTo>
                    <a:pt x="270871" y="411798"/>
                    <a:pt x="267139" y="415530"/>
                    <a:pt x="262536" y="415530"/>
                  </a:cubicBezTo>
                  <a:lnTo>
                    <a:pt x="158952" y="415530"/>
                  </a:lnTo>
                  <a:cubicBezTo>
                    <a:pt x="154349" y="415530"/>
                    <a:pt x="150617" y="411798"/>
                    <a:pt x="150617" y="407195"/>
                  </a:cubicBezTo>
                  <a:lnTo>
                    <a:pt x="150617" y="330996"/>
                  </a:lnTo>
                  <a:cubicBezTo>
                    <a:pt x="150617" y="326393"/>
                    <a:pt x="154349" y="322661"/>
                    <a:pt x="158952" y="322661"/>
                  </a:cubicBezTo>
                  <a:close/>
                  <a:moveTo>
                    <a:pt x="505528" y="322660"/>
                  </a:moveTo>
                  <a:lnTo>
                    <a:pt x="609112" y="322660"/>
                  </a:lnTo>
                  <a:cubicBezTo>
                    <a:pt x="613715" y="322660"/>
                    <a:pt x="617447" y="326392"/>
                    <a:pt x="617447" y="330995"/>
                  </a:cubicBezTo>
                  <a:lnTo>
                    <a:pt x="617447" y="407194"/>
                  </a:lnTo>
                  <a:cubicBezTo>
                    <a:pt x="617447" y="411797"/>
                    <a:pt x="613715" y="415529"/>
                    <a:pt x="609112" y="415529"/>
                  </a:cubicBezTo>
                  <a:lnTo>
                    <a:pt x="505528" y="415529"/>
                  </a:lnTo>
                  <a:cubicBezTo>
                    <a:pt x="500925" y="415529"/>
                    <a:pt x="497193" y="411797"/>
                    <a:pt x="497193" y="407194"/>
                  </a:cubicBezTo>
                  <a:lnTo>
                    <a:pt x="497193" y="330995"/>
                  </a:lnTo>
                  <a:cubicBezTo>
                    <a:pt x="497193" y="326392"/>
                    <a:pt x="500925" y="322660"/>
                    <a:pt x="505528" y="322660"/>
                  </a:cubicBezTo>
                  <a:close/>
                  <a:moveTo>
                    <a:pt x="332240" y="249093"/>
                  </a:moveTo>
                  <a:lnTo>
                    <a:pt x="435824" y="249093"/>
                  </a:lnTo>
                  <a:cubicBezTo>
                    <a:pt x="440427" y="249093"/>
                    <a:pt x="444159" y="252825"/>
                    <a:pt x="444159" y="257428"/>
                  </a:cubicBezTo>
                  <a:lnTo>
                    <a:pt x="444159" y="333627"/>
                  </a:lnTo>
                  <a:cubicBezTo>
                    <a:pt x="444159" y="338230"/>
                    <a:pt x="440427" y="341962"/>
                    <a:pt x="435824" y="341962"/>
                  </a:cubicBezTo>
                  <a:lnTo>
                    <a:pt x="332240" y="341962"/>
                  </a:lnTo>
                  <a:cubicBezTo>
                    <a:pt x="327637" y="341962"/>
                    <a:pt x="323905" y="338230"/>
                    <a:pt x="323905" y="333627"/>
                  </a:cubicBezTo>
                  <a:lnTo>
                    <a:pt x="323905" y="257428"/>
                  </a:lnTo>
                  <a:cubicBezTo>
                    <a:pt x="323905" y="252825"/>
                    <a:pt x="327637" y="249093"/>
                    <a:pt x="332240" y="249093"/>
                  </a:cubicBezTo>
                  <a:close/>
                  <a:moveTo>
                    <a:pt x="158952" y="173833"/>
                  </a:moveTo>
                  <a:lnTo>
                    <a:pt x="262536" y="173833"/>
                  </a:lnTo>
                  <a:cubicBezTo>
                    <a:pt x="267139" y="173833"/>
                    <a:pt x="270871" y="177565"/>
                    <a:pt x="270871" y="182168"/>
                  </a:cubicBezTo>
                  <a:lnTo>
                    <a:pt x="270871" y="258367"/>
                  </a:lnTo>
                  <a:cubicBezTo>
                    <a:pt x="270871" y="262970"/>
                    <a:pt x="267139" y="266702"/>
                    <a:pt x="262536" y="266702"/>
                  </a:cubicBezTo>
                  <a:lnTo>
                    <a:pt x="158952" y="266702"/>
                  </a:lnTo>
                  <a:cubicBezTo>
                    <a:pt x="154349" y="266702"/>
                    <a:pt x="150617" y="262970"/>
                    <a:pt x="150617" y="258367"/>
                  </a:cubicBezTo>
                  <a:lnTo>
                    <a:pt x="150617" y="182168"/>
                  </a:lnTo>
                  <a:cubicBezTo>
                    <a:pt x="150617" y="177565"/>
                    <a:pt x="154349" y="173833"/>
                    <a:pt x="158952" y="173833"/>
                  </a:cubicBezTo>
                  <a:close/>
                  <a:moveTo>
                    <a:pt x="5954" y="0"/>
                  </a:moveTo>
                  <a:lnTo>
                    <a:pt x="708424" y="0"/>
                  </a:lnTo>
                  <a:cubicBezTo>
                    <a:pt x="711712" y="0"/>
                    <a:pt x="714377" y="2665"/>
                    <a:pt x="714377" y="5953"/>
                  </a:cubicBezTo>
                  <a:lnTo>
                    <a:pt x="714377" y="86916"/>
                  </a:lnTo>
                  <a:lnTo>
                    <a:pt x="714376" y="86917"/>
                  </a:lnTo>
                  <a:lnTo>
                    <a:pt x="714376" y="158354"/>
                  </a:lnTo>
                  <a:cubicBezTo>
                    <a:pt x="714376" y="162957"/>
                    <a:pt x="710644" y="166689"/>
                    <a:pt x="706041" y="166689"/>
                  </a:cubicBezTo>
                  <a:lnTo>
                    <a:pt x="629842" y="166689"/>
                  </a:lnTo>
                  <a:cubicBezTo>
                    <a:pt x="625239" y="166689"/>
                    <a:pt x="621507" y="162957"/>
                    <a:pt x="621507" y="158354"/>
                  </a:cubicBezTo>
                  <a:lnTo>
                    <a:pt x="621507" y="92869"/>
                  </a:lnTo>
                  <a:lnTo>
                    <a:pt x="92870" y="92869"/>
                  </a:lnTo>
                  <a:lnTo>
                    <a:pt x="92870" y="158354"/>
                  </a:lnTo>
                  <a:cubicBezTo>
                    <a:pt x="92870" y="162957"/>
                    <a:pt x="89138" y="166689"/>
                    <a:pt x="84535" y="166689"/>
                  </a:cubicBezTo>
                  <a:lnTo>
                    <a:pt x="8336" y="166689"/>
                  </a:lnTo>
                  <a:cubicBezTo>
                    <a:pt x="3733" y="166689"/>
                    <a:pt x="1" y="162957"/>
                    <a:pt x="1" y="158354"/>
                  </a:cubicBezTo>
                  <a:lnTo>
                    <a:pt x="1" y="86917"/>
                  </a:lnTo>
                  <a:lnTo>
                    <a:pt x="0" y="86916"/>
                  </a:lnTo>
                  <a:lnTo>
                    <a:pt x="0" y="5953"/>
                  </a:lnTo>
                  <a:cubicBezTo>
                    <a:pt x="0" y="2665"/>
                    <a:pt x="2666" y="0"/>
                    <a:pt x="5954" y="0"/>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31" name="Rectangle 130"/>
            <p:cNvSpPr/>
            <p:nvPr/>
          </p:nvSpPr>
          <p:spPr>
            <a:xfrm>
              <a:off x="7520166" y="1319537"/>
              <a:ext cx="2772721"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Integrates with Event Hub</a:t>
              </a:r>
            </a:p>
          </p:txBody>
        </p:sp>
        <p:cxnSp>
          <p:nvCxnSpPr>
            <p:cNvPr id="144" name="Straight Connector 143"/>
            <p:cNvCxnSpPr/>
            <p:nvPr/>
          </p:nvCxnSpPr>
          <p:spPr>
            <a:xfrm>
              <a:off x="73903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7" name="Group 95256"/>
          <p:cNvGrpSpPr/>
          <p:nvPr/>
        </p:nvGrpSpPr>
        <p:grpSpPr>
          <a:xfrm>
            <a:off x="8030830" y="4977593"/>
            <a:ext cx="3764734" cy="806782"/>
            <a:chOff x="6517758" y="2331204"/>
            <a:chExt cx="4071845" cy="822960"/>
          </a:xfrm>
        </p:grpSpPr>
        <p:sp>
          <p:nvSpPr>
            <p:cNvPr id="77" name="Freeform 76"/>
            <p:cNvSpPr>
              <a:spLocks/>
            </p:cNvSpPr>
            <p:nvPr/>
          </p:nvSpPr>
          <p:spPr bwMode="auto">
            <a:xfrm>
              <a:off x="6517758" y="2416003"/>
              <a:ext cx="653362" cy="653362"/>
            </a:xfrm>
            <a:custGeom>
              <a:avLst/>
              <a:gdLst>
                <a:gd name="connsiteX0" fmla="*/ 276225 w 2743200"/>
                <a:gd name="connsiteY0" fmla="*/ 965994 h 2743200"/>
                <a:gd name="connsiteX1" fmla="*/ 276225 w 2743200"/>
                <a:gd name="connsiteY1" fmla="*/ 1777206 h 2743200"/>
                <a:gd name="connsiteX2" fmla="*/ 680071 w 2743200"/>
                <a:gd name="connsiteY2" fmla="*/ 1371600 h 2743200"/>
                <a:gd name="connsiteX3" fmla="*/ 2073276 w 2743200"/>
                <a:gd name="connsiteY3" fmla="*/ 802481 h 2743200"/>
                <a:gd name="connsiteX4" fmla="*/ 1345978 w 2743200"/>
                <a:gd name="connsiteY4" fmla="*/ 1371601 h 2743200"/>
                <a:gd name="connsiteX5" fmla="*/ 2073276 w 2743200"/>
                <a:gd name="connsiteY5" fmla="*/ 1940721 h 2743200"/>
                <a:gd name="connsiteX6" fmla="*/ 2070100 w 2743200"/>
                <a:gd name="connsiteY6" fmla="*/ 0 h 2743200"/>
                <a:gd name="connsiteX7" fmla="*/ 2403475 w 2743200"/>
                <a:gd name="connsiteY7" fmla="*/ 136525 h 2743200"/>
                <a:gd name="connsiteX8" fmla="*/ 2571750 w 2743200"/>
                <a:gd name="connsiteY8" fmla="*/ 203200 h 2743200"/>
                <a:gd name="connsiteX9" fmla="*/ 2743200 w 2743200"/>
                <a:gd name="connsiteY9" fmla="*/ 266700 h 2743200"/>
                <a:gd name="connsiteX10" fmla="*/ 2743200 w 2743200"/>
                <a:gd name="connsiteY10" fmla="*/ 2476500 h 2743200"/>
                <a:gd name="connsiteX11" fmla="*/ 2409825 w 2743200"/>
                <a:gd name="connsiteY11" fmla="*/ 2606675 h 2743200"/>
                <a:gd name="connsiteX12" fmla="*/ 2244725 w 2743200"/>
                <a:gd name="connsiteY12" fmla="*/ 2673350 h 2743200"/>
                <a:gd name="connsiteX13" fmla="*/ 2082800 w 2743200"/>
                <a:gd name="connsiteY13" fmla="*/ 2743200 h 2743200"/>
                <a:gd name="connsiteX14" fmla="*/ 1939925 w 2743200"/>
                <a:gd name="connsiteY14" fmla="*/ 2613025 h 2743200"/>
                <a:gd name="connsiteX15" fmla="*/ 1800225 w 2743200"/>
                <a:gd name="connsiteY15" fmla="*/ 2479675 h 2743200"/>
                <a:gd name="connsiteX16" fmla="*/ 1663700 w 2743200"/>
                <a:gd name="connsiteY16" fmla="*/ 2343150 h 2743200"/>
                <a:gd name="connsiteX17" fmla="*/ 1527175 w 2743200"/>
                <a:gd name="connsiteY17" fmla="*/ 2206625 h 2743200"/>
                <a:gd name="connsiteX18" fmla="*/ 1254125 w 2743200"/>
                <a:gd name="connsiteY18" fmla="*/ 1933575 h 2743200"/>
                <a:gd name="connsiteX19" fmla="*/ 1117600 w 2743200"/>
                <a:gd name="connsiteY19" fmla="*/ 1797050 h 2743200"/>
                <a:gd name="connsiteX20" fmla="*/ 977900 w 2743200"/>
                <a:gd name="connsiteY20" fmla="*/ 1663700 h 2743200"/>
                <a:gd name="connsiteX21" fmla="*/ 885825 w 2743200"/>
                <a:gd name="connsiteY21" fmla="*/ 1727200 h 2743200"/>
                <a:gd name="connsiteX22" fmla="*/ 796925 w 2743200"/>
                <a:gd name="connsiteY22" fmla="*/ 1790700 h 2743200"/>
                <a:gd name="connsiteX23" fmla="*/ 622300 w 2743200"/>
                <a:gd name="connsiteY23" fmla="*/ 1924050 h 2743200"/>
                <a:gd name="connsiteX24" fmla="*/ 450850 w 2743200"/>
                <a:gd name="connsiteY24" fmla="*/ 2060575 h 2743200"/>
                <a:gd name="connsiteX25" fmla="*/ 279400 w 2743200"/>
                <a:gd name="connsiteY25" fmla="*/ 2197100 h 2743200"/>
                <a:gd name="connsiteX26" fmla="*/ 0 w 2743200"/>
                <a:gd name="connsiteY26" fmla="*/ 2057400 h 2743200"/>
                <a:gd name="connsiteX27" fmla="*/ 0 w 2743200"/>
                <a:gd name="connsiteY27" fmla="*/ 685800 h 2743200"/>
                <a:gd name="connsiteX28" fmla="*/ 34925 w 2743200"/>
                <a:gd name="connsiteY28" fmla="*/ 669925 h 2743200"/>
                <a:gd name="connsiteX29" fmla="*/ 66675 w 2743200"/>
                <a:gd name="connsiteY29" fmla="*/ 654050 h 2743200"/>
                <a:gd name="connsiteX30" fmla="*/ 133350 w 2743200"/>
                <a:gd name="connsiteY30" fmla="*/ 622300 h 2743200"/>
                <a:gd name="connsiteX31" fmla="*/ 196850 w 2743200"/>
                <a:gd name="connsiteY31" fmla="*/ 587375 h 2743200"/>
                <a:gd name="connsiteX32" fmla="*/ 231775 w 2743200"/>
                <a:gd name="connsiteY32" fmla="*/ 571500 h 2743200"/>
                <a:gd name="connsiteX33" fmla="*/ 266700 w 2743200"/>
                <a:gd name="connsiteY33" fmla="*/ 558800 h 2743200"/>
                <a:gd name="connsiteX34" fmla="*/ 358775 w 2743200"/>
                <a:gd name="connsiteY34" fmla="*/ 619125 h 2743200"/>
                <a:gd name="connsiteX35" fmla="*/ 450850 w 2743200"/>
                <a:gd name="connsiteY35" fmla="*/ 682625 h 2743200"/>
                <a:gd name="connsiteX36" fmla="*/ 536575 w 2743200"/>
                <a:gd name="connsiteY36" fmla="*/ 749300 h 2743200"/>
                <a:gd name="connsiteX37" fmla="*/ 625475 w 2743200"/>
                <a:gd name="connsiteY37" fmla="*/ 815975 h 2743200"/>
                <a:gd name="connsiteX38" fmla="*/ 793750 w 2743200"/>
                <a:gd name="connsiteY38" fmla="*/ 955675 h 2743200"/>
                <a:gd name="connsiteX39" fmla="*/ 965200 w 2743200"/>
                <a:gd name="connsiteY39" fmla="*/ 1092200 h 2743200"/>
                <a:gd name="connsiteX40" fmla="*/ 1104900 w 2743200"/>
                <a:gd name="connsiteY40" fmla="*/ 958850 h 2743200"/>
                <a:gd name="connsiteX41" fmla="*/ 1244600 w 2743200"/>
                <a:gd name="connsiteY41" fmla="*/ 822325 h 2743200"/>
                <a:gd name="connsiteX42" fmla="*/ 1517650 w 2743200"/>
                <a:gd name="connsiteY42" fmla="*/ 546100 h 2743200"/>
                <a:gd name="connsiteX43" fmla="*/ 1790700 w 2743200"/>
                <a:gd name="connsiteY43" fmla="*/ 269875 h 2743200"/>
                <a:gd name="connsiteX44" fmla="*/ 1930400 w 2743200"/>
                <a:gd name="connsiteY44" fmla="*/ 13335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0" h="2743200">
                  <a:moveTo>
                    <a:pt x="276225" y="965994"/>
                  </a:moveTo>
                  <a:lnTo>
                    <a:pt x="276225" y="1777206"/>
                  </a:lnTo>
                  <a:lnTo>
                    <a:pt x="680071" y="1371600"/>
                  </a:lnTo>
                  <a:close/>
                  <a:moveTo>
                    <a:pt x="2073276" y="802481"/>
                  </a:moveTo>
                  <a:lnTo>
                    <a:pt x="1345978" y="1371601"/>
                  </a:lnTo>
                  <a:lnTo>
                    <a:pt x="2073276" y="1940721"/>
                  </a:lnTo>
                  <a:close/>
                  <a:moveTo>
                    <a:pt x="2070100" y="0"/>
                  </a:moveTo>
                  <a:lnTo>
                    <a:pt x="2403475" y="136525"/>
                  </a:lnTo>
                  <a:lnTo>
                    <a:pt x="2571750" y="203200"/>
                  </a:lnTo>
                  <a:lnTo>
                    <a:pt x="2743200" y="266700"/>
                  </a:lnTo>
                  <a:lnTo>
                    <a:pt x="2743200" y="2476500"/>
                  </a:lnTo>
                  <a:lnTo>
                    <a:pt x="2409825" y="2606675"/>
                  </a:lnTo>
                  <a:lnTo>
                    <a:pt x="2244725" y="2673350"/>
                  </a:lnTo>
                  <a:lnTo>
                    <a:pt x="2082800" y="2743200"/>
                  </a:lnTo>
                  <a:lnTo>
                    <a:pt x="1939925" y="2613025"/>
                  </a:lnTo>
                  <a:lnTo>
                    <a:pt x="1800225" y="2479675"/>
                  </a:lnTo>
                  <a:lnTo>
                    <a:pt x="1663700" y="2343150"/>
                  </a:lnTo>
                  <a:lnTo>
                    <a:pt x="1527175" y="2206625"/>
                  </a:lnTo>
                  <a:lnTo>
                    <a:pt x="1254125" y="1933575"/>
                  </a:lnTo>
                  <a:lnTo>
                    <a:pt x="1117600" y="1797050"/>
                  </a:lnTo>
                  <a:lnTo>
                    <a:pt x="977900" y="1663700"/>
                  </a:lnTo>
                  <a:lnTo>
                    <a:pt x="885825" y="1727200"/>
                  </a:lnTo>
                  <a:lnTo>
                    <a:pt x="796925" y="1790700"/>
                  </a:lnTo>
                  <a:lnTo>
                    <a:pt x="622300" y="1924050"/>
                  </a:lnTo>
                  <a:lnTo>
                    <a:pt x="450850" y="2060575"/>
                  </a:lnTo>
                  <a:lnTo>
                    <a:pt x="279400" y="2197100"/>
                  </a:lnTo>
                  <a:lnTo>
                    <a:pt x="0" y="2057400"/>
                  </a:lnTo>
                  <a:lnTo>
                    <a:pt x="0" y="685800"/>
                  </a:lnTo>
                  <a:lnTo>
                    <a:pt x="34925" y="669925"/>
                  </a:lnTo>
                  <a:lnTo>
                    <a:pt x="66675" y="654050"/>
                  </a:lnTo>
                  <a:lnTo>
                    <a:pt x="133350" y="622300"/>
                  </a:lnTo>
                  <a:lnTo>
                    <a:pt x="196850" y="587375"/>
                  </a:lnTo>
                  <a:lnTo>
                    <a:pt x="231775" y="571500"/>
                  </a:lnTo>
                  <a:lnTo>
                    <a:pt x="266700" y="558800"/>
                  </a:lnTo>
                  <a:lnTo>
                    <a:pt x="358775" y="619125"/>
                  </a:lnTo>
                  <a:lnTo>
                    <a:pt x="450850" y="682625"/>
                  </a:lnTo>
                  <a:lnTo>
                    <a:pt x="536575" y="749300"/>
                  </a:lnTo>
                  <a:lnTo>
                    <a:pt x="625475" y="815975"/>
                  </a:lnTo>
                  <a:lnTo>
                    <a:pt x="793750" y="955675"/>
                  </a:lnTo>
                  <a:lnTo>
                    <a:pt x="965200" y="1092200"/>
                  </a:lnTo>
                  <a:lnTo>
                    <a:pt x="1104900" y="958850"/>
                  </a:lnTo>
                  <a:lnTo>
                    <a:pt x="1244600" y="822325"/>
                  </a:lnTo>
                  <a:lnTo>
                    <a:pt x="1517650" y="546100"/>
                  </a:lnTo>
                  <a:lnTo>
                    <a:pt x="1790700" y="269875"/>
                  </a:lnTo>
                  <a:lnTo>
                    <a:pt x="1930400" y="133350"/>
                  </a:ln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2" name="Rectangle 131"/>
            <p:cNvSpPr/>
            <p:nvPr/>
          </p:nvSpPr>
          <p:spPr>
            <a:xfrm>
              <a:off x="7520167" y="2331204"/>
              <a:ext cx="3069436"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Develop with Visual Studio using Java or C# </a:t>
              </a:r>
            </a:p>
          </p:txBody>
        </p:sp>
        <p:cxnSp>
          <p:nvCxnSpPr>
            <p:cNvPr id="145" name="Straight Connector 144"/>
            <p:cNvCxnSpPr/>
            <p:nvPr/>
          </p:nvCxnSpPr>
          <p:spPr>
            <a:xfrm>
              <a:off x="7390345" y="2331204"/>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2" name="Rectangle 161"/>
          <p:cNvSpPr/>
          <p:nvPr/>
        </p:nvSpPr>
        <p:spPr bwMode="auto">
          <a:xfrm>
            <a:off x="11773358" y="1187939"/>
            <a:ext cx="418642" cy="51544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5" name="Group 4"/>
          <p:cNvGrpSpPr/>
          <p:nvPr/>
        </p:nvGrpSpPr>
        <p:grpSpPr>
          <a:xfrm>
            <a:off x="734812" y="1944194"/>
            <a:ext cx="4084696" cy="806782"/>
            <a:chOff x="575086" y="3342871"/>
            <a:chExt cx="4166603" cy="822960"/>
          </a:xfrm>
        </p:grpSpPr>
        <p:grpSp>
          <p:nvGrpSpPr>
            <p:cNvPr id="95262" name="Group 95261"/>
            <p:cNvGrpSpPr/>
            <p:nvPr/>
          </p:nvGrpSpPr>
          <p:grpSpPr>
            <a:xfrm>
              <a:off x="1446745" y="3342871"/>
              <a:ext cx="3294944" cy="822960"/>
              <a:chOff x="1446745" y="3342871"/>
              <a:chExt cx="3294944" cy="822960"/>
            </a:xfrm>
          </p:grpSpPr>
          <p:sp>
            <p:nvSpPr>
              <p:cNvPr id="138" name="Rectangle 137"/>
              <p:cNvSpPr/>
              <p:nvPr/>
            </p:nvSpPr>
            <p:spPr>
              <a:xfrm>
                <a:off x="1556696" y="3342871"/>
                <a:ext cx="3184993"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Scalable – Can analyse millions of events per second</a:t>
                </a:r>
              </a:p>
            </p:txBody>
          </p:sp>
          <p:cxnSp>
            <p:nvCxnSpPr>
              <p:cNvPr id="142" name="Straight Connector 141"/>
              <p:cNvCxnSpPr/>
              <p:nvPr/>
            </p:nvCxnSpPr>
            <p:spPr>
              <a:xfrm>
                <a:off x="1446745" y="3342871"/>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575086" y="3384988"/>
              <a:ext cx="777240" cy="777240"/>
              <a:chOff x="4522208" y="2689683"/>
              <a:chExt cx="777240" cy="777240"/>
            </a:xfrm>
            <a:solidFill>
              <a:schemeClr val="accent3"/>
            </a:solidFill>
          </p:grpSpPr>
          <p:sp>
            <p:nvSpPr>
              <p:cNvPr id="69" name="Oval 37"/>
              <p:cNvSpPr/>
              <p:nvPr/>
            </p:nvSpPr>
            <p:spPr>
              <a:xfrm>
                <a:off x="4522208" y="2689683"/>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rgbClr val="000000">
                        <a:alpha val="0"/>
                      </a:srgbClr>
                    </a:solidFill>
                  </a:ln>
                  <a:solidFill>
                    <a:srgbClr val="FFFFFF"/>
                  </a:solidFill>
                  <a:effectLst/>
                  <a:uLnTx/>
                  <a:uFillTx/>
                  <a:latin typeface="Segoe UI Semilight"/>
                  <a:ea typeface="+mn-ea"/>
                  <a:cs typeface="+mn-cs"/>
                </a:endParaRPr>
              </a:p>
            </p:txBody>
          </p:sp>
          <p:sp>
            <p:nvSpPr>
              <p:cNvPr id="70" name="Freeform 18"/>
              <p:cNvSpPr>
                <a:spLocks noEditPoints="1"/>
              </p:cNvSpPr>
              <p:nvPr/>
            </p:nvSpPr>
            <p:spPr bwMode="black">
              <a:xfrm rot="17995606">
                <a:off x="4628943" y="2860213"/>
                <a:ext cx="523130" cy="410780"/>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solidFill>
                      <a:srgbClr val="000000">
                        <a:alpha val="0"/>
                      </a:srgbClr>
                    </a:solidFill>
                  </a:ln>
                  <a:solidFill>
                    <a:srgbClr val="000000"/>
                  </a:solidFill>
                  <a:effectLst/>
                  <a:uLnTx/>
                  <a:uFillTx/>
                  <a:latin typeface="Segoe UI Semilight"/>
                  <a:ea typeface="+mn-ea"/>
                  <a:cs typeface="+mn-cs"/>
                </a:endParaRPr>
              </a:p>
            </p:txBody>
          </p:sp>
        </p:grpSp>
      </p:grpSp>
      <p:grpSp>
        <p:nvGrpSpPr>
          <p:cNvPr id="9" name="Group 8">
            <a:extLst>
              <a:ext uri="{FF2B5EF4-FFF2-40B4-BE49-F238E27FC236}">
                <a16:creationId xmlns:a16="http://schemas.microsoft.com/office/drawing/2014/main" id="{572AB404-98F9-4D6C-B0F1-B06DB5CA34E9}"/>
              </a:ext>
            </a:extLst>
          </p:cNvPr>
          <p:cNvGrpSpPr/>
          <p:nvPr/>
        </p:nvGrpSpPr>
        <p:grpSpPr>
          <a:xfrm>
            <a:off x="8032974" y="1945882"/>
            <a:ext cx="3821515" cy="806782"/>
            <a:chOff x="684040" y="1806863"/>
            <a:chExt cx="3821515" cy="806782"/>
          </a:xfrm>
        </p:grpSpPr>
        <p:grpSp>
          <p:nvGrpSpPr>
            <p:cNvPr id="95260" name="Group 95259"/>
            <p:cNvGrpSpPr/>
            <p:nvPr/>
          </p:nvGrpSpPr>
          <p:grpSpPr>
            <a:xfrm>
              <a:off x="1489133" y="1806863"/>
              <a:ext cx="3016422" cy="806782"/>
              <a:chOff x="1446745" y="1319537"/>
              <a:chExt cx="3076908" cy="822960"/>
            </a:xfrm>
          </p:grpSpPr>
          <p:sp>
            <p:nvSpPr>
              <p:cNvPr id="133" name="Rectangle 132"/>
              <p:cNvSpPr/>
              <p:nvPr/>
            </p:nvSpPr>
            <p:spPr>
              <a:xfrm>
                <a:off x="1556695" y="1319537"/>
                <a:ext cx="2966958"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One of 7 HDInsight Cluster Types</a:t>
                </a:r>
              </a:p>
            </p:txBody>
          </p:sp>
          <p:cxnSp>
            <p:nvCxnSpPr>
              <p:cNvPr id="134" name="Straight Connector 133"/>
              <p:cNvCxnSpPr/>
              <p:nvPr/>
            </p:nvCxnSpPr>
            <p:spPr>
              <a:xfrm>
                <a:off x="14467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1" name="Picture 6" descr="https://pbs.twimg.com/profile_images/928135110217441280/voCtWZjZ.jpg">
              <a:extLst>
                <a:ext uri="{FF2B5EF4-FFF2-40B4-BE49-F238E27FC236}">
                  <a16:creationId xmlns:a16="http://schemas.microsoft.com/office/drawing/2014/main" id="{8E682DD2-C9F2-44CA-B2EC-F3EB74B930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040" y="1865329"/>
              <a:ext cx="689851" cy="689851"/>
            </a:xfrm>
            <a:prstGeom prst="rect">
              <a:avLst/>
            </a:prstGeom>
            <a:solidFill>
              <a:schemeClr val="accent1">
                <a:lumMod val="75000"/>
              </a:schemeClr>
            </a:solidFill>
          </p:spPr>
        </p:pic>
      </p:grpSp>
      <p:grpSp>
        <p:nvGrpSpPr>
          <p:cNvPr id="8" name="Group 7">
            <a:extLst>
              <a:ext uri="{FF2B5EF4-FFF2-40B4-BE49-F238E27FC236}">
                <a16:creationId xmlns:a16="http://schemas.microsoft.com/office/drawing/2014/main" id="{C8F56BA0-32D1-4D7E-94CC-BB570661816D}"/>
              </a:ext>
            </a:extLst>
          </p:cNvPr>
          <p:cNvGrpSpPr/>
          <p:nvPr/>
        </p:nvGrpSpPr>
        <p:grpSpPr>
          <a:xfrm>
            <a:off x="784972" y="5025043"/>
            <a:ext cx="3429518" cy="806782"/>
            <a:chOff x="648317" y="5672120"/>
            <a:chExt cx="3429518" cy="806782"/>
          </a:xfrm>
        </p:grpSpPr>
        <p:pic>
          <p:nvPicPr>
            <p:cNvPr id="38914" name="Picture 2" descr="https://cdn1.iconfinder.com/data/icons/sla-service-level-agreement/128/SLA_11_document_contract_deal_service_level_agreement-512.png">
              <a:extLst>
                <a:ext uri="{FF2B5EF4-FFF2-40B4-BE49-F238E27FC236}">
                  <a16:creationId xmlns:a16="http://schemas.microsoft.com/office/drawing/2014/main" id="{3611FE53-F39D-4EEA-B3F0-E6AFBEEA2B1B}"/>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48317" y="5751602"/>
              <a:ext cx="647818" cy="647818"/>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DA54C91D-E9C6-4A5D-8A80-04C1CA4BE586}"/>
                </a:ext>
              </a:extLst>
            </p:cNvPr>
            <p:cNvCxnSpPr/>
            <p:nvPr/>
          </p:nvCxnSpPr>
          <p:spPr>
            <a:xfrm>
              <a:off x="1435220" y="5672120"/>
              <a:ext cx="0" cy="806782"/>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5190E477-ECB4-4E6C-9652-1DFB1D064206}"/>
                </a:ext>
              </a:extLst>
            </p:cNvPr>
            <p:cNvSpPr/>
            <p:nvPr/>
          </p:nvSpPr>
          <p:spPr>
            <a:xfrm>
              <a:off x="1596921" y="5672120"/>
              <a:ext cx="2480914" cy="806782"/>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SLA - 99.9% uptime</a:t>
              </a:r>
            </a:p>
          </p:txBody>
        </p:sp>
      </p:grpSp>
      <p:pic>
        <p:nvPicPr>
          <p:cNvPr id="38916" name="Picture 4" descr="http://storm.apache.org/images/logo.png">
            <a:extLst>
              <a:ext uri="{FF2B5EF4-FFF2-40B4-BE49-F238E27FC236}">
                <a16:creationId xmlns:a16="http://schemas.microsoft.com/office/drawing/2014/main" id="{5B3D17B0-CA4E-4D81-B368-12E7B1584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080" y="3435947"/>
            <a:ext cx="1856120" cy="58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858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5263"/>
                                        </p:tgtEl>
                                        <p:attrNameLst>
                                          <p:attrName>style.visibility</p:attrName>
                                        </p:attrNameLst>
                                      </p:cBhvr>
                                      <p:to>
                                        <p:strVal val="visible"/>
                                      </p:to>
                                    </p:set>
                                    <p:anim calcmode="lin" valueType="num">
                                      <p:cBhvr additive="base">
                                        <p:cTn id="13" dur="500" fill="hold"/>
                                        <p:tgtEl>
                                          <p:spTgt spid="95263"/>
                                        </p:tgtEl>
                                        <p:attrNameLst>
                                          <p:attrName>ppt_x</p:attrName>
                                        </p:attrNameLst>
                                      </p:cBhvr>
                                      <p:tavLst>
                                        <p:tav tm="0">
                                          <p:val>
                                            <p:strVal val="0-#ppt_w/2"/>
                                          </p:val>
                                        </p:tav>
                                        <p:tav tm="100000">
                                          <p:val>
                                            <p:strVal val="#ppt_x"/>
                                          </p:val>
                                        </p:tav>
                                      </p:tavLst>
                                    </p:anim>
                                    <p:anim calcmode="lin" valueType="num">
                                      <p:cBhvr additive="base">
                                        <p:cTn id="14" dur="500" fill="hold"/>
                                        <p:tgtEl>
                                          <p:spTgt spid="9526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95258"/>
                                        </p:tgtEl>
                                        <p:attrNameLst>
                                          <p:attrName>style.visibility</p:attrName>
                                        </p:attrNameLst>
                                      </p:cBhvr>
                                      <p:to>
                                        <p:strVal val="visible"/>
                                      </p:to>
                                    </p:set>
                                    <p:anim calcmode="lin" valueType="num">
                                      <p:cBhvr additive="base">
                                        <p:cTn id="19" dur="500" fill="hold"/>
                                        <p:tgtEl>
                                          <p:spTgt spid="95258"/>
                                        </p:tgtEl>
                                        <p:attrNameLst>
                                          <p:attrName>ppt_x</p:attrName>
                                        </p:attrNameLst>
                                      </p:cBhvr>
                                      <p:tavLst>
                                        <p:tav tm="0">
                                          <p:val>
                                            <p:strVal val="1+#ppt_w/2"/>
                                          </p:val>
                                        </p:tav>
                                        <p:tav tm="100000">
                                          <p:val>
                                            <p:strVal val="#ppt_x"/>
                                          </p:val>
                                        </p:tav>
                                      </p:tavLst>
                                    </p:anim>
                                    <p:anim calcmode="lin" valueType="num">
                                      <p:cBhvr additive="base">
                                        <p:cTn id="20" dur="500" fill="hold"/>
                                        <p:tgtEl>
                                          <p:spTgt spid="9525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95257"/>
                                        </p:tgtEl>
                                        <p:attrNameLst>
                                          <p:attrName>style.visibility</p:attrName>
                                        </p:attrNameLst>
                                      </p:cBhvr>
                                      <p:to>
                                        <p:strVal val="visible"/>
                                      </p:to>
                                    </p:set>
                                    <p:anim calcmode="lin" valueType="num">
                                      <p:cBhvr additive="base">
                                        <p:cTn id="25" dur="500" fill="hold"/>
                                        <p:tgtEl>
                                          <p:spTgt spid="95257"/>
                                        </p:tgtEl>
                                        <p:attrNameLst>
                                          <p:attrName>ppt_x</p:attrName>
                                        </p:attrNameLst>
                                      </p:cBhvr>
                                      <p:tavLst>
                                        <p:tav tm="0">
                                          <p:val>
                                            <p:strVal val="1+#ppt_w/2"/>
                                          </p:val>
                                        </p:tav>
                                        <p:tav tm="100000">
                                          <p:val>
                                            <p:strVal val="#ppt_x"/>
                                          </p:val>
                                        </p:tav>
                                      </p:tavLst>
                                    </p:anim>
                                    <p:anim calcmode="lin" valueType="num">
                                      <p:cBhvr additive="base">
                                        <p:cTn id="26" dur="500" fill="hold"/>
                                        <p:tgtEl>
                                          <p:spTgt spid="952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DDB9790C-730A-4907-9D72-E744A4DB3E88}"/>
              </a:ext>
            </a:extLst>
          </p:cNvPr>
          <p:cNvPicPr>
            <a:picLocks noChangeAspect="1"/>
          </p:cNvPicPr>
          <p:nvPr/>
        </p:nvPicPr>
        <p:blipFill>
          <a:blip r:embed="rId3">
            <a:clrChange>
              <a:clrFrom>
                <a:srgbClr val="F2F2F2"/>
              </a:clrFrom>
              <a:clrTo>
                <a:srgbClr val="F2F2F2">
                  <a:alpha val="0"/>
                </a:srgbClr>
              </a:clrTo>
            </a:clrChange>
            <a:duotone>
              <a:schemeClr val="accent1">
                <a:shade val="45000"/>
                <a:satMod val="135000"/>
              </a:schemeClr>
              <a:prstClr val="white"/>
            </a:duotone>
          </a:blip>
          <a:stretch>
            <a:fillRect/>
          </a:stretch>
        </p:blipFill>
        <p:spPr>
          <a:xfrm>
            <a:off x="134055" y="2381029"/>
            <a:ext cx="1211026" cy="968820"/>
          </a:xfrm>
          <a:prstGeom prst="rect">
            <a:avLst/>
          </a:prstGeom>
        </p:spPr>
      </p:pic>
      <p:sp>
        <p:nvSpPr>
          <p:cNvPr id="69" name="Freeform 68"/>
          <p:cNvSpPr/>
          <p:nvPr/>
        </p:nvSpPr>
        <p:spPr bwMode="auto">
          <a:xfrm rot="5400000">
            <a:off x="4040754" y="742614"/>
            <a:ext cx="5158162" cy="5975152"/>
          </a:xfrm>
          <a:custGeom>
            <a:avLst/>
            <a:gdLst>
              <a:gd name="connsiteX0" fmla="*/ 1367130 w 4869855"/>
              <a:gd name="connsiteY0" fmla="*/ 279962 h 5641180"/>
              <a:gd name="connsiteX1" fmla="*/ 1367130 w 4869855"/>
              <a:gd name="connsiteY1" fmla="*/ 207581 h 5641180"/>
              <a:gd name="connsiteX2" fmla="*/ 1474567 w 4869855"/>
              <a:gd name="connsiteY2" fmla="*/ 139981 h 5641180"/>
              <a:gd name="connsiteX3" fmla="*/ 1367130 w 4869855"/>
              <a:gd name="connsiteY3" fmla="*/ 72382 h 5641180"/>
              <a:gd name="connsiteX4" fmla="*/ 1367130 w 4869855"/>
              <a:gd name="connsiteY4" fmla="*/ 0 h 5641180"/>
              <a:gd name="connsiteX5" fmla="*/ 1640858 w 4869855"/>
              <a:gd name="connsiteY5" fmla="*/ 0 h 5641180"/>
              <a:gd name="connsiteX6" fmla="*/ 1640858 w 4869855"/>
              <a:gd name="connsiteY6" fmla="*/ 35961 h 5641180"/>
              <a:gd name="connsiteX7" fmla="*/ 1640858 w 4869855"/>
              <a:gd name="connsiteY7" fmla="*/ 59892 h 5641180"/>
              <a:gd name="connsiteX8" fmla="*/ 1475330 w 4869855"/>
              <a:gd name="connsiteY8" fmla="*/ 59892 h 5641180"/>
              <a:gd name="connsiteX9" fmla="*/ 1591847 w 4869855"/>
              <a:gd name="connsiteY9" fmla="*/ 133204 h 5641180"/>
              <a:gd name="connsiteX10" fmla="*/ 1596267 w 4869855"/>
              <a:gd name="connsiteY10" fmla="*/ 139918 h 5641180"/>
              <a:gd name="connsiteX11" fmla="*/ 1596225 w 4869855"/>
              <a:gd name="connsiteY11" fmla="*/ 139981 h 5641180"/>
              <a:gd name="connsiteX12" fmla="*/ 1596267 w 4869855"/>
              <a:gd name="connsiteY12" fmla="*/ 140044 h 5641180"/>
              <a:gd name="connsiteX13" fmla="*/ 1591847 w 4869855"/>
              <a:gd name="connsiteY13" fmla="*/ 146759 h 5641180"/>
              <a:gd name="connsiteX14" fmla="*/ 1475331 w 4869855"/>
              <a:gd name="connsiteY14" fmla="*/ 220070 h 5641180"/>
              <a:gd name="connsiteX15" fmla="*/ 1640858 w 4869855"/>
              <a:gd name="connsiteY15" fmla="*/ 220070 h 5641180"/>
              <a:gd name="connsiteX16" fmla="*/ 1640858 w 4869855"/>
              <a:gd name="connsiteY16" fmla="*/ 279962 h 5641180"/>
              <a:gd name="connsiteX17" fmla="*/ 1362021 w 4869855"/>
              <a:gd name="connsiteY17" fmla="*/ 529582 h 5641180"/>
              <a:gd name="connsiteX18" fmla="*/ 1362021 w 4869855"/>
              <a:gd name="connsiteY18" fmla="*/ 315224 h 5641180"/>
              <a:gd name="connsiteX19" fmla="*/ 1370965 w 4869855"/>
              <a:gd name="connsiteY19" fmla="*/ 306645 h 5641180"/>
              <a:gd name="connsiteX20" fmla="*/ 1406741 w 4869855"/>
              <a:gd name="connsiteY20" fmla="*/ 306645 h 5641180"/>
              <a:gd name="connsiteX21" fmla="*/ 1415685 w 4869855"/>
              <a:gd name="connsiteY21" fmla="*/ 315224 h 5641180"/>
              <a:gd name="connsiteX22" fmla="*/ 1415685 w 4869855"/>
              <a:gd name="connsiteY22" fmla="*/ 393113 h 5641180"/>
              <a:gd name="connsiteX23" fmla="*/ 1636258 w 4869855"/>
              <a:gd name="connsiteY23" fmla="*/ 393113 h 5641180"/>
              <a:gd name="connsiteX24" fmla="*/ 1646437 w 4869855"/>
              <a:gd name="connsiteY24" fmla="*/ 402877 h 5641180"/>
              <a:gd name="connsiteX25" fmla="*/ 1646437 w 4869855"/>
              <a:gd name="connsiteY25" fmla="*/ 441930 h 5641180"/>
              <a:gd name="connsiteX26" fmla="*/ 1636258 w 4869855"/>
              <a:gd name="connsiteY26" fmla="*/ 451693 h 5641180"/>
              <a:gd name="connsiteX27" fmla="*/ 1415685 w 4869855"/>
              <a:gd name="connsiteY27" fmla="*/ 451693 h 5641180"/>
              <a:gd name="connsiteX28" fmla="*/ 1415685 w 4869855"/>
              <a:gd name="connsiteY28" fmla="*/ 529582 h 5641180"/>
              <a:gd name="connsiteX29" fmla="*/ 1406741 w 4869855"/>
              <a:gd name="connsiteY29" fmla="*/ 538161 h 5641180"/>
              <a:gd name="connsiteX30" fmla="*/ 1370965 w 4869855"/>
              <a:gd name="connsiteY30" fmla="*/ 538161 h 5641180"/>
              <a:gd name="connsiteX31" fmla="*/ 1362021 w 4869855"/>
              <a:gd name="connsiteY31" fmla="*/ 529582 h 5641180"/>
              <a:gd name="connsiteX32" fmla="*/ 1148 w 4869855"/>
              <a:gd name="connsiteY32" fmla="*/ 2756264 h 5641180"/>
              <a:gd name="connsiteX33" fmla="*/ 1286143 w 4869855"/>
              <a:gd name="connsiteY33" fmla="*/ 1512229 h 5641180"/>
              <a:gd name="connsiteX34" fmla="*/ 1911847 w 4869855"/>
              <a:gd name="connsiteY34" fmla="*/ 589120 h 5641180"/>
              <a:gd name="connsiteX35" fmla="*/ 2867870 w 4869855"/>
              <a:gd name="connsiteY35" fmla="*/ 1472574 h 5641180"/>
              <a:gd name="connsiteX36" fmla="*/ 2871755 w 4869855"/>
              <a:gd name="connsiteY36" fmla="*/ 1551358 h 5641180"/>
              <a:gd name="connsiteX37" fmla="*/ 2872832 w 4869855"/>
              <a:gd name="connsiteY37" fmla="*/ 1551358 h 5641180"/>
              <a:gd name="connsiteX38" fmla="*/ 2872832 w 4869855"/>
              <a:gd name="connsiteY38" fmla="*/ 1573189 h 5641180"/>
              <a:gd name="connsiteX39" fmla="*/ 2872832 w 4869855"/>
              <a:gd name="connsiteY39" fmla="*/ 2352764 h 5641180"/>
              <a:gd name="connsiteX40" fmla="*/ 2905442 w 4869855"/>
              <a:gd name="connsiteY40" fmla="*/ 2394776 h 5641180"/>
              <a:gd name="connsiteX41" fmla="*/ 2905442 w 4869855"/>
              <a:gd name="connsiteY41" fmla="*/ 2394333 h 5641180"/>
              <a:gd name="connsiteX42" fmla="*/ 3322904 w 4869855"/>
              <a:gd name="connsiteY42" fmla="*/ 2932155 h 5641180"/>
              <a:gd name="connsiteX43" fmla="*/ 3322904 w 4869855"/>
              <a:gd name="connsiteY43" fmla="*/ 1925803 h 5641180"/>
              <a:gd name="connsiteX44" fmla="*/ 3322599 w 4869855"/>
              <a:gd name="connsiteY44" fmla="*/ 1925410 h 5641180"/>
              <a:gd name="connsiteX45" fmla="*/ 3322598 w 4869855"/>
              <a:gd name="connsiteY45" fmla="*/ 1464338 h 5641180"/>
              <a:gd name="connsiteX46" fmla="*/ 3758365 w 4869855"/>
              <a:gd name="connsiteY46" fmla="*/ 2025743 h 5641180"/>
              <a:gd name="connsiteX47" fmla="*/ 3758365 w 4869855"/>
              <a:gd name="connsiteY47" fmla="*/ 2025614 h 5641180"/>
              <a:gd name="connsiteX48" fmla="*/ 4869855 w 4869855"/>
              <a:gd name="connsiteY48" fmla="*/ 3457564 h 5641180"/>
              <a:gd name="connsiteX49" fmla="*/ 4869855 w 4869855"/>
              <a:gd name="connsiteY49" fmla="*/ 3918636 h 5641180"/>
              <a:gd name="connsiteX50" fmla="*/ 4434088 w 4869855"/>
              <a:gd name="connsiteY50" fmla="*/ 3357231 h 5641180"/>
              <a:gd name="connsiteX51" fmla="*/ 4434089 w 4869855"/>
              <a:gd name="connsiteY51" fmla="*/ 3357360 h 5641180"/>
              <a:gd name="connsiteX52" fmla="*/ 3605617 w 4869855"/>
              <a:gd name="connsiteY52" fmla="*/ 2290027 h 5641180"/>
              <a:gd name="connsiteX53" fmla="*/ 3605617 w 4869855"/>
              <a:gd name="connsiteY53" fmla="*/ 3296379 h 5641180"/>
              <a:gd name="connsiteX54" fmla="*/ 3606205 w 4869855"/>
              <a:gd name="connsiteY54" fmla="*/ 3297137 h 5641180"/>
              <a:gd name="connsiteX55" fmla="*/ 3606206 w 4869855"/>
              <a:gd name="connsiteY55" fmla="*/ 3758209 h 5641180"/>
              <a:gd name="connsiteX56" fmla="*/ 3313674 w 4869855"/>
              <a:gd name="connsiteY56" fmla="*/ 3381335 h 5641180"/>
              <a:gd name="connsiteX57" fmla="*/ 3313674 w 4869855"/>
              <a:gd name="connsiteY57" fmla="*/ 3381780 h 5641180"/>
              <a:gd name="connsiteX58" fmla="*/ 2872832 w 4869855"/>
              <a:gd name="connsiteY58" fmla="*/ 2813836 h 5641180"/>
              <a:gd name="connsiteX59" fmla="*/ 2872832 w 4869855"/>
              <a:gd name="connsiteY59" fmla="*/ 2816079 h 5641180"/>
              <a:gd name="connsiteX60" fmla="*/ 2612723 w 4869855"/>
              <a:gd name="connsiteY60" fmla="*/ 2480976 h 5641180"/>
              <a:gd name="connsiteX61" fmla="*/ 2612723 w 4869855"/>
              <a:gd name="connsiteY61" fmla="*/ 1839290 h 5641180"/>
              <a:gd name="connsiteX62" fmla="*/ 2612723 w 4869855"/>
              <a:gd name="connsiteY62" fmla="*/ 1821412 h 5641180"/>
              <a:gd name="connsiteX63" fmla="*/ 2611841 w 4869855"/>
              <a:gd name="connsiteY63" fmla="*/ 1821412 h 5641180"/>
              <a:gd name="connsiteX64" fmla="*/ 2608660 w 4869855"/>
              <a:gd name="connsiteY64" fmla="*/ 1756895 h 5641180"/>
              <a:gd name="connsiteX65" fmla="*/ 1968630 w 4869855"/>
              <a:gd name="connsiteY65" fmla="*/ 852443 h 5641180"/>
              <a:gd name="connsiteX66" fmla="*/ 1551479 w 4869855"/>
              <a:gd name="connsiteY66" fmla="*/ 1979869 h 5641180"/>
              <a:gd name="connsiteX67" fmla="*/ 280216 w 4869855"/>
              <a:gd name="connsiteY67" fmla="*/ 2883829 h 5641180"/>
              <a:gd name="connsiteX68" fmla="*/ 531302 w 4869855"/>
              <a:gd name="connsiteY68" fmla="*/ 3584951 h 5641180"/>
              <a:gd name="connsiteX69" fmla="*/ 777438 w 4869855"/>
              <a:gd name="connsiteY69" fmla="*/ 3871956 h 5641180"/>
              <a:gd name="connsiteX70" fmla="*/ 864532 w 4869855"/>
              <a:gd name="connsiteY70" fmla="*/ 3965977 h 5641180"/>
              <a:gd name="connsiteX71" fmla="*/ 847305 w 4869855"/>
              <a:gd name="connsiteY71" fmla="*/ 3809874 h 5641180"/>
              <a:gd name="connsiteX72" fmla="*/ 1608640 w 4869855"/>
              <a:gd name="connsiteY72" fmla="*/ 2419404 h 5641180"/>
              <a:gd name="connsiteX73" fmla="*/ 2728827 w 4869855"/>
              <a:gd name="connsiteY73" fmla="*/ 3749869 h 5641180"/>
              <a:gd name="connsiteX74" fmla="*/ 2739068 w 4869855"/>
              <a:gd name="connsiteY74" fmla="*/ 5147802 h 5641180"/>
              <a:gd name="connsiteX75" fmla="*/ 2739428 w 4869855"/>
              <a:gd name="connsiteY75" fmla="*/ 5148257 h 5641180"/>
              <a:gd name="connsiteX76" fmla="*/ 2739428 w 4869855"/>
              <a:gd name="connsiteY76" fmla="*/ 5196920 h 5641180"/>
              <a:gd name="connsiteX77" fmla="*/ 2739428 w 4869855"/>
              <a:gd name="connsiteY77" fmla="*/ 5641180 h 5641180"/>
              <a:gd name="connsiteX78" fmla="*/ 1320203 w 4869855"/>
              <a:gd name="connsiteY78" fmla="*/ 3848103 h 5641180"/>
              <a:gd name="connsiteX79" fmla="*/ 1320203 w 4869855"/>
              <a:gd name="connsiteY79" fmla="*/ 3355180 h 5641180"/>
              <a:gd name="connsiteX80" fmla="*/ 2459905 w 4869855"/>
              <a:gd name="connsiteY80" fmla="*/ 4795101 h 5641180"/>
              <a:gd name="connsiteX81" fmla="*/ 2452390 w 4869855"/>
              <a:gd name="connsiteY81" fmla="*/ 3880643 h 5641180"/>
              <a:gd name="connsiteX82" fmla="*/ 1642119 w 4869855"/>
              <a:gd name="connsiteY82" fmla="*/ 2690677 h 5641180"/>
              <a:gd name="connsiteX83" fmla="*/ 1251676 w 4869855"/>
              <a:gd name="connsiteY83" fmla="*/ 4328692 h 5641180"/>
              <a:gd name="connsiteX84" fmla="*/ 1270579 w 4869855"/>
              <a:gd name="connsiteY84" fmla="*/ 4392841 h 5641180"/>
              <a:gd name="connsiteX85" fmla="*/ 1271054 w 4869855"/>
              <a:gd name="connsiteY85" fmla="*/ 4393328 h 5641180"/>
              <a:gd name="connsiteX86" fmla="*/ 1294367 w 4869855"/>
              <a:gd name="connsiteY86" fmla="*/ 4455666 h 5641180"/>
              <a:gd name="connsiteX87" fmla="*/ 1507890 w 4869855"/>
              <a:gd name="connsiteY87" fmla="*/ 4956404 h 5641180"/>
              <a:gd name="connsiteX88" fmla="*/ 1588380 w 4869855"/>
              <a:gd name="connsiteY88" fmla="*/ 5131051 h 5641180"/>
              <a:gd name="connsiteX89" fmla="*/ 1562103 w 4869855"/>
              <a:gd name="connsiteY89" fmla="*/ 5117128 h 5641180"/>
              <a:gd name="connsiteX90" fmla="*/ 296268 w 4869855"/>
              <a:gd name="connsiteY90" fmla="*/ 3739747 h 5641180"/>
              <a:gd name="connsiteX91" fmla="*/ 2837 w 4869855"/>
              <a:gd name="connsiteY91" fmla="*/ 2916214 h 5641180"/>
              <a:gd name="connsiteX92" fmla="*/ 1148 w 4869855"/>
              <a:gd name="connsiteY92" fmla="*/ 2756264 h 56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869855" h="5641180">
                <a:moveTo>
                  <a:pt x="1367130" y="279962"/>
                </a:moveTo>
                <a:lnTo>
                  <a:pt x="1367130" y="207581"/>
                </a:lnTo>
                <a:lnTo>
                  <a:pt x="1474567" y="139981"/>
                </a:lnTo>
                <a:lnTo>
                  <a:pt x="1367130" y="72382"/>
                </a:lnTo>
                <a:lnTo>
                  <a:pt x="1367130" y="0"/>
                </a:lnTo>
                <a:lnTo>
                  <a:pt x="1640858" y="0"/>
                </a:lnTo>
                <a:lnTo>
                  <a:pt x="1640858" y="35961"/>
                </a:lnTo>
                <a:lnTo>
                  <a:pt x="1640858" y="59892"/>
                </a:lnTo>
                <a:lnTo>
                  <a:pt x="1475330" y="59892"/>
                </a:lnTo>
                <a:lnTo>
                  <a:pt x="1591847" y="133204"/>
                </a:lnTo>
                <a:cubicBezTo>
                  <a:pt x="1594793" y="135058"/>
                  <a:pt x="1596267" y="137488"/>
                  <a:pt x="1596267" y="139918"/>
                </a:cubicBezTo>
                <a:lnTo>
                  <a:pt x="1596225" y="139981"/>
                </a:lnTo>
                <a:lnTo>
                  <a:pt x="1596267" y="140044"/>
                </a:lnTo>
                <a:cubicBezTo>
                  <a:pt x="1596267" y="142474"/>
                  <a:pt x="1594794" y="144904"/>
                  <a:pt x="1591847" y="146759"/>
                </a:cubicBezTo>
                <a:lnTo>
                  <a:pt x="1475331" y="220070"/>
                </a:lnTo>
                <a:lnTo>
                  <a:pt x="1640858" y="220070"/>
                </a:lnTo>
                <a:lnTo>
                  <a:pt x="1640858" y="279962"/>
                </a:lnTo>
                <a:close/>
                <a:moveTo>
                  <a:pt x="1362021" y="529582"/>
                </a:moveTo>
                <a:lnTo>
                  <a:pt x="1362021" y="315224"/>
                </a:lnTo>
                <a:cubicBezTo>
                  <a:pt x="1362021" y="310486"/>
                  <a:pt x="1366026" y="306645"/>
                  <a:pt x="1370965" y="306645"/>
                </a:cubicBezTo>
                <a:lnTo>
                  <a:pt x="1406741" y="306645"/>
                </a:lnTo>
                <a:cubicBezTo>
                  <a:pt x="1411681" y="306645"/>
                  <a:pt x="1415685" y="310486"/>
                  <a:pt x="1415685" y="315224"/>
                </a:cubicBezTo>
                <a:lnTo>
                  <a:pt x="1415685" y="393113"/>
                </a:lnTo>
                <a:lnTo>
                  <a:pt x="1636258" y="393113"/>
                </a:lnTo>
                <a:cubicBezTo>
                  <a:pt x="1641880" y="393113"/>
                  <a:pt x="1646437" y="397485"/>
                  <a:pt x="1646437" y="402877"/>
                </a:cubicBezTo>
                <a:lnTo>
                  <a:pt x="1646437" y="441930"/>
                </a:lnTo>
                <a:cubicBezTo>
                  <a:pt x="1646437" y="447322"/>
                  <a:pt x="1641880" y="451693"/>
                  <a:pt x="1636258" y="451693"/>
                </a:cubicBezTo>
                <a:lnTo>
                  <a:pt x="1415685" y="451693"/>
                </a:lnTo>
                <a:lnTo>
                  <a:pt x="1415685" y="529582"/>
                </a:lnTo>
                <a:cubicBezTo>
                  <a:pt x="1415685" y="534320"/>
                  <a:pt x="1411681" y="538161"/>
                  <a:pt x="1406741" y="538161"/>
                </a:cubicBezTo>
                <a:lnTo>
                  <a:pt x="1370965" y="538161"/>
                </a:lnTo>
                <a:cubicBezTo>
                  <a:pt x="1366026" y="538161"/>
                  <a:pt x="1362021" y="534320"/>
                  <a:pt x="1362021" y="529582"/>
                </a:cubicBezTo>
                <a:close/>
                <a:moveTo>
                  <a:pt x="1148" y="2756264"/>
                </a:moveTo>
                <a:cubicBezTo>
                  <a:pt x="30411" y="1960582"/>
                  <a:pt x="614876" y="1245959"/>
                  <a:pt x="1286143" y="1512229"/>
                </a:cubicBezTo>
                <a:cubicBezTo>
                  <a:pt x="1301384" y="1220202"/>
                  <a:pt x="1350630" y="703420"/>
                  <a:pt x="1911847" y="589120"/>
                </a:cubicBezTo>
                <a:cubicBezTo>
                  <a:pt x="2417035" y="543400"/>
                  <a:pt x="2803418" y="762990"/>
                  <a:pt x="2867870" y="1472574"/>
                </a:cubicBezTo>
                <a:lnTo>
                  <a:pt x="2871755" y="1551358"/>
                </a:lnTo>
                <a:lnTo>
                  <a:pt x="2872832" y="1551358"/>
                </a:lnTo>
                <a:lnTo>
                  <a:pt x="2872832" y="1573189"/>
                </a:lnTo>
                <a:lnTo>
                  <a:pt x="2872832" y="2352764"/>
                </a:lnTo>
                <a:lnTo>
                  <a:pt x="2905442" y="2394776"/>
                </a:lnTo>
                <a:lnTo>
                  <a:pt x="2905442" y="2394333"/>
                </a:lnTo>
                <a:lnTo>
                  <a:pt x="3322904" y="2932155"/>
                </a:lnTo>
                <a:lnTo>
                  <a:pt x="3322904" y="1925803"/>
                </a:lnTo>
                <a:lnTo>
                  <a:pt x="3322599" y="1925410"/>
                </a:lnTo>
                <a:lnTo>
                  <a:pt x="3322598" y="1464338"/>
                </a:lnTo>
                <a:lnTo>
                  <a:pt x="3758365" y="2025743"/>
                </a:lnTo>
                <a:lnTo>
                  <a:pt x="3758365" y="2025614"/>
                </a:lnTo>
                <a:lnTo>
                  <a:pt x="4869855" y="3457564"/>
                </a:lnTo>
                <a:lnTo>
                  <a:pt x="4869855" y="3918636"/>
                </a:lnTo>
                <a:lnTo>
                  <a:pt x="4434088" y="3357231"/>
                </a:lnTo>
                <a:lnTo>
                  <a:pt x="4434089" y="3357360"/>
                </a:lnTo>
                <a:lnTo>
                  <a:pt x="3605617" y="2290027"/>
                </a:lnTo>
                <a:lnTo>
                  <a:pt x="3605617" y="3296379"/>
                </a:lnTo>
                <a:lnTo>
                  <a:pt x="3606205" y="3297137"/>
                </a:lnTo>
                <a:lnTo>
                  <a:pt x="3606206" y="3758209"/>
                </a:lnTo>
                <a:lnTo>
                  <a:pt x="3313674" y="3381335"/>
                </a:lnTo>
                <a:lnTo>
                  <a:pt x="3313674" y="3381780"/>
                </a:lnTo>
                <a:lnTo>
                  <a:pt x="2872832" y="2813836"/>
                </a:lnTo>
                <a:lnTo>
                  <a:pt x="2872832" y="2816079"/>
                </a:lnTo>
                <a:lnTo>
                  <a:pt x="2612723" y="2480976"/>
                </a:lnTo>
                <a:lnTo>
                  <a:pt x="2612723" y="1839290"/>
                </a:lnTo>
                <a:lnTo>
                  <a:pt x="2612723" y="1821412"/>
                </a:lnTo>
                <a:lnTo>
                  <a:pt x="2611841" y="1821412"/>
                </a:lnTo>
                <a:lnTo>
                  <a:pt x="2608660" y="1756895"/>
                </a:lnTo>
                <a:cubicBezTo>
                  <a:pt x="2608267" y="1090078"/>
                  <a:pt x="2382337" y="815002"/>
                  <a:pt x="1968630" y="852443"/>
                </a:cubicBezTo>
                <a:cubicBezTo>
                  <a:pt x="1447127" y="960333"/>
                  <a:pt x="1563960" y="1740723"/>
                  <a:pt x="1551479" y="1979869"/>
                </a:cubicBezTo>
                <a:cubicBezTo>
                  <a:pt x="818671" y="1390091"/>
                  <a:pt x="247109" y="2134846"/>
                  <a:pt x="280216" y="2883829"/>
                </a:cubicBezTo>
                <a:cubicBezTo>
                  <a:pt x="291251" y="3133490"/>
                  <a:pt x="369472" y="3383621"/>
                  <a:pt x="531302" y="3584951"/>
                </a:cubicBezTo>
                <a:cubicBezTo>
                  <a:pt x="605287" y="3676214"/>
                  <a:pt x="688920" y="3773222"/>
                  <a:pt x="777438" y="3871956"/>
                </a:cubicBezTo>
                <a:lnTo>
                  <a:pt x="864532" y="3965977"/>
                </a:lnTo>
                <a:lnTo>
                  <a:pt x="847305" y="3809874"/>
                </a:lnTo>
                <a:cubicBezTo>
                  <a:pt x="772937" y="2987673"/>
                  <a:pt x="989531" y="2553052"/>
                  <a:pt x="1608640" y="2419404"/>
                </a:cubicBezTo>
                <a:cubicBezTo>
                  <a:pt x="2203093" y="2362381"/>
                  <a:pt x="2662512" y="2726746"/>
                  <a:pt x="2728827" y="3749869"/>
                </a:cubicBezTo>
                <a:lnTo>
                  <a:pt x="2739068" y="5147802"/>
                </a:lnTo>
                <a:lnTo>
                  <a:pt x="2739428" y="5148257"/>
                </a:lnTo>
                <a:lnTo>
                  <a:pt x="2739428" y="5196920"/>
                </a:lnTo>
                <a:lnTo>
                  <a:pt x="2739428" y="5641180"/>
                </a:lnTo>
                <a:lnTo>
                  <a:pt x="1320203" y="3848103"/>
                </a:lnTo>
                <a:lnTo>
                  <a:pt x="1320203" y="3355180"/>
                </a:lnTo>
                <a:lnTo>
                  <a:pt x="2459905" y="4795101"/>
                </a:lnTo>
                <a:lnTo>
                  <a:pt x="2452390" y="3880643"/>
                </a:lnTo>
                <a:cubicBezTo>
                  <a:pt x="2404302" y="3058498"/>
                  <a:pt x="2128927" y="2643980"/>
                  <a:pt x="1642119" y="2690677"/>
                </a:cubicBezTo>
                <a:cubicBezTo>
                  <a:pt x="870368" y="2885291"/>
                  <a:pt x="1134355" y="3928230"/>
                  <a:pt x="1251676" y="4328692"/>
                </a:cubicBezTo>
                <a:lnTo>
                  <a:pt x="1270579" y="4392841"/>
                </a:lnTo>
                <a:lnTo>
                  <a:pt x="1271054" y="4393328"/>
                </a:lnTo>
                <a:lnTo>
                  <a:pt x="1294367" y="4455666"/>
                </a:lnTo>
                <a:cubicBezTo>
                  <a:pt x="1343879" y="4583104"/>
                  <a:pt x="1412426" y="4745689"/>
                  <a:pt x="1507890" y="4956404"/>
                </a:cubicBezTo>
                <a:lnTo>
                  <a:pt x="1588380" y="5131051"/>
                </a:lnTo>
                <a:lnTo>
                  <a:pt x="1562103" y="5117128"/>
                </a:lnTo>
                <a:cubicBezTo>
                  <a:pt x="1195890" y="4760989"/>
                  <a:pt x="657646" y="4185518"/>
                  <a:pt x="296268" y="3739747"/>
                </a:cubicBezTo>
                <a:cubicBezTo>
                  <a:pt x="110286" y="3489537"/>
                  <a:pt x="19493" y="3201543"/>
                  <a:pt x="2837" y="2916214"/>
                </a:cubicBezTo>
                <a:cubicBezTo>
                  <a:pt x="-286" y="2862715"/>
                  <a:pt x="-803" y="2809309"/>
                  <a:pt x="1148" y="2756264"/>
                </a:cubicBezTo>
                <a:close/>
              </a:path>
            </a:pathLst>
          </a:custGeom>
          <a:solidFill>
            <a:schemeClr val="bg1">
              <a:lumMod val="95000"/>
              <a:alpha val="9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a:t>
            </a:r>
          </a:p>
        </p:txBody>
      </p:sp>
      <p:sp>
        <p:nvSpPr>
          <p:cNvPr id="14" name="Text Placeholder 13">
            <a:extLst>
              <a:ext uri="{FF2B5EF4-FFF2-40B4-BE49-F238E27FC236}">
                <a16:creationId xmlns:a16="http://schemas.microsoft.com/office/drawing/2014/main" id="{64B40C91-DF13-4BD2-A0FA-BAB78B40DBFD}"/>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 highly scalable and reliable, open-source, distributed, stream processing framework</a:t>
            </a:r>
          </a:p>
        </p:txBody>
      </p:sp>
      <p:grpSp>
        <p:nvGrpSpPr>
          <p:cNvPr id="13" name="Group 12"/>
          <p:cNvGrpSpPr/>
          <p:nvPr/>
        </p:nvGrpSpPr>
        <p:grpSpPr>
          <a:xfrm>
            <a:off x="4285045" y="2182535"/>
            <a:ext cx="3659262" cy="1264377"/>
            <a:chOff x="8276798" y="1293814"/>
            <a:chExt cx="3732638" cy="1289730"/>
          </a:xfrm>
        </p:grpSpPr>
        <p:sp>
          <p:nvSpPr>
            <p:cNvPr id="43" name="TextBox 42"/>
            <p:cNvSpPr txBox="1"/>
            <p:nvPr/>
          </p:nvSpPr>
          <p:spPr>
            <a:xfrm>
              <a:off x="8276798"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Easy to program</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 A distributed real time processing platform</a:t>
              </a:r>
            </a:p>
          </p:txBody>
        </p:sp>
        <p:sp>
          <p:nvSpPr>
            <p:cNvPr id="125" name="Freeform 124"/>
            <p:cNvSpPr/>
            <p:nvPr/>
          </p:nvSpPr>
          <p:spPr bwMode="auto">
            <a:xfrm>
              <a:off x="8361425" y="1716875"/>
              <a:ext cx="659968" cy="443608"/>
            </a:xfrm>
            <a:custGeom>
              <a:avLst/>
              <a:gdLst>
                <a:gd name="connsiteX0" fmla="*/ 7482335 w 8229978"/>
                <a:gd name="connsiteY0" fmla="*/ 4330779 h 5345688"/>
                <a:gd name="connsiteX1" fmla="*/ 7220497 w 8229978"/>
                <a:gd name="connsiteY1" fmla="*/ 4544183 h 5345688"/>
                <a:gd name="connsiteX2" fmla="*/ 7216574 w 8229978"/>
                <a:gd name="connsiteY2" fmla="*/ 4583097 h 5345688"/>
                <a:gd name="connsiteX3" fmla="*/ 7216574 w 8229978"/>
                <a:gd name="connsiteY3" fmla="*/ 4612996 h 5345688"/>
                <a:gd name="connsiteX4" fmla="*/ 7220497 w 8229978"/>
                <a:gd name="connsiteY4" fmla="*/ 4651910 h 5345688"/>
                <a:gd name="connsiteX5" fmla="*/ 7482335 w 8229978"/>
                <a:gd name="connsiteY5" fmla="*/ 4865313 h 5345688"/>
                <a:gd name="connsiteX6" fmla="*/ 7749603 w 8229978"/>
                <a:gd name="connsiteY6" fmla="*/ 4598046 h 5345688"/>
                <a:gd name="connsiteX7" fmla="*/ 7482335 w 8229978"/>
                <a:gd name="connsiteY7" fmla="*/ 4330779 h 5345688"/>
                <a:gd name="connsiteX8" fmla="*/ 747643 w 8229978"/>
                <a:gd name="connsiteY8" fmla="*/ 4330779 h 5345688"/>
                <a:gd name="connsiteX9" fmla="*/ 480375 w 8229978"/>
                <a:gd name="connsiteY9" fmla="*/ 4598046 h 5345688"/>
                <a:gd name="connsiteX10" fmla="*/ 747643 w 8229978"/>
                <a:gd name="connsiteY10" fmla="*/ 4865313 h 5345688"/>
                <a:gd name="connsiteX11" fmla="*/ 1014911 w 8229978"/>
                <a:gd name="connsiteY11" fmla="*/ 4598046 h 5345688"/>
                <a:gd name="connsiteX12" fmla="*/ 747643 w 8229978"/>
                <a:gd name="connsiteY12" fmla="*/ 4330779 h 5345688"/>
                <a:gd name="connsiteX13" fmla="*/ 3761865 w 8229978"/>
                <a:gd name="connsiteY13" fmla="*/ 1402819 h 5345688"/>
                <a:gd name="connsiteX14" fmla="*/ 1331010 w 8229978"/>
                <a:gd name="connsiteY14" fmla="*/ 4135684 h 5345688"/>
                <a:gd name="connsiteX15" fmla="*/ 1367600 w 8229978"/>
                <a:gd name="connsiteY15" fmla="*/ 4180033 h 5345688"/>
                <a:gd name="connsiteX16" fmla="*/ 1436533 w 8229978"/>
                <a:gd name="connsiteY16" fmla="*/ 4307030 h 5345688"/>
                <a:gd name="connsiteX17" fmla="*/ 1457741 w 8229978"/>
                <a:gd name="connsiteY17" fmla="*/ 4375352 h 5345688"/>
                <a:gd name="connsiteX18" fmla="*/ 6772237 w 8229978"/>
                <a:gd name="connsiteY18" fmla="*/ 4375352 h 5345688"/>
                <a:gd name="connsiteX19" fmla="*/ 6793445 w 8229978"/>
                <a:gd name="connsiteY19" fmla="*/ 4307030 h 5345688"/>
                <a:gd name="connsiteX20" fmla="*/ 6842930 w 8229978"/>
                <a:gd name="connsiteY20" fmla="*/ 4210367 h 5345688"/>
                <a:gd name="connsiteX21" fmla="*/ 6863242 w 8229978"/>
                <a:gd name="connsiteY21" fmla="*/ 4181798 h 5345688"/>
                <a:gd name="connsiteX22" fmla="*/ 4416358 w 8229978"/>
                <a:gd name="connsiteY22" fmla="*/ 1430911 h 5345688"/>
                <a:gd name="connsiteX23" fmla="*/ 4406006 w 8229978"/>
                <a:gd name="connsiteY23" fmla="*/ 1436530 h 5345688"/>
                <a:gd name="connsiteX24" fmla="*/ 4114989 w 8229978"/>
                <a:gd name="connsiteY24" fmla="*/ 1495283 h 5345688"/>
                <a:gd name="connsiteX25" fmla="*/ 3823973 w 8229978"/>
                <a:gd name="connsiteY25" fmla="*/ 1436530 h 5345688"/>
                <a:gd name="connsiteX26" fmla="*/ 4114989 w 8229978"/>
                <a:gd name="connsiteY26" fmla="*/ 480375 h 5345688"/>
                <a:gd name="connsiteX27" fmla="*/ 3847721 w 8229978"/>
                <a:gd name="connsiteY27" fmla="*/ 747642 h 5345688"/>
                <a:gd name="connsiteX28" fmla="*/ 4114989 w 8229978"/>
                <a:gd name="connsiteY28" fmla="*/ 1014908 h 5345688"/>
                <a:gd name="connsiteX29" fmla="*/ 4382257 w 8229978"/>
                <a:gd name="connsiteY29" fmla="*/ 747642 h 5345688"/>
                <a:gd name="connsiteX30" fmla="*/ 4114989 w 8229978"/>
                <a:gd name="connsiteY30" fmla="*/ 480375 h 5345688"/>
                <a:gd name="connsiteX31" fmla="*/ 4114989 w 8229978"/>
                <a:gd name="connsiteY31" fmla="*/ 0 h 5345688"/>
                <a:gd name="connsiteX32" fmla="*/ 4862632 w 8229978"/>
                <a:gd name="connsiteY32" fmla="*/ 747642 h 5345688"/>
                <a:gd name="connsiteX33" fmla="*/ 4803879 w 8229978"/>
                <a:gd name="connsiteY33" fmla="*/ 1038657 h 5345688"/>
                <a:gd name="connsiteX34" fmla="*/ 4756686 w 8229978"/>
                <a:gd name="connsiteY34" fmla="*/ 1125604 h 5345688"/>
                <a:gd name="connsiteX35" fmla="*/ 7221202 w 8229978"/>
                <a:gd name="connsiteY35" fmla="*/ 3896314 h 5345688"/>
                <a:gd name="connsiteX36" fmla="*/ 7215162 w 8229978"/>
                <a:gd name="connsiteY36" fmla="*/ 3901687 h 5345688"/>
                <a:gd name="connsiteX37" fmla="*/ 7260009 w 8229978"/>
                <a:gd name="connsiteY37" fmla="*/ 3884017 h 5345688"/>
                <a:gd name="connsiteX38" fmla="*/ 7482335 w 8229978"/>
                <a:gd name="connsiteY38" fmla="*/ 3850404 h 5345688"/>
                <a:gd name="connsiteX39" fmla="*/ 8229978 w 8229978"/>
                <a:gd name="connsiteY39" fmla="*/ 4598046 h 5345688"/>
                <a:gd name="connsiteX40" fmla="*/ 7482335 w 8229978"/>
                <a:gd name="connsiteY40" fmla="*/ 5345688 h 5345688"/>
                <a:gd name="connsiteX41" fmla="*/ 6793445 w 8229978"/>
                <a:gd name="connsiteY41" fmla="*/ 4889062 h 5345688"/>
                <a:gd name="connsiteX42" fmla="*/ 6775904 w 8229978"/>
                <a:gd name="connsiteY42" fmla="*/ 4832552 h 5345688"/>
                <a:gd name="connsiteX43" fmla="*/ 1454074 w 8229978"/>
                <a:gd name="connsiteY43" fmla="*/ 4832552 h 5345688"/>
                <a:gd name="connsiteX44" fmla="*/ 1436533 w 8229978"/>
                <a:gd name="connsiteY44" fmla="*/ 4889062 h 5345688"/>
                <a:gd name="connsiteX45" fmla="*/ 747643 w 8229978"/>
                <a:gd name="connsiteY45" fmla="*/ 5345688 h 5345688"/>
                <a:gd name="connsiteX46" fmla="*/ 0 w 8229978"/>
                <a:gd name="connsiteY46" fmla="*/ 4598046 h 5345688"/>
                <a:gd name="connsiteX47" fmla="*/ 747643 w 8229978"/>
                <a:gd name="connsiteY47" fmla="*/ 3850404 h 5345688"/>
                <a:gd name="connsiteX48" fmla="*/ 898319 w 8229978"/>
                <a:gd name="connsiteY48" fmla="*/ 3865594 h 5345688"/>
                <a:gd name="connsiteX49" fmla="*/ 946150 w 8229978"/>
                <a:gd name="connsiteY49" fmla="*/ 3880441 h 5345688"/>
                <a:gd name="connsiteX50" fmla="*/ 3444209 w 8229978"/>
                <a:gd name="connsiteY50" fmla="*/ 1072022 h 5345688"/>
                <a:gd name="connsiteX51" fmla="*/ 3426100 w 8229978"/>
                <a:gd name="connsiteY51" fmla="*/ 1038657 h 5345688"/>
                <a:gd name="connsiteX52" fmla="*/ 3367346 w 8229978"/>
                <a:gd name="connsiteY52" fmla="*/ 747642 h 5345688"/>
                <a:gd name="connsiteX53" fmla="*/ 4114989 w 8229978"/>
                <a:gd name="connsiteY53" fmla="*/ 0 h 53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29978" h="5345688">
                  <a:moveTo>
                    <a:pt x="7482335" y="4330779"/>
                  </a:moveTo>
                  <a:cubicBezTo>
                    <a:pt x="7353178" y="4330779"/>
                    <a:pt x="7245419" y="4422394"/>
                    <a:pt x="7220497" y="4544183"/>
                  </a:cubicBezTo>
                  <a:lnTo>
                    <a:pt x="7216574" y="4583097"/>
                  </a:lnTo>
                  <a:lnTo>
                    <a:pt x="7216574" y="4612996"/>
                  </a:lnTo>
                  <a:lnTo>
                    <a:pt x="7220497" y="4651910"/>
                  </a:lnTo>
                  <a:cubicBezTo>
                    <a:pt x="7245419" y="4773699"/>
                    <a:pt x="7353178" y="4865313"/>
                    <a:pt x="7482335" y="4865313"/>
                  </a:cubicBezTo>
                  <a:cubicBezTo>
                    <a:pt x="7629943" y="4865313"/>
                    <a:pt x="7749603" y="4745653"/>
                    <a:pt x="7749603" y="4598046"/>
                  </a:cubicBezTo>
                  <a:cubicBezTo>
                    <a:pt x="7749603" y="4450439"/>
                    <a:pt x="7629943" y="4330779"/>
                    <a:pt x="7482335" y="4330779"/>
                  </a:cubicBezTo>
                  <a:close/>
                  <a:moveTo>
                    <a:pt x="747643" y="4330779"/>
                  </a:moveTo>
                  <a:cubicBezTo>
                    <a:pt x="600035" y="4330779"/>
                    <a:pt x="480375" y="4450439"/>
                    <a:pt x="480375" y="4598046"/>
                  </a:cubicBezTo>
                  <a:cubicBezTo>
                    <a:pt x="480375" y="4745653"/>
                    <a:pt x="600035" y="4865313"/>
                    <a:pt x="747643" y="4865313"/>
                  </a:cubicBezTo>
                  <a:cubicBezTo>
                    <a:pt x="895251" y="4865313"/>
                    <a:pt x="1014911" y="4745653"/>
                    <a:pt x="1014911" y="4598046"/>
                  </a:cubicBezTo>
                  <a:cubicBezTo>
                    <a:pt x="1014911" y="4450439"/>
                    <a:pt x="895251" y="4330779"/>
                    <a:pt x="747643" y="4330779"/>
                  </a:cubicBezTo>
                  <a:close/>
                  <a:moveTo>
                    <a:pt x="3761865" y="1402819"/>
                  </a:moveTo>
                  <a:lnTo>
                    <a:pt x="1331010" y="4135684"/>
                  </a:lnTo>
                  <a:lnTo>
                    <a:pt x="1367600" y="4180033"/>
                  </a:lnTo>
                  <a:cubicBezTo>
                    <a:pt x="1394472" y="4219807"/>
                    <a:pt x="1417616" y="4262307"/>
                    <a:pt x="1436533" y="4307030"/>
                  </a:cubicBezTo>
                  <a:lnTo>
                    <a:pt x="1457741" y="4375352"/>
                  </a:lnTo>
                  <a:lnTo>
                    <a:pt x="6772237" y="4375352"/>
                  </a:lnTo>
                  <a:lnTo>
                    <a:pt x="6793445" y="4307030"/>
                  </a:lnTo>
                  <a:cubicBezTo>
                    <a:pt x="6807632" y="4273488"/>
                    <a:pt x="6824198" y="4241196"/>
                    <a:pt x="6842930" y="4210367"/>
                  </a:cubicBezTo>
                  <a:lnTo>
                    <a:pt x="6863242" y="4181798"/>
                  </a:lnTo>
                  <a:lnTo>
                    <a:pt x="4416358" y="1430911"/>
                  </a:lnTo>
                  <a:lnTo>
                    <a:pt x="4406006" y="1436530"/>
                  </a:lnTo>
                  <a:cubicBezTo>
                    <a:pt x="4316559" y="1474363"/>
                    <a:pt x="4218217" y="1495283"/>
                    <a:pt x="4114989" y="1495283"/>
                  </a:cubicBezTo>
                  <a:cubicBezTo>
                    <a:pt x="4011761" y="1495283"/>
                    <a:pt x="3913420" y="1474363"/>
                    <a:pt x="3823973" y="1436530"/>
                  </a:cubicBezTo>
                  <a:close/>
                  <a:moveTo>
                    <a:pt x="4114989" y="480375"/>
                  </a:moveTo>
                  <a:cubicBezTo>
                    <a:pt x="3967381" y="480375"/>
                    <a:pt x="3847721" y="600035"/>
                    <a:pt x="3847721" y="747642"/>
                  </a:cubicBezTo>
                  <a:cubicBezTo>
                    <a:pt x="3847721" y="895249"/>
                    <a:pt x="3967381" y="1014908"/>
                    <a:pt x="4114989" y="1014908"/>
                  </a:cubicBezTo>
                  <a:cubicBezTo>
                    <a:pt x="4262597" y="1014908"/>
                    <a:pt x="4382257" y="895249"/>
                    <a:pt x="4382257" y="747642"/>
                  </a:cubicBezTo>
                  <a:cubicBezTo>
                    <a:pt x="4382257" y="600035"/>
                    <a:pt x="4262597" y="480375"/>
                    <a:pt x="4114989" y="480375"/>
                  </a:cubicBezTo>
                  <a:close/>
                  <a:moveTo>
                    <a:pt x="4114989" y="0"/>
                  </a:moveTo>
                  <a:cubicBezTo>
                    <a:pt x="4527901" y="0"/>
                    <a:pt x="4862632" y="334731"/>
                    <a:pt x="4862632" y="747642"/>
                  </a:cubicBezTo>
                  <a:cubicBezTo>
                    <a:pt x="4862632" y="850869"/>
                    <a:pt x="4841712" y="949211"/>
                    <a:pt x="4803879" y="1038657"/>
                  </a:cubicBezTo>
                  <a:lnTo>
                    <a:pt x="4756686" y="1125604"/>
                  </a:lnTo>
                  <a:lnTo>
                    <a:pt x="7221202" y="3896314"/>
                  </a:lnTo>
                  <a:lnTo>
                    <a:pt x="7215162" y="3901687"/>
                  </a:lnTo>
                  <a:lnTo>
                    <a:pt x="7260009" y="3884017"/>
                  </a:lnTo>
                  <a:cubicBezTo>
                    <a:pt x="7330242" y="3862172"/>
                    <a:pt x="7404914" y="3850404"/>
                    <a:pt x="7482335" y="3850404"/>
                  </a:cubicBezTo>
                  <a:cubicBezTo>
                    <a:pt x="7895247" y="3850404"/>
                    <a:pt x="8229978" y="4185135"/>
                    <a:pt x="8229978" y="4598046"/>
                  </a:cubicBezTo>
                  <a:cubicBezTo>
                    <a:pt x="8229978" y="5010957"/>
                    <a:pt x="7895247" y="5345688"/>
                    <a:pt x="7482335" y="5345688"/>
                  </a:cubicBezTo>
                  <a:cubicBezTo>
                    <a:pt x="7172651" y="5345688"/>
                    <a:pt x="6906944" y="5157402"/>
                    <a:pt x="6793445" y="4889062"/>
                  </a:cubicBezTo>
                  <a:lnTo>
                    <a:pt x="6775904" y="4832552"/>
                  </a:lnTo>
                  <a:lnTo>
                    <a:pt x="1454074" y="4832552"/>
                  </a:lnTo>
                  <a:lnTo>
                    <a:pt x="1436533" y="4889062"/>
                  </a:lnTo>
                  <a:cubicBezTo>
                    <a:pt x="1323034" y="5157402"/>
                    <a:pt x="1057327" y="5345688"/>
                    <a:pt x="747643" y="5345688"/>
                  </a:cubicBezTo>
                  <a:cubicBezTo>
                    <a:pt x="334731" y="5345688"/>
                    <a:pt x="0" y="5010957"/>
                    <a:pt x="0" y="4598046"/>
                  </a:cubicBezTo>
                  <a:cubicBezTo>
                    <a:pt x="0" y="4185135"/>
                    <a:pt x="334731" y="3850404"/>
                    <a:pt x="747643" y="3850404"/>
                  </a:cubicBezTo>
                  <a:cubicBezTo>
                    <a:pt x="799257" y="3850404"/>
                    <a:pt x="849649" y="3855634"/>
                    <a:pt x="898319" y="3865594"/>
                  </a:cubicBezTo>
                  <a:lnTo>
                    <a:pt x="946150" y="3880441"/>
                  </a:lnTo>
                  <a:lnTo>
                    <a:pt x="3444209" y="1072022"/>
                  </a:lnTo>
                  <a:lnTo>
                    <a:pt x="3426100" y="1038657"/>
                  </a:lnTo>
                  <a:cubicBezTo>
                    <a:pt x="3388267" y="949211"/>
                    <a:pt x="3367346" y="850869"/>
                    <a:pt x="3367346" y="747642"/>
                  </a:cubicBezTo>
                  <a:cubicBezTo>
                    <a:pt x="3367346" y="334731"/>
                    <a:pt x="3702077" y="0"/>
                    <a:pt x="4114989" y="0"/>
                  </a:cubicBezTo>
                  <a:close/>
                </a:path>
              </a:pathLst>
            </a:cu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78" name="Straight Connector 77"/>
            <p:cNvCxnSpPr/>
            <p:nvPr/>
          </p:nvCxnSpPr>
          <p:spPr>
            <a:xfrm>
              <a:off x="9127698"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4339163" y="3892382"/>
            <a:ext cx="712426" cy="673580"/>
            <a:chOff x="-5715000" y="236220"/>
            <a:chExt cx="4846320" cy="4582064"/>
          </a:xfrm>
          <a:solidFill>
            <a:schemeClr val="accent3"/>
          </a:solidFill>
        </p:grpSpPr>
        <p:sp>
          <p:nvSpPr>
            <p:cNvPr id="188" name="Freeform 187"/>
            <p:cNvSpPr/>
            <p:nvPr/>
          </p:nvSpPr>
          <p:spPr bwMode="auto">
            <a:xfrm>
              <a:off x="-4062044" y="746230"/>
              <a:ext cx="3193364" cy="4069610"/>
            </a:xfrm>
            <a:custGeom>
              <a:avLst/>
              <a:gdLst>
                <a:gd name="connsiteX0" fmla="*/ 99158 w 3174271"/>
                <a:gd name="connsiteY0" fmla="*/ 424286 h 4077082"/>
                <a:gd name="connsiteX1" fmla="*/ 670658 w 3174271"/>
                <a:gd name="connsiteY1" fmla="*/ 43286 h 4077082"/>
                <a:gd name="connsiteX2" fmla="*/ 1600298 w 3174271"/>
                <a:gd name="connsiteY2" fmla="*/ 89006 h 4077082"/>
                <a:gd name="connsiteX3" fmla="*/ 2263238 w 3174271"/>
                <a:gd name="connsiteY3" fmla="*/ 759566 h 4077082"/>
                <a:gd name="connsiteX4" fmla="*/ 2568038 w 3174271"/>
                <a:gd name="connsiteY4" fmla="*/ 1856846 h 4077082"/>
                <a:gd name="connsiteX5" fmla="*/ 2834738 w 3174271"/>
                <a:gd name="connsiteY5" fmla="*/ 2519786 h 4077082"/>
                <a:gd name="connsiteX6" fmla="*/ 3154778 w 3174271"/>
                <a:gd name="connsiteY6" fmla="*/ 2877926 h 4077082"/>
                <a:gd name="connsiteX7" fmla="*/ 2225138 w 3174271"/>
                <a:gd name="connsiteY7" fmla="*/ 4066646 h 4077082"/>
                <a:gd name="connsiteX8" fmla="*/ 2019398 w 3174271"/>
                <a:gd name="connsiteY8" fmla="*/ 3479906 h 4077082"/>
                <a:gd name="connsiteX9" fmla="*/ 1607918 w 3174271"/>
                <a:gd name="connsiteY9" fmla="*/ 3876146 h 4077082"/>
                <a:gd name="connsiteX10" fmla="*/ 1165958 w 3174271"/>
                <a:gd name="connsiteY10" fmla="*/ 4028546 h 4077082"/>
                <a:gd name="connsiteX11" fmla="*/ 602078 w 3174271"/>
                <a:gd name="connsiteY11" fmla="*/ 3548486 h 4077082"/>
                <a:gd name="connsiteX12" fmla="*/ 144878 w 3174271"/>
                <a:gd name="connsiteY12" fmla="*/ 2420726 h 4077082"/>
                <a:gd name="connsiteX13" fmla="*/ 68678 w 3174271"/>
                <a:gd name="connsiteY13" fmla="*/ 1399646 h 4077082"/>
                <a:gd name="connsiteX14" fmla="*/ 98 w 3174271"/>
                <a:gd name="connsiteY14" fmla="*/ 630026 h 4077082"/>
                <a:gd name="connsiteX15" fmla="*/ 99158 w 3174271"/>
                <a:gd name="connsiteY15" fmla="*/ 424286 h 4077082"/>
                <a:gd name="connsiteX0" fmla="*/ 99158 w 3174271"/>
                <a:gd name="connsiteY0" fmla="*/ 411110 h 4063906"/>
                <a:gd name="connsiteX1" fmla="*/ 670658 w 3174271"/>
                <a:gd name="connsiteY1" fmla="*/ 52970 h 4063906"/>
                <a:gd name="connsiteX2" fmla="*/ 1600298 w 3174271"/>
                <a:gd name="connsiteY2" fmla="*/ 75830 h 4063906"/>
                <a:gd name="connsiteX3" fmla="*/ 2263238 w 3174271"/>
                <a:gd name="connsiteY3" fmla="*/ 746390 h 4063906"/>
                <a:gd name="connsiteX4" fmla="*/ 2568038 w 3174271"/>
                <a:gd name="connsiteY4" fmla="*/ 1843670 h 4063906"/>
                <a:gd name="connsiteX5" fmla="*/ 2834738 w 3174271"/>
                <a:gd name="connsiteY5" fmla="*/ 2506610 h 4063906"/>
                <a:gd name="connsiteX6" fmla="*/ 3154778 w 3174271"/>
                <a:gd name="connsiteY6" fmla="*/ 2864750 h 4063906"/>
                <a:gd name="connsiteX7" fmla="*/ 2225138 w 3174271"/>
                <a:gd name="connsiteY7" fmla="*/ 4053470 h 4063906"/>
                <a:gd name="connsiteX8" fmla="*/ 2019398 w 3174271"/>
                <a:gd name="connsiteY8" fmla="*/ 3466730 h 4063906"/>
                <a:gd name="connsiteX9" fmla="*/ 1607918 w 3174271"/>
                <a:gd name="connsiteY9" fmla="*/ 3862970 h 4063906"/>
                <a:gd name="connsiteX10" fmla="*/ 1165958 w 3174271"/>
                <a:gd name="connsiteY10" fmla="*/ 4015370 h 4063906"/>
                <a:gd name="connsiteX11" fmla="*/ 602078 w 3174271"/>
                <a:gd name="connsiteY11" fmla="*/ 3535310 h 4063906"/>
                <a:gd name="connsiteX12" fmla="*/ 144878 w 3174271"/>
                <a:gd name="connsiteY12" fmla="*/ 2407550 h 4063906"/>
                <a:gd name="connsiteX13" fmla="*/ 68678 w 3174271"/>
                <a:gd name="connsiteY13" fmla="*/ 1386470 h 4063906"/>
                <a:gd name="connsiteX14" fmla="*/ 98 w 3174271"/>
                <a:gd name="connsiteY14" fmla="*/ 616850 h 4063906"/>
                <a:gd name="connsiteX15" fmla="*/ 99158 w 3174271"/>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2019398 w 3185258"/>
                <a:gd name="connsiteY8" fmla="*/ 346673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76784 w 3193364"/>
                <a:gd name="connsiteY0" fmla="*/ 394961 h 4052561"/>
                <a:gd name="connsiteX1" fmla="*/ 678764 w 3193364"/>
                <a:gd name="connsiteY1" fmla="*/ 52061 h 4052561"/>
                <a:gd name="connsiteX2" fmla="*/ 1608404 w 3193364"/>
                <a:gd name="connsiteY2" fmla="*/ 74921 h 4052561"/>
                <a:gd name="connsiteX3" fmla="*/ 2271344 w 3193364"/>
                <a:gd name="connsiteY3" fmla="*/ 745481 h 4052561"/>
                <a:gd name="connsiteX4" fmla="*/ 2606624 w 3193364"/>
                <a:gd name="connsiteY4" fmla="*/ 1835141 h 4052561"/>
                <a:gd name="connsiteX5" fmla="*/ 2842844 w 3193364"/>
                <a:gd name="connsiteY5" fmla="*/ 2505701 h 4052561"/>
                <a:gd name="connsiteX6" fmla="*/ 3193364 w 3193364"/>
                <a:gd name="connsiteY6" fmla="*/ 2825741 h 4052561"/>
                <a:gd name="connsiteX7" fmla="*/ 2195144 w 3193364"/>
                <a:gd name="connsiteY7" fmla="*/ 4052561 h 4052561"/>
                <a:gd name="connsiteX8" fmla="*/ 2004644 w 3193364"/>
                <a:gd name="connsiteY8" fmla="*/ 3496301 h 4052561"/>
                <a:gd name="connsiteX9" fmla="*/ 1616024 w 3193364"/>
                <a:gd name="connsiteY9" fmla="*/ 3862061 h 4052561"/>
                <a:gd name="connsiteX10" fmla="*/ 1174064 w 3193364"/>
                <a:gd name="connsiteY10" fmla="*/ 4014461 h 4052561"/>
                <a:gd name="connsiteX11" fmla="*/ 610184 w 3193364"/>
                <a:gd name="connsiteY11" fmla="*/ 3534401 h 4052561"/>
                <a:gd name="connsiteX12" fmla="*/ 152984 w 3193364"/>
                <a:gd name="connsiteY12" fmla="*/ 2406641 h 4052561"/>
                <a:gd name="connsiteX13" fmla="*/ 76784 w 3193364"/>
                <a:gd name="connsiteY13" fmla="*/ 1385561 h 4052561"/>
                <a:gd name="connsiteX14" fmla="*/ 8204 w 3193364"/>
                <a:gd name="connsiteY14" fmla="*/ 615941 h 4052561"/>
                <a:gd name="connsiteX15" fmla="*/ 76784 w 3193364"/>
                <a:gd name="connsiteY15" fmla="*/ 394961 h 4052561"/>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386313 h 4043913"/>
                <a:gd name="connsiteX1" fmla="*/ 678764 w 3193364"/>
                <a:gd name="connsiteY1" fmla="*/ 43413 h 4043913"/>
                <a:gd name="connsiteX2" fmla="*/ 1600784 w 3193364"/>
                <a:gd name="connsiteY2" fmla="*/ 81513 h 4043913"/>
                <a:gd name="connsiteX3" fmla="*/ 2271344 w 3193364"/>
                <a:gd name="connsiteY3" fmla="*/ 736833 h 4043913"/>
                <a:gd name="connsiteX4" fmla="*/ 2606624 w 3193364"/>
                <a:gd name="connsiteY4" fmla="*/ 1826493 h 4043913"/>
                <a:gd name="connsiteX5" fmla="*/ 2842844 w 3193364"/>
                <a:gd name="connsiteY5" fmla="*/ 2497053 h 4043913"/>
                <a:gd name="connsiteX6" fmla="*/ 3193364 w 3193364"/>
                <a:gd name="connsiteY6" fmla="*/ 2817093 h 4043913"/>
                <a:gd name="connsiteX7" fmla="*/ 2195144 w 3193364"/>
                <a:gd name="connsiteY7" fmla="*/ 4043913 h 4043913"/>
                <a:gd name="connsiteX8" fmla="*/ 2004644 w 3193364"/>
                <a:gd name="connsiteY8" fmla="*/ 3487653 h 4043913"/>
                <a:gd name="connsiteX9" fmla="*/ 1616024 w 3193364"/>
                <a:gd name="connsiteY9" fmla="*/ 3853413 h 4043913"/>
                <a:gd name="connsiteX10" fmla="*/ 1174064 w 3193364"/>
                <a:gd name="connsiteY10" fmla="*/ 4005813 h 4043913"/>
                <a:gd name="connsiteX11" fmla="*/ 610184 w 3193364"/>
                <a:gd name="connsiteY11" fmla="*/ 3525753 h 4043913"/>
                <a:gd name="connsiteX12" fmla="*/ 152984 w 3193364"/>
                <a:gd name="connsiteY12" fmla="*/ 2397993 h 4043913"/>
                <a:gd name="connsiteX13" fmla="*/ 76784 w 3193364"/>
                <a:gd name="connsiteY13" fmla="*/ 1376913 h 4043913"/>
                <a:gd name="connsiteX14" fmla="*/ 8204 w 3193364"/>
                <a:gd name="connsiteY14" fmla="*/ 607293 h 4043913"/>
                <a:gd name="connsiteX15" fmla="*/ 76784 w 3193364"/>
                <a:gd name="connsiteY15" fmla="*/ 386313 h 4043913"/>
                <a:gd name="connsiteX0" fmla="*/ 76784 w 3193364"/>
                <a:gd name="connsiteY0" fmla="*/ 403887 h 4061487"/>
                <a:gd name="connsiteX1" fmla="*/ 678764 w 3193364"/>
                <a:gd name="connsiteY1" fmla="*/ 60987 h 4061487"/>
                <a:gd name="connsiteX2" fmla="*/ 1600784 w 3193364"/>
                <a:gd name="connsiteY2" fmla="*/ 99087 h 4061487"/>
                <a:gd name="connsiteX3" fmla="*/ 2271344 w 3193364"/>
                <a:gd name="connsiteY3" fmla="*/ 754407 h 4061487"/>
                <a:gd name="connsiteX4" fmla="*/ 2606624 w 3193364"/>
                <a:gd name="connsiteY4" fmla="*/ 1844067 h 4061487"/>
                <a:gd name="connsiteX5" fmla="*/ 2842844 w 3193364"/>
                <a:gd name="connsiteY5" fmla="*/ 2514627 h 4061487"/>
                <a:gd name="connsiteX6" fmla="*/ 3193364 w 3193364"/>
                <a:gd name="connsiteY6" fmla="*/ 2834667 h 4061487"/>
                <a:gd name="connsiteX7" fmla="*/ 2195144 w 3193364"/>
                <a:gd name="connsiteY7" fmla="*/ 4061487 h 4061487"/>
                <a:gd name="connsiteX8" fmla="*/ 2004644 w 3193364"/>
                <a:gd name="connsiteY8" fmla="*/ 3505227 h 4061487"/>
                <a:gd name="connsiteX9" fmla="*/ 1616024 w 3193364"/>
                <a:gd name="connsiteY9" fmla="*/ 3870987 h 4061487"/>
                <a:gd name="connsiteX10" fmla="*/ 1174064 w 3193364"/>
                <a:gd name="connsiteY10" fmla="*/ 4023387 h 4061487"/>
                <a:gd name="connsiteX11" fmla="*/ 610184 w 3193364"/>
                <a:gd name="connsiteY11" fmla="*/ 3543327 h 4061487"/>
                <a:gd name="connsiteX12" fmla="*/ 152984 w 3193364"/>
                <a:gd name="connsiteY12" fmla="*/ 2415567 h 4061487"/>
                <a:gd name="connsiteX13" fmla="*/ 76784 w 3193364"/>
                <a:gd name="connsiteY13" fmla="*/ 1394487 h 4061487"/>
                <a:gd name="connsiteX14" fmla="*/ 8204 w 3193364"/>
                <a:gd name="connsiteY14" fmla="*/ 624867 h 4061487"/>
                <a:gd name="connsiteX15" fmla="*/ 76784 w 3193364"/>
                <a:gd name="connsiteY15" fmla="*/ 403887 h 4061487"/>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16024 w 3193364"/>
                <a:gd name="connsiteY9" fmla="*/ 387910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31264 w 3193364"/>
                <a:gd name="connsiteY9" fmla="*/ 390196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2195144 w 3193364"/>
                <a:gd name="connsiteY0" fmla="*/ 4069608 h 4161048"/>
                <a:gd name="connsiteX1" fmla="*/ 2004644 w 3193364"/>
                <a:gd name="connsiteY1" fmla="*/ 3513348 h 4161048"/>
                <a:gd name="connsiteX2" fmla="*/ 1631264 w 3193364"/>
                <a:gd name="connsiteY2" fmla="*/ 3901968 h 4161048"/>
                <a:gd name="connsiteX3" fmla="*/ 1174064 w 3193364"/>
                <a:gd name="connsiteY3" fmla="*/ 4031508 h 4161048"/>
                <a:gd name="connsiteX4" fmla="*/ 610184 w 3193364"/>
                <a:gd name="connsiteY4" fmla="*/ 3551448 h 4161048"/>
                <a:gd name="connsiteX5" fmla="*/ 152984 w 3193364"/>
                <a:gd name="connsiteY5" fmla="*/ 2423688 h 4161048"/>
                <a:gd name="connsiteX6" fmla="*/ 76784 w 3193364"/>
                <a:gd name="connsiteY6" fmla="*/ 1402608 h 4161048"/>
                <a:gd name="connsiteX7" fmla="*/ 8204 w 3193364"/>
                <a:gd name="connsiteY7" fmla="*/ 632988 h 4161048"/>
                <a:gd name="connsiteX8" fmla="*/ 76784 w 3193364"/>
                <a:gd name="connsiteY8" fmla="*/ 412008 h 4161048"/>
                <a:gd name="connsiteX9" fmla="*/ 678764 w 3193364"/>
                <a:gd name="connsiteY9" fmla="*/ 69108 h 4161048"/>
                <a:gd name="connsiteX10" fmla="*/ 1600784 w 3193364"/>
                <a:gd name="connsiteY10" fmla="*/ 107208 h 4161048"/>
                <a:gd name="connsiteX11" fmla="*/ 2271344 w 3193364"/>
                <a:gd name="connsiteY11" fmla="*/ 762528 h 4161048"/>
                <a:gd name="connsiteX12" fmla="*/ 2606624 w 3193364"/>
                <a:gd name="connsiteY12" fmla="*/ 1852188 h 4161048"/>
                <a:gd name="connsiteX13" fmla="*/ 2842844 w 3193364"/>
                <a:gd name="connsiteY13" fmla="*/ 2522748 h 4161048"/>
                <a:gd name="connsiteX14" fmla="*/ 3193364 w 3193364"/>
                <a:gd name="connsiteY14" fmla="*/ 2842788 h 4161048"/>
                <a:gd name="connsiteX15" fmla="*/ 2286584 w 3193364"/>
                <a:gd name="connsiteY15" fmla="*/ 4161048 h 4161048"/>
                <a:gd name="connsiteX0" fmla="*/ 2195144 w 3193364"/>
                <a:gd name="connsiteY0" fmla="*/ 4069608 h 4069608"/>
                <a:gd name="connsiteX1" fmla="*/ 2004644 w 3193364"/>
                <a:gd name="connsiteY1" fmla="*/ 3513348 h 4069608"/>
                <a:gd name="connsiteX2" fmla="*/ 1631264 w 3193364"/>
                <a:gd name="connsiteY2" fmla="*/ 3901968 h 4069608"/>
                <a:gd name="connsiteX3" fmla="*/ 1174064 w 3193364"/>
                <a:gd name="connsiteY3" fmla="*/ 4031508 h 4069608"/>
                <a:gd name="connsiteX4" fmla="*/ 610184 w 3193364"/>
                <a:gd name="connsiteY4" fmla="*/ 3551448 h 4069608"/>
                <a:gd name="connsiteX5" fmla="*/ 152984 w 3193364"/>
                <a:gd name="connsiteY5" fmla="*/ 2423688 h 4069608"/>
                <a:gd name="connsiteX6" fmla="*/ 76784 w 3193364"/>
                <a:gd name="connsiteY6" fmla="*/ 1402608 h 4069608"/>
                <a:gd name="connsiteX7" fmla="*/ 8204 w 3193364"/>
                <a:gd name="connsiteY7" fmla="*/ 632988 h 4069608"/>
                <a:gd name="connsiteX8" fmla="*/ 76784 w 3193364"/>
                <a:gd name="connsiteY8" fmla="*/ 412008 h 4069608"/>
                <a:gd name="connsiteX9" fmla="*/ 678764 w 3193364"/>
                <a:gd name="connsiteY9" fmla="*/ 69108 h 4069608"/>
                <a:gd name="connsiteX10" fmla="*/ 1600784 w 3193364"/>
                <a:gd name="connsiteY10" fmla="*/ 107208 h 4069608"/>
                <a:gd name="connsiteX11" fmla="*/ 2271344 w 3193364"/>
                <a:gd name="connsiteY11" fmla="*/ 762528 h 4069608"/>
                <a:gd name="connsiteX12" fmla="*/ 2606624 w 3193364"/>
                <a:gd name="connsiteY12" fmla="*/ 1852188 h 4069608"/>
                <a:gd name="connsiteX13" fmla="*/ 2842844 w 3193364"/>
                <a:gd name="connsiteY13" fmla="*/ 2522748 h 4069608"/>
                <a:gd name="connsiteX14" fmla="*/ 3193364 w 3193364"/>
                <a:gd name="connsiteY14" fmla="*/ 2842788 h 40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3364" h="4069608">
                  <a:moveTo>
                    <a:pt x="2195144" y="4069608"/>
                  </a:moveTo>
                  <a:cubicBezTo>
                    <a:pt x="2183714" y="3802908"/>
                    <a:pt x="2092274" y="3651778"/>
                    <a:pt x="2004644" y="3513348"/>
                  </a:cubicBezTo>
                  <a:cubicBezTo>
                    <a:pt x="1863674" y="3740678"/>
                    <a:pt x="1769694" y="3815608"/>
                    <a:pt x="1631264" y="3901968"/>
                  </a:cubicBezTo>
                  <a:cubicBezTo>
                    <a:pt x="1492834" y="3988328"/>
                    <a:pt x="1344244" y="4089928"/>
                    <a:pt x="1174064" y="4031508"/>
                  </a:cubicBezTo>
                  <a:cubicBezTo>
                    <a:pt x="1003884" y="3973088"/>
                    <a:pt x="780364" y="3819418"/>
                    <a:pt x="610184" y="3551448"/>
                  </a:cubicBezTo>
                  <a:cubicBezTo>
                    <a:pt x="440004" y="3283478"/>
                    <a:pt x="241884" y="2781828"/>
                    <a:pt x="152984" y="2423688"/>
                  </a:cubicBezTo>
                  <a:cubicBezTo>
                    <a:pt x="64084" y="2065548"/>
                    <a:pt x="100914" y="1701058"/>
                    <a:pt x="76784" y="1402608"/>
                  </a:cubicBezTo>
                  <a:cubicBezTo>
                    <a:pt x="52654" y="1104158"/>
                    <a:pt x="8204" y="798088"/>
                    <a:pt x="8204" y="632988"/>
                  </a:cubicBezTo>
                  <a:cubicBezTo>
                    <a:pt x="8204" y="467888"/>
                    <a:pt x="-34976" y="505988"/>
                    <a:pt x="76784" y="412008"/>
                  </a:cubicBezTo>
                  <a:cubicBezTo>
                    <a:pt x="188544" y="318028"/>
                    <a:pt x="371424" y="142768"/>
                    <a:pt x="678764" y="69108"/>
                  </a:cubicBezTo>
                  <a:cubicBezTo>
                    <a:pt x="986104" y="-4552"/>
                    <a:pt x="1228674" y="-54082"/>
                    <a:pt x="1600784" y="107208"/>
                  </a:cubicBezTo>
                  <a:cubicBezTo>
                    <a:pt x="1972894" y="268498"/>
                    <a:pt x="2103704" y="471698"/>
                    <a:pt x="2271344" y="762528"/>
                  </a:cubicBezTo>
                  <a:cubicBezTo>
                    <a:pt x="2438984" y="1053358"/>
                    <a:pt x="2511374" y="1558818"/>
                    <a:pt x="2606624" y="1852188"/>
                  </a:cubicBezTo>
                  <a:cubicBezTo>
                    <a:pt x="2701874" y="2145558"/>
                    <a:pt x="2745054" y="2357648"/>
                    <a:pt x="2842844" y="2522748"/>
                  </a:cubicBezTo>
                  <a:cubicBezTo>
                    <a:pt x="2940634" y="2687848"/>
                    <a:pt x="2944444" y="2684038"/>
                    <a:pt x="3193364" y="2842788"/>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89" name="Freeform 188"/>
            <p:cNvSpPr/>
            <p:nvPr/>
          </p:nvSpPr>
          <p:spPr bwMode="auto">
            <a:xfrm>
              <a:off x="-4916957" y="1104922"/>
              <a:ext cx="2146010" cy="3713362"/>
            </a:xfrm>
            <a:custGeom>
              <a:avLst/>
              <a:gdLst>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65583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79871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26180 h 3884286"/>
                <a:gd name="connsiteX1" fmla="*/ 526543 w 2186959"/>
                <a:gd name="connsiteY1" fmla="*/ 2659380 h 3884286"/>
                <a:gd name="connsiteX2" fmla="*/ 84583 w 2186959"/>
                <a:gd name="connsiteY2" fmla="*/ 1432560 h 3884286"/>
                <a:gd name="connsiteX3" fmla="*/ 763 w 2186959"/>
                <a:gd name="connsiteY3" fmla="*/ 693420 h 3884286"/>
                <a:gd name="connsiteX4" fmla="*/ 99823 w 2186959"/>
                <a:gd name="connsiteY4" fmla="*/ 594360 h 3884286"/>
                <a:gd name="connsiteX5" fmla="*/ 191263 w 2186959"/>
                <a:gd name="connsiteY5" fmla="*/ 670560 h 3884286"/>
                <a:gd name="connsiteX6" fmla="*/ 366523 w 2186959"/>
                <a:gd name="connsiteY6" fmla="*/ 1554480 h 3884286"/>
                <a:gd name="connsiteX7" fmla="*/ 168403 w 2186959"/>
                <a:gd name="connsiteY7" fmla="*/ 403860 h 3884286"/>
                <a:gd name="connsiteX8" fmla="*/ 183643 w 2186959"/>
                <a:gd name="connsiteY8" fmla="*/ 175260 h 3884286"/>
                <a:gd name="connsiteX9" fmla="*/ 397003 w 2186959"/>
                <a:gd name="connsiteY9" fmla="*/ 289560 h 3884286"/>
                <a:gd name="connsiteX10" fmla="*/ 479871 w 2186959"/>
                <a:gd name="connsiteY10" fmla="*/ 1082040 h 3884286"/>
                <a:gd name="connsiteX11" fmla="*/ 633223 w 2186959"/>
                <a:gd name="connsiteY11" fmla="*/ 1531620 h 3884286"/>
                <a:gd name="connsiteX12" fmla="*/ 488443 w 2186959"/>
                <a:gd name="connsiteY12" fmla="*/ 975360 h 3884286"/>
                <a:gd name="connsiteX13" fmla="*/ 427483 w 2186959"/>
                <a:gd name="connsiteY13" fmla="*/ 167640 h 3884286"/>
                <a:gd name="connsiteX14" fmla="*/ 442723 w 2186959"/>
                <a:gd name="connsiteY14" fmla="*/ 22860 h 3884286"/>
                <a:gd name="connsiteX15" fmla="*/ 633223 w 2186959"/>
                <a:gd name="connsiteY15" fmla="*/ 60960 h 3884286"/>
                <a:gd name="connsiteX16" fmla="*/ 694183 w 2186959"/>
                <a:gd name="connsiteY16" fmla="*/ 586740 h 3884286"/>
                <a:gd name="connsiteX17" fmla="*/ 793243 w 2186959"/>
                <a:gd name="connsiteY17" fmla="*/ 861060 h 3884286"/>
                <a:gd name="connsiteX18" fmla="*/ 907543 w 2186959"/>
                <a:gd name="connsiteY18" fmla="*/ 1516380 h 3884286"/>
                <a:gd name="connsiteX19" fmla="*/ 808483 w 2186959"/>
                <a:gd name="connsiteY19" fmla="*/ 609600 h 3884286"/>
                <a:gd name="connsiteX20" fmla="*/ 816103 w 2186959"/>
                <a:gd name="connsiteY20" fmla="*/ 160020 h 3884286"/>
                <a:gd name="connsiteX21" fmla="*/ 953263 w 2186959"/>
                <a:gd name="connsiteY21" fmla="*/ 99060 h 3884286"/>
                <a:gd name="connsiteX22" fmla="*/ 1037083 w 2186959"/>
                <a:gd name="connsiteY22" fmla="*/ 198120 h 3884286"/>
                <a:gd name="connsiteX23" fmla="*/ 1098043 w 2186959"/>
                <a:gd name="connsiteY23" fmla="*/ 1066800 h 3884286"/>
                <a:gd name="connsiteX24" fmla="*/ 1532383 w 2186959"/>
                <a:gd name="connsiteY24" fmla="*/ 1965960 h 3884286"/>
                <a:gd name="connsiteX25" fmla="*/ 1677163 w 2186959"/>
                <a:gd name="connsiteY25" fmla="*/ 2042160 h 3884286"/>
                <a:gd name="connsiteX26" fmla="*/ 1905763 w 2186959"/>
                <a:gd name="connsiteY26" fmla="*/ 1485900 h 3884286"/>
                <a:gd name="connsiteX27" fmla="*/ 1989583 w 2186959"/>
                <a:gd name="connsiteY27" fmla="*/ 1310640 h 3884286"/>
                <a:gd name="connsiteX28" fmla="*/ 2172463 w 2186959"/>
                <a:gd name="connsiteY28" fmla="*/ 1402080 h 3884286"/>
                <a:gd name="connsiteX29" fmla="*/ 2157223 w 2186959"/>
                <a:gd name="connsiteY29" fmla="*/ 1607820 h 3884286"/>
                <a:gd name="connsiteX30" fmla="*/ 2012443 w 2186959"/>
                <a:gd name="connsiteY30" fmla="*/ 2240280 h 3884286"/>
                <a:gd name="connsiteX31" fmla="*/ 1631443 w 2186959"/>
                <a:gd name="connsiteY31" fmla="*/ 2682240 h 3884286"/>
                <a:gd name="connsiteX32" fmla="*/ 1402843 w 2186959"/>
                <a:gd name="connsiteY32" fmla="*/ 3208020 h 3884286"/>
                <a:gd name="connsiteX33" fmla="*/ 1357123 w 2186959"/>
                <a:gd name="connsiteY33" fmla="*/ 3825240 h 3884286"/>
                <a:gd name="connsiteX34" fmla="*/ 351283 w 2186959"/>
                <a:gd name="connsiteY34" fmla="*/ 3726180 h 3884286"/>
                <a:gd name="connsiteX0" fmla="*/ 381177 w 2216853"/>
                <a:gd name="connsiteY0" fmla="*/ 3726180 h 3884286"/>
                <a:gd name="connsiteX1" fmla="*/ 556437 w 2216853"/>
                <a:gd name="connsiteY1" fmla="*/ 2659380 h 3884286"/>
                <a:gd name="connsiteX2" fmla="*/ 114477 w 2216853"/>
                <a:gd name="connsiteY2" fmla="*/ 1432560 h 3884286"/>
                <a:gd name="connsiteX3" fmla="*/ 177 w 2216853"/>
                <a:gd name="connsiteY3" fmla="*/ 693420 h 3884286"/>
                <a:gd name="connsiteX4" fmla="*/ 129717 w 2216853"/>
                <a:gd name="connsiteY4" fmla="*/ 594360 h 3884286"/>
                <a:gd name="connsiteX5" fmla="*/ 221157 w 2216853"/>
                <a:gd name="connsiteY5" fmla="*/ 670560 h 3884286"/>
                <a:gd name="connsiteX6" fmla="*/ 396417 w 2216853"/>
                <a:gd name="connsiteY6" fmla="*/ 1554480 h 3884286"/>
                <a:gd name="connsiteX7" fmla="*/ 198297 w 2216853"/>
                <a:gd name="connsiteY7" fmla="*/ 403860 h 3884286"/>
                <a:gd name="connsiteX8" fmla="*/ 213537 w 2216853"/>
                <a:gd name="connsiteY8" fmla="*/ 175260 h 3884286"/>
                <a:gd name="connsiteX9" fmla="*/ 426897 w 2216853"/>
                <a:gd name="connsiteY9" fmla="*/ 289560 h 3884286"/>
                <a:gd name="connsiteX10" fmla="*/ 509765 w 2216853"/>
                <a:gd name="connsiteY10" fmla="*/ 1082040 h 3884286"/>
                <a:gd name="connsiteX11" fmla="*/ 663117 w 2216853"/>
                <a:gd name="connsiteY11" fmla="*/ 1531620 h 3884286"/>
                <a:gd name="connsiteX12" fmla="*/ 518337 w 2216853"/>
                <a:gd name="connsiteY12" fmla="*/ 975360 h 3884286"/>
                <a:gd name="connsiteX13" fmla="*/ 457377 w 2216853"/>
                <a:gd name="connsiteY13" fmla="*/ 167640 h 3884286"/>
                <a:gd name="connsiteX14" fmla="*/ 472617 w 2216853"/>
                <a:gd name="connsiteY14" fmla="*/ 22860 h 3884286"/>
                <a:gd name="connsiteX15" fmla="*/ 663117 w 2216853"/>
                <a:gd name="connsiteY15" fmla="*/ 60960 h 3884286"/>
                <a:gd name="connsiteX16" fmla="*/ 724077 w 2216853"/>
                <a:gd name="connsiteY16" fmla="*/ 586740 h 3884286"/>
                <a:gd name="connsiteX17" fmla="*/ 823137 w 2216853"/>
                <a:gd name="connsiteY17" fmla="*/ 861060 h 3884286"/>
                <a:gd name="connsiteX18" fmla="*/ 937437 w 2216853"/>
                <a:gd name="connsiteY18" fmla="*/ 1516380 h 3884286"/>
                <a:gd name="connsiteX19" fmla="*/ 838377 w 2216853"/>
                <a:gd name="connsiteY19" fmla="*/ 609600 h 3884286"/>
                <a:gd name="connsiteX20" fmla="*/ 845997 w 2216853"/>
                <a:gd name="connsiteY20" fmla="*/ 160020 h 3884286"/>
                <a:gd name="connsiteX21" fmla="*/ 983157 w 2216853"/>
                <a:gd name="connsiteY21" fmla="*/ 99060 h 3884286"/>
                <a:gd name="connsiteX22" fmla="*/ 1066977 w 2216853"/>
                <a:gd name="connsiteY22" fmla="*/ 198120 h 3884286"/>
                <a:gd name="connsiteX23" fmla="*/ 1127937 w 2216853"/>
                <a:gd name="connsiteY23" fmla="*/ 1066800 h 3884286"/>
                <a:gd name="connsiteX24" fmla="*/ 1562277 w 2216853"/>
                <a:gd name="connsiteY24" fmla="*/ 1965960 h 3884286"/>
                <a:gd name="connsiteX25" fmla="*/ 1707057 w 2216853"/>
                <a:gd name="connsiteY25" fmla="*/ 2042160 h 3884286"/>
                <a:gd name="connsiteX26" fmla="*/ 1935657 w 2216853"/>
                <a:gd name="connsiteY26" fmla="*/ 1485900 h 3884286"/>
                <a:gd name="connsiteX27" fmla="*/ 2019477 w 2216853"/>
                <a:gd name="connsiteY27" fmla="*/ 1310640 h 3884286"/>
                <a:gd name="connsiteX28" fmla="*/ 2202357 w 2216853"/>
                <a:gd name="connsiteY28" fmla="*/ 1402080 h 3884286"/>
                <a:gd name="connsiteX29" fmla="*/ 2187117 w 2216853"/>
                <a:gd name="connsiteY29" fmla="*/ 1607820 h 3884286"/>
                <a:gd name="connsiteX30" fmla="*/ 2042337 w 2216853"/>
                <a:gd name="connsiteY30" fmla="*/ 2240280 h 3884286"/>
                <a:gd name="connsiteX31" fmla="*/ 1661337 w 2216853"/>
                <a:gd name="connsiteY31" fmla="*/ 2682240 h 3884286"/>
                <a:gd name="connsiteX32" fmla="*/ 1432737 w 2216853"/>
                <a:gd name="connsiteY32" fmla="*/ 3208020 h 3884286"/>
                <a:gd name="connsiteX33" fmla="*/ 1387017 w 2216853"/>
                <a:gd name="connsiteY33" fmla="*/ 3825240 h 3884286"/>
                <a:gd name="connsiteX34" fmla="*/ 381177 w 2216853"/>
                <a:gd name="connsiteY34" fmla="*/ 3726180 h 3884286"/>
                <a:gd name="connsiteX0" fmla="*/ 381073 w 2216749"/>
                <a:gd name="connsiteY0" fmla="*/ 3726180 h 3884286"/>
                <a:gd name="connsiteX1" fmla="*/ 556333 w 2216749"/>
                <a:gd name="connsiteY1" fmla="*/ 2659380 h 3884286"/>
                <a:gd name="connsiteX2" fmla="*/ 114373 w 2216749"/>
                <a:gd name="connsiteY2" fmla="*/ 1432560 h 3884286"/>
                <a:gd name="connsiteX3" fmla="*/ 73 w 2216749"/>
                <a:gd name="connsiteY3" fmla="*/ 693420 h 3884286"/>
                <a:gd name="connsiteX4" fmla="*/ 99133 w 2216749"/>
                <a:gd name="connsiteY4" fmla="*/ 586740 h 3884286"/>
                <a:gd name="connsiteX5" fmla="*/ 221053 w 2216749"/>
                <a:gd name="connsiteY5" fmla="*/ 670560 h 3884286"/>
                <a:gd name="connsiteX6" fmla="*/ 396313 w 2216749"/>
                <a:gd name="connsiteY6" fmla="*/ 1554480 h 3884286"/>
                <a:gd name="connsiteX7" fmla="*/ 198193 w 2216749"/>
                <a:gd name="connsiteY7" fmla="*/ 403860 h 3884286"/>
                <a:gd name="connsiteX8" fmla="*/ 213433 w 2216749"/>
                <a:gd name="connsiteY8" fmla="*/ 175260 h 3884286"/>
                <a:gd name="connsiteX9" fmla="*/ 426793 w 2216749"/>
                <a:gd name="connsiteY9" fmla="*/ 289560 h 3884286"/>
                <a:gd name="connsiteX10" fmla="*/ 509661 w 2216749"/>
                <a:gd name="connsiteY10" fmla="*/ 1082040 h 3884286"/>
                <a:gd name="connsiteX11" fmla="*/ 663013 w 2216749"/>
                <a:gd name="connsiteY11" fmla="*/ 1531620 h 3884286"/>
                <a:gd name="connsiteX12" fmla="*/ 518233 w 2216749"/>
                <a:gd name="connsiteY12" fmla="*/ 975360 h 3884286"/>
                <a:gd name="connsiteX13" fmla="*/ 457273 w 2216749"/>
                <a:gd name="connsiteY13" fmla="*/ 167640 h 3884286"/>
                <a:gd name="connsiteX14" fmla="*/ 472513 w 2216749"/>
                <a:gd name="connsiteY14" fmla="*/ 22860 h 3884286"/>
                <a:gd name="connsiteX15" fmla="*/ 663013 w 2216749"/>
                <a:gd name="connsiteY15" fmla="*/ 60960 h 3884286"/>
                <a:gd name="connsiteX16" fmla="*/ 723973 w 2216749"/>
                <a:gd name="connsiteY16" fmla="*/ 586740 h 3884286"/>
                <a:gd name="connsiteX17" fmla="*/ 823033 w 2216749"/>
                <a:gd name="connsiteY17" fmla="*/ 861060 h 3884286"/>
                <a:gd name="connsiteX18" fmla="*/ 937333 w 2216749"/>
                <a:gd name="connsiteY18" fmla="*/ 1516380 h 3884286"/>
                <a:gd name="connsiteX19" fmla="*/ 838273 w 2216749"/>
                <a:gd name="connsiteY19" fmla="*/ 609600 h 3884286"/>
                <a:gd name="connsiteX20" fmla="*/ 845893 w 2216749"/>
                <a:gd name="connsiteY20" fmla="*/ 160020 h 3884286"/>
                <a:gd name="connsiteX21" fmla="*/ 983053 w 2216749"/>
                <a:gd name="connsiteY21" fmla="*/ 99060 h 3884286"/>
                <a:gd name="connsiteX22" fmla="*/ 1066873 w 2216749"/>
                <a:gd name="connsiteY22" fmla="*/ 198120 h 3884286"/>
                <a:gd name="connsiteX23" fmla="*/ 1127833 w 2216749"/>
                <a:gd name="connsiteY23" fmla="*/ 1066800 h 3884286"/>
                <a:gd name="connsiteX24" fmla="*/ 1562173 w 2216749"/>
                <a:gd name="connsiteY24" fmla="*/ 1965960 h 3884286"/>
                <a:gd name="connsiteX25" fmla="*/ 1706953 w 2216749"/>
                <a:gd name="connsiteY25" fmla="*/ 2042160 h 3884286"/>
                <a:gd name="connsiteX26" fmla="*/ 1935553 w 2216749"/>
                <a:gd name="connsiteY26" fmla="*/ 1485900 h 3884286"/>
                <a:gd name="connsiteX27" fmla="*/ 2019373 w 2216749"/>
                <a:gd name="connsiteY27" fmla="*/ 1310640 h 3884286"/>
                <a:gd name="connsiteX28" fmla="*/ 2202253 w 2216749"/>
                <a:gd name="connsiteY28" fmla="*/ 1402080 h 3884286"/>
                <a:gd name="connsiteX29" fmla="*/ 2187013 w 2216749"/>
                <a:gd name="connsiteY29" fmla="*/ 1607820 h 3884286"/>
                <a:gd name="connsiteX30" fmla="*/ 2042233 w 2216749"/>
                <a:gd name="connsiteY30" fmla="*/ 2240280 h 3884286"/>
                <a:gd name="connsiteX31" fmla="*/ 1661233 w 2216749"/>
                <a:gd name="connsiteY31" fmla="*/ 2682240 h 3884286"/>
                <a:gd name="connsiteX32" fmla="*/ 1432633 w 2216749"/>
                <a:gd name="connsiteY32" fmla="*/ 3208020 h 3884286"/>
                <a:gd name="connsiteX33" fmla="*/ 1386913 w 2216749"/>
                <a:gd name="connsiteY33" fmla="*/ 3825240 h 3884286"/>
                <a:gd name="connsiteX34" fmla="*/ 381073 w 2216749"/>
                <a:gd name="connsiteY34" fmla="*/ 3726180 h 3884286"/>
                <a:gd name="connsiteX0" fmla="*/ 385163 w 2220839"/>
                <a:gd name="connsiteY0" fmla="*/ 3726180 h 3884286"/>
                <a:gd name="connsiteX1" fmla="*/ 560423 w 2220839"/>
                <a:gd name="connsiteY1" fmla="*/ 2659380 h 3884286"/>
                <a:gd name="connsiteX2" fmla="*/ 118463 w 2220839"/>
                <a:gd name="connsiteY2" fmla="*/ 1432560 h 3884286"/>
                <a:gd name="connsiteX3" fmla="*/ 4163 w 2220839"/>
                <a:gd name="connsiteY3" fmla="*/ 693420 h 3884286"/>
                <a:gd name="connsiteX4" fmla="*/ 225143 w 2220839"/>
                <a:gd name="connsiteY4" fmla="*/ 670560 h 3884286"/>
                <a:gd name="connsiteX5" fmla="*/ 400403 w 2220839"/>
                <a:gd name="connsiteY5" fmla="*/ 1554480 h 3884286"/>
                <a:gd name="connsiteX6" fmla="*/ 202283 w 2220839"/>
                <a:gd name="connsiteY6" fmla="*/ 403860 h 3884286"/>
                <a:gd name="connsiteX7" fmla="*/ 217523 w 2220839"/>
                <a:gd name="connsiteY7" fmla="*/ 175260 h 3884286"/>
                <a:gd name="connsiteX8" fmla="*/ 430883 w 2220839"/>
                <a:gd name="connsiteY8" fmla="*/ 289560 h 3884286"/>
                <a:gd name="connsiteX9" fmla="*/ 513751 w 2220839"/>
                <a:gd name="connsiteY9" fmla="*/ 1082040 h 3884286"/>
                <a:gd name="connsiteX10" fmla="*/ 667103 w 2220839"/>
                <a:gd name="connsiteY10" fmla="*/ 1531620 h 3884286"/>
                <a:gd name="connsiteX11" fmla="*/ 522323 w 2220839"/>
                <a:gd name="connsiteY11" fmla="*/ 975360 h 3884286"/>
                <a:gd name="connsiteX12" fmla="*/ 461363 w 2220839"/>
                <a:gd name="connsiteY12" fmla="*/ 167640 h 3884286"/>
                <a:gd name="connsiteX13" fmla="*/ 476603 w 2220839"/>
                <a:gd name="connsiteY13" fmla="*/ 22860 h 3884286"/>
                <a:gd name="connsiteX14" fmla="*/ 667103 w 2220839"/>
                <a:gd name="connsiteY14" fmla="*/ 60960 h 3884286"/>
                <a:gd name="connsiteX15" fmla="*/ 728063 w 2220839"/>
                <a:gd name="connsiteY15" fmla="*/ 586740 h 3884286"/>
                <a:gd name="connsiteX16" fmla="*/ 827123 w 2220839"/>
                <a:gd name="connsiteY16" fmla="*/ 861060 h 3884286"/>
                <a:gd name="connsiteX17" fmla="*/ 941423 w 2220839"/>
                <a:gd name="connsiteY17" fmla="*/ 1516380 h 3884286"/>
                <a:gd name="connsiteX18" fmla="*/ 842363 w 2220839"/>
                <a:gd name="connsiteY18" fmla="*/ 609600 h 3884286"/>
                <a:gd name="connsiteX19" fmla="*/ 849983 w 2220839"/>
                <a:gd name="connsiteY19" fmla="*/ 160020 h 3884286"/>
                <a:gd name="connsiteX20" fmla="*/ 987143 w 2220839"/>
                <a:gd name="connsiteY20" fmla="*/ 99060 h 3884286"/>
                <a:gd name="connsiteX21" fmla="*/ 1070963 w 2220839"/>
                <a:gd name="connsiteY21" fmla="*/ 198120 h 3884286"/>
                <a:gd name="connsiteX22" fmla="*/ 1131923 w 2220839"/>
                <a:gd name="connsiteY22" fmla="*/ 1066800 h 3884286"/>
                <a:gd name="connsiteX23" fmla="*/ 1566263 w 2220839"/>
                <a:gd name="connsiteY23" fmla="*/ 1965960 h 3884286"/>
                <a:gd name="connsiteX24" fmla="*/ 1711043 w 2220839"/>
                <a:gd name="connsiteY24" fmla="*/ 2042160 h 3884286"/>
                <a:gd name="connsiteX25" fmla="*/ 1939643 w 2220839"/>
                <a:gd name="connsiteY25" fmla="*/ 1485900 h 3884286"/>
                <a:gd name="connsiteX26" fmla="*/ 2023463 w 2220839"/>
                <a:gd name="connsiteY26" fmla="*/ 1310640 h 3884286"/>
                <a:gd name="connsiteX27" fmla="*/ 2206343 w 2220839"/>
                <a:gd name="connsiteY27" fmla="*/ 1402080 h 3884286"/>
                <a:gd name="connsiteX28" fmla="*/ 2191103 w 2220839"/>
                <a:gd name="connsiteY28" fmla="*/ 1607820 h 3884286"/>
                <a:gd name="connsiteX29" fmla="*/ 2046323 w 2220839"/>
                <a:gd name="connsiteY29" fmla="*/ 2240280 h 3884286"/>
                <a:gd name="connsiteX30" fmla="*/ 1665323 w 2220839"/>
                <a:gd name="connsiteY30" fmla="*/ 2682240 h 3884286"/>
                <a:gd name="connsiteX31" fmla="*/ 1436723 w 2220839"/>
                <a:gd name="connsiteY31" fmla="*/ 3208020 h 3884286"/>
                <a:gd name="connsiteX32" fmla="*/ 1391003 w 2220839"/>
                <a:gd name="connsiteY32" fmla="*/ 3825240 h 3884286"/>
                <a:gd name="connsiteX33" fmla="*/ 385163 w 222083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15533 w 2218849"/>
                <a:gd name="connsiteY7" fmla="*/ 17526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46013 w 2218849"/>
                <a:gd name="connsiteY7" fmla="*/ 19050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428893 w 2218849"/>
                <a:gd name="connsiteY7" fmla="*/ 28956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2021473 w 2218849"/>
                <a:gd name="connsiteY24" fmla="*/ 1310640 h 3884286"/>
                <a:gd name="connsiteX25" fmla="*/ 2204353 w 2218849"/>
                <a:gd name="connsiteY25" fmla="*/ 1402080 h 3884286"/>
                <a:gd name="connsiteX26" fmla="*/ 2189113 w 2218849"/>
                <a:gd name="connsiteY26" fmla="*/ 1607820 h 3884286"/>
                <a:gd name="connsiteX27" fmla="*/ 2044333 w 2218849"/>
                <a:gd name="connsiteY27" fmla="*/ 2240280 h 3884286"/>
                <a:gd name="connsiteX28" fmla="*/ 1663333 w 2218849"/>
                <a:gd name="connsiteY28" fmla="*/ 2682240 h 3884286"/>
                <a:gd name="connsiteX29" fmla="*/ 1434733 w 2218849"/>
                <a:gd name="connsiteY29" fmla="*/ 3208020 h 3884286"/>
                <a:gd name="connsiteX30" fmla="*/ 1389013 w 2218849"/>
                <a:gd name="connsiteY30" fmla="*/ 3825240 h 3884286"/>
                <a:gd name="connsiteX31" fmla="*/ 383173 w 2218849"/>
                <a:gd name="connsiteY31" fmla="*/ 3726180 h 3884286"/>
                <a:gd name="connsiteX0" fmla="*/ 383173 w 2221654"/>
                <a:gd name="connsiteY0" fmla="*/ 3726180 h 3884286"/>
                <a:gd name="connsiteX1" fmla="*/ 558433 w 2221654"/>
                <a:gd name="connsiteY1" fmla="*/ 2659380 h 3884286"/>
                <a:gd name="connsiteX2" fmla="*/ 116473 w 2221654"/>
                <a:gd name="connsiteY2" fmla="*/ 1432560 h 3884286"/>
                <a:gd name="connsiteX3" fmla="*/ 2173 w 2221654"/>
                <a:gd name="connsiteY3" fmla="*/ 693420 h 3884286"/>
                <a:gd name="connsiteX4" fmla="*/ 185053 w 2221654"/>
                <a:gd name="connsiteY4" fmla="*/ 685800 h 3884286"/>
                <a:gd name="connsiteX5" fmla="*/ 398413 w 2221654"/>
                <a:gd name="connsiteY5" fmla="*/ 1554480 h 3884286"/>
                <a:gd name="connsiteX6" fmla="*/ 177433 w 2221654"/>
                <a:gd name="connsiteY6" fmla="*/ 350520 h 3884286"/>
                <a:gd name="connsiteX7" fmla="*/ 375553 w 2221654"/>
                <a:gd name="connsiteY7" fmla="*/ 243840 h 3884286"/>
                <a:gd name="connsiteX8" fmla="*/ 511761 w 2221654"/>
                <a:gd name="connsiteY8" fmla="*/ 1082040 h 3884286"/>
                <a:gd name="connsiteX9" fmla="*/ 665113 w 2221654"/>
                <a:gd name="connsiteY9" fmla="*/ 1531620 h 3884286"/>
                <a:gd name="connsiteX10" fmla="*/ 520333 w 2221654"/>
                <a:gd name="connsiteY10" fmla="*/ 975360 h 3884286"/>
                <a:gd name="connsiteX11" fmla="*/ 459373 w 2221654"/>
                <a:gd name="connsiteY11" fmla="*/ 167640 h 3884286"/>
                <a:gd name="connsiteX12" fmla="*/ 474613 w 2221654"/>
                <a:gd name="connsiteY12" fmla="*/ 22860 h 3884286"/>
                <a:gd name="connsiteX13" fmla="*/ 665113 w 2221654"/>
                <a:gd name="connsiteY13" fmla="*/ 60960 h 3884286"/>
                <a:gd name="connsiteX14" fmla="*/ 726073 w 2221654"/>
                <a:gd name="connsiteY14" fmla="*/ 586740 h 3884286"/>
                <a:gd name="connsiteX15" fmla="*/ 825133 w 2221654"/>
                <a:gd name="connsiteY15" fmla="*/ 861060 h 3884286"/>
                <a:gd name="connsiteX16" fmla="*/ 939433 w 2221654"/>
                <a:gd name="connsiteY16" fmla="*/ 1516380 h 3884286"/>
                <a:gd name="connsiteX17" fmla="*/ 840373 w 2221654"/>
                <a:gd name="connsiteY17" fmla="*/ 609600 h 3884286"/>
                <a:gd name="connsiteX18" fmla="*/ 847993 w 2221654"/>
                <a:gd name="connsiteY18" fmla="*/ 160020 h 3884286"/>
                <a:gd name="connsiteX19" fmla="*/ 985153 w 2221654"/>
                <a:gd name="connsiteY19" fmla="*/ 99060 h 3884286"/>
                <a:gd name="connsiteX20" fmla="*/ 1068973 w 2221654"/>
                <a:gd name="connsiteY20" fmla="*/ 198120 h 3884286"/>
                <a:gd name="connsiteX21" fmla="*/ 1129933 w 2221654"/>
                <a:gd name="connsiteY21" fmla="*/ 1066800 h 3884286"/>
                <a:gd name="connsiteX22" fmla="*/ 1564273 w 2221654"/>
                <a:gd name="connsiteY22" fmla="*/ 1965960 h 3884286"/>
                <a:gd name="connsiteX23" fmla="*/ 1709053 w 2221654"/>
                <a:gd name="connsiteY23" fmla="*/ 2042160 h 3884286"/>
                <a:gd name="connsiteX24" fmla="*/ 1983373 w 2221654"/>
                <a:gd name="connsiteY24" fmla="*/ 1402080 h 3884286"/>
                <a:gd name="connsiteX25" fmla="*/ 2204353 w 2221654"/>
                <a:gd name="connsiteY25" fmla="*/ 1402080 h 3884286"/>
                <a:gd name="connsiteX26" fmla="*/ 2189113 w 2221654"/>
                <a:gd name="connsiteY26" fmla="*/ 1607820 h 3884286"/>
                <a:gd name="connsiteX27" fmla="*/ 2044333 w 2221654"/>
                <a:gd name="connsiteY27" fmla="*/ 2240280 h 3884286"/>
                <a:gd name="connsiteX28" fmla="*/ 1663333 w 2221654"/>
                <a:gd name="connsiteY28" fmla="*/ 2682240 h 3884286"/>
                <a:gd name="connsiteX29" fmla="*/ 1434733 w 2221654"/>
                <a:gd name="connsiteY29" fmla="*/ 3208020 h 3884286"/>
                <a:gd name="connsiteX30" fmla="*/ 1389013 w 2221654"/>
                <a:gd name="connsiteY30" fmla="*/ 3825240 h 3884286"/>
                <a:gd name="connsiteX31" fmla="*/ 383173 w 2221654"/>
                <a:gd name="connsiteY31" fmla="*/ 3726180 h 3884286"/>
                <a:gd name="connsiteX0" fmla="*/ 383173 w 2190129"/>
                <a:gd name="connsiteY0" fmla="*/ 3726180 h 3884286"/>
                <a:gd name="connsiteX1" fmla="*/ 558433 w 2190129"/>
                <a:gd name="connsiteY1" fmla="*/ 2659380 h 3884286"/>
                <a:gd name="connsiteX2" fmla="*/ 116473 w 2190129"/>
                <a:gd name="connsiteY2" fmla="*/ 1432560 h 3884286"/>
                <a:gd name="connsiteX3" fmla="*/ 2173 w 2190129"/>
                <a:gd name="connsiteY3" fmla="*/ 693420 h 3884286"/>
                <a:gd name="connsiteX4" fmla="*/ 185053 w 2190129"/>
                <a:gd name="connsiteY4" fmla="*/ 685800 h 3884286"/>
                <a:gd name="connsiteX5" fmla="*/ 398413 w 2190129"/>
                <a:gd name="connsiteY5" fmla="*/ 1554480 h 3884286"/>
                <a:gd name="connsiteX6" fmla="*/ 177433 w 2190129"/>
                <a:gd name="connsiteY6" fmla="*/ 350520 h 3884286"/>
                <a:gd name="connsiteX7" fmla="*/ 375553 w 2190129"/>
                <a:gd name="connsiteY7" fmla="*/ 243840 h 3884286"/>
                <a:gd name="connsiteX8" fmla="*/ 511761 w 2190129"/>
                <a:gd name="connsiteY8" fmla="*/ 1082040 h 3884286"/>
                <a:gd name="connsiteX9" fmla="*/ 665113 w 2190129"/>
                <a:gd name="connsiteY9" fmla="*/ 1531620 h 3884286"/>
                <a:gd name="connsiteX10" fmla="*/ 520333 w 2190129"/>
                <a:gd name="connsiteY10" fmla="*/ 975360 h 3884286"/>
                <a:gd name="connsiteX11" fmla="*/ 459373 w 2190129"/>
                <a:gd name="connsiteY11" fmla="*/ 167640 h 3884286"/>
                <a:gd name="connsiteX12" fmla="*/ 474613 w 2190129"/>
                <a:gd name="connsiteY12" fmla="*/ 22860 h 3884286"/>
                <a:gd name="connsiteX13" fmla="*/ 665113 w 2190129"/>
                <a:gd name="connsiteY13" fmla="*/ 60960 h 3884286"/>
                <a:gd name="connsiteX14" fmla="*/ 726073 w 2190129"/>
                <a:gd name="connsiteY14" fmla="*/ 586740 h 3884286"/>
                <a:gd name="connsiteX15" fmla="*/ 825133 w 2190129"/>
                <a:gd name="connsiteY15" fmla="*/ 861060 h 3884286"/>
                <a:gd name="connsiteX16" fmla="*/ 939433 w 2190129"/>
                <a:gd name="connsiteY16" fmla="*/ 1516380 h 3884286"/>
                <a:gd name="connsiteX17" fmla="*/ 840373 w 2190129"/>
                <a:gd name="connsiteY17" fmla="*/ 609600 h 3884286"/>
                <a:gd name="connsiteX18" fmla="*/ 847993 w 2190129"/>
                <a:gd name="connsiteY18" fmla="*/ 160020 h 3884286"/>
                <a:gd name="connsiteX19" fmla="*/ 985153 w 2190129"/>
                <a:gd name="connsiteY19" fmla="*/ 99060 h 3884286"/>
                <a:gd name="connsiteX20" fmla="*/ 1068973 w 2190129"/>
                <a:gd name="connsiteY20" fmla="*/ 198120 h 3884286"/>
                <a:gd name="connsiteX21" fmla="*/ 1129933 w 2190129"/>
                <a:gd name="connsiteY21" fmla="*/ 1066800 h 3884286"/>
                <a:gd name="connsiteX22" fmla="*/ 1564273 w 2190129"/>
                <a:gd name="connsiteY22" fmla="*/ 1965960 h 3884286"/>
                <a:gd name="connsiteX23" fmla="*/ 1709053 w 2190129"/>
                <a:gd name="connsiteY23" fmla="*/ 2042160 h 3884286"/>
                <a:gd name="connsiteX24" fmla="*/ 1983373 w 2190129"/>
                <a:gd name="connsiteY24" fmla="*/ 1402080 h 3884286"/>
                <a:gd name="connsiteX25" fmla="*/ 2189113 w 2190129"/>
                <a:gd name="connsiteY25" fmla="*/ 1607820 h 3884286"/>
                <a:gd name="connsiteX26" fmla="*/ 2044333 w 2190129"/>
                <a:gd name="connsiteY26" fmla="*/ 2240280 h 3884286"/>
                <a:gd name="connsiteX27" fmla="*/ 1663333 w 2190129"/>
                <a:gd name="connsiteY27" fmla="*/ 2682240 h 3884286"/>
                <a:gd name="connsiteX28" fmla="*/ 1434733 w 2190129"/>
                <a:gd name="connsiteY28" fmla="*/ 3208020 h 3884286"/>
                <a:gd name="connsiteX29" fmla="*/ 1389013 w 2190129"/>
                <a:gd name="connsiteY29" fmla="*/ 3825240 h 3884286"/>
                <a:gd name="connsiteX30" fmla="*/ 383173 w 2190129"/>
                <a:gd name="connsiteY30" fmla="*/ 3726180 h 3884286"/>
                <a:gd name="connsiteX0" fmla="*/ 383173 w 2220358"/>
                <a:gd name="connsiteY0" fmla="*/ 3726180 h 3884286"/>
                <a:gd name="connsiteX1" fmla="*/ 558433 w 2220358"/>
                <a:gd name="connsiteY1" fmla="*/ 2659380 h 3884286"/>
                <a:gd name="connsiteX2" fmla="*/ 116473 w 2220358"/>
                <a:gd name="connsiteY2" fmla="*/ 1432560 h 3884286"/>
                <a:gd name="connsiteX3" fmla="*/ 2173 w 2220358"/>
                <a:gd name="connsiteY3" fmla="*/ 693420 h 3884286"/>
                <a:gd name="connsiteX4" fmla="*/ 185053 w 2220358"/>
                <a:gd name="connsiteY4" fmla="*/ 685800 h 3884286"/>
                <a:gd name="connsiteX5" fmla="*/ 398413 w 2220358"/>
                <a:gd name="connsiteY5" fmla="*/ 1554480 h 3884286"/>
                <a:gd name="connsiteX6" fmla="*/ 177433 w 2220358"/>
                <a:gd name="connsiteY6" fmla="*/ 350520 h 3884286"/>
                <a:gd name="connsiteX7" fmla="*/ 375553 w 2220358"/>
                <a:gd name="connsiteY7" fmla="*/ 243840 h 3884286"/>
                <a:gd name="connsiteX8" fmla="*/ 511761 w 2220358"/>
                <a:gd name="connsiteY8" fmla="*/ 1082040 h 3884286"/>
                <a:gd name="connsiteX9" fmla="*/ 665113 w 2220358"/>
                <a:gd name="connsiteY9" fmla="*/ 1531620 h 3884286"/>
                <a:gd name="connsiteX10" fmla="*/ 520333 w 2220358"/>
                <a:gd name="connsiteY10" fmla="*/ 975360 h 3884286"/>
                <a:gd name="connsiteX11" fmla="*/ 459373 w 2220358"/>
                <a:gd name="connsiteY11" fmla="*/ 167640 h 3884286"/>
                <a:gd name="connsiteX12" fmla="*/ 474613 w 2220358"/>
                <a:gd name="connsiteY12" fmla="*/ 22860 h 3884286"/>
                <a:gd name="connsiteX13" fmla="*/ 665113 w 2220358"/>
                <a:gd name="connsiteY13" fmla="*/ 60960 h 3884286"/>
                <a:gd name="connsiteX14" fmla="*/ 726073 w 2220358"/>
                <a:gd name="connsiteY14" fmla="*/ 586740 h 3884286"/>
                <a:gd name="connsiteX15" fmla="*/ 825133 w 2220358"/>
                <a:gd name="connsiteY15" fmla="*/ 861060 h 3884286"/>
                <a:gd name="connsiteX16" fmla="*/ 939433 w 2220358"/>
                <a:gd name="connsiteY16" fmla="*/ 1516380 h 3884286"/>
                <a:gd name="connsiteX17" fmla="*/ 840373 w 2220358"/>
                <a:gd name="connsiteY17" fmla="*/ 609600 h 3884286"/>
                <a:gd name="connsiteX18" fmla="*/ 847993 w 2220358"/>
                <a:gd name="connsiteY18" fmla="*/ 160020 h 3884286"/>
                <a:gd name="connsiteX19" fmla="*/ 985153 w 2220358"/>
                <a:gd name="connsiteY19" fmla="*/ 99060 h 3884286"/>
                <a:gd name="connsiteX20" fmla="*/ 1068973 w 2220358"/>
                <a:gd name="connsiteY20" fmla="*/ 198120 h 3884286"/>
                <a:gd name="connsiteX21" fmla="*/ 1129933 w 2220358"/>
                <a:gd name="connsiteY21" fmla="*/ 1066800 h 3884286"/>
                <a:gd name="connsiteX22" fmla="*/ 1564273 w 2220358"/>
                <a:gd name="connsiteY22" fmla="*/ 1965960 h 3884286"/>
                <a:gd name="connsiteX23" fmla="*/ 1709053 w 2220358"/>
                <a:gd name="connsiteY23" fmla="*/ 2042160 h 3884286"/>
                <a:gd name="connsiteX24" fmla="*/ 1983373 w 2220358"/>
                <a:gd name="connsiteY24" fmla="*/ 1402080 h 3884286"/>
                <a:gd name="connsiteX25" fmla="*/ 2219593 w 2220358"/>
                <a:gd name="connsiteY25" fmla="*/ 1409700 h 3884286"/>
                <a:gd name="connsiteX26" fmla="*/ 2044333 w 2220358"/>
                <a:gd name="connsiteY26" fmla="*/ 2240280 h 3884286"/>
                <a:gd name="connsiteX27" fmla="*/ 1663333 w 2220358"/>
                <a:gd name="connsiteY27" fmla="*/ 2682240 h 3884286"/>
                <a:gd name="connsiteX28" fmla="*/ 1434733 w 2220358"/>
                <a:gd name="connsiteY28" fmla="*/ 3208020 h 3884286"/>
                <a:gd name="connsiteX29" fmla="*/ 1389013 w 2220358"/>
                <a:gd name="connsiteY29" fmla="*/ 3825240 h 3884286"/>
                <a:gd name="connsiteX30" fmla="*/ 383173 w 2220358"/>
                <a:gd name="connsiteY30" fmla="*/ 3726180 h 3884286"/>
                <a:gd name="connsiteX0" fmla="*/ 383173 w 2261428"/>
                <a:gd name="connsiteY0" fmla="*/ 3726180 h 3884286"/>
                <a:gd name="connsiteX1" fmla="*/ 558433 w 2261428"/>
                <a:gd name="connsiteY1" fmla="*/ 2659380 h 3884286"/>
                <a:gd name="connsiteX2" fmla="*/ 116473 w 2261428"/>
                <a:gd name="connsiteY2" fmla="*/ 1432560 h 3884286"/>
                <a:gd name="connsiteX3" fmla="*/ 2173 w 2261428"/>
                <a:gd name="connsiteY3" fmla="*/ 693420 h 3884286"/>
                <a:gd name="connsiteX4" fmla="*/ 185053 w 2261428"/>
                <a:gd name="connsiteY4" fmla="*/ 685800 h 3884286"/>
                <a:gd name="connsiteX5" fmla="*/ 398413 w 2261428"/>
                <a:gd name="connsiteY5" fmla="*/ 1554480 h 3884286"/>
                <a:gd name="connsiteX6" fmla="*/ 177433 w 2261428"/>
                <a:gd name="connsiteY6" fmla="*/ 350520 h 3884286"/>
                <a:gd name="connsiteX7" fmla="*/ 375553 w 2261428"/>
                <a:gd name="connsiteY7" fmla="*/ 243840 h 3884286"/>
                <a:gd name="connsiteX8" fmla="*/ 511761 w 2261428"/>
                <a:gd name="connsiteY8" fmla="*/ 1082040 h 3884286"/>
                <a:gd name="connsiteX9" fmla="*/ 665113 w 2261428"/>
                <a:gd name="connsiteY9" fmla="*/ 1531620 h 3884286"/>
                <a:gd name="connsiteX10" fmla="*/ 520333 w 2261428"/>
                <a:gd name="connsiteY10" fmla="*/ 975360 h 3884286"/>
                <a:gd name="connsiteX11" fmla="*/ 459373 w 2261428"/>
                <a:gd name="connsiteY11" fmla="*/ 167640 h 3884286"/>
                <a:gd name="connsiteX12" fmla="*/ 474613 w 2261428"/>
                <a:gd name="connsiteY12" fmla="*/ 22860 h 3884286"/>
                <a:gd name="connsiteX13" fmla="*/ 665113 w 2261428"/>
                <a:gd name="connsiteY13" fmla="*/ 60960 h 3884286"/>
                <a:gd name="connsiteX14" fmla="*/ 726073 w 2261428"/>
                <a:gd name="connsiteY14" fmla="*/ 586740 h 3884286"/>
                <a:gd name="connsiteX15" fmla="*/ 825133 w 2261428"/>
                <a:gd name="connsiteY15" fmla="*/ 861060 h 3884286"/>
                <a:gd name="connsiteX16" fmla="*/ 939433 w 2261428"/>
                <a:gd name="connsiteY16" fmla="*/ 1516380 h 3884286"/>
                <a:gd name="connsiteX17" fmla="*/ 840373 w 2261428"/>
                <a:gd name="connsiteY17" fmla="*/ 609600 h 3884286"/>
                <a:gd name="connsiteX18" fmla="*/ 847993 w 2261428"/>
                <a:gd name="connsiteY18" fmla="*/ 160020 h 3884286"/>
                <a:gd name="connsiteX19" fmla="*/ 985153 w 2261428"/>
                <a:gd name="connsiteY19" fmla="*/ 99060 h 3884286"/>
                <a:gd name="connsiteX20" fmla="*/ 1068973 w 2261428"/>
                <a:gd name="connsiteY20" fmla="*/ 198120 h 3884286"/>
                <a:gd name="connsiteX21" fmla="*/ 1129933 w 2261428"/>
                <a:gd name="connsiteY21" fmla="*/ 1066800 h 3884286"/>
                <a:gd name="connsiteX22" fmla="*/ 1564273 w 2261428"/>
                <a:gd name="connsiteY22" fmla="*/ 1965960 h 3884286"/>
                <a:gd name="connsiteX23" fmla="*/ 1709053 w 2261428"/>
                <a:gd name="connsiteY23" fmla="*/ 2042160 h 3884286"/>
                <a:gd name="connsiteX24" fmla="*/ 1983373 w 2261428"/>
                <a:gd name="connsiteY24" fmla="*/ 1402080 h 3884286"/>
                <a:gd name="connsiteX25" fmla="*/ 2219593 w 2261428"/>
                <a:gd name="connsiteY25" fmla="*/ 1409700 h 3884286"/>
                <a:gd name="connsiteX26" fmla="*/ 2044333 w 2261428"/>
                <a:gd name="connsiteY26" fmla="*/ 2240280 h 3884286"/>
                <a:gd name="connsiteX27" fmla="*/ 1663333 w 2261428"/>
                <a:gd name="connsiteY27" fmla="*/ 2682240 h 3884286"/>
                <a:gd name="connsiteX28" fmla="*/ 1434733 w 2261428"/>
                <a:gd name="connsiteY28" fmla="*/ 3208020 h 3884286"/>
                <a:gd name="connsiteX29" fmla="*/ 1389013 w 2261428"/>
                <a:gd name="connsiteY29" fmla="*/ 3825240 h 3884286"/>
                <a:gd name="connsiteX30" fmla="*/ 383173 w 2261428"/>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985153 w 2229957"/>
                <a:gd name="connsiteY19" fmla="*/ 99060 h 3884286"/>
                <a:gd name="connsiteX20" fmla="*/ 1068973 w 2229957"/>
                <a:gd name="connsiteY20" fmla="*/ 198120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389013 w 2229957"/>
                <a:gd name="connsiteY29" fmla="*/ 3825240 h 3884286"/>
                <a:gd name="connsiteX30" fmla="*/ 383173 w 2229957"/>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68973 w 2229957"/>
                <a:gd name="connsiteY19" fmla="*/ 198120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40398 w 2229957"/>
                <a:gd name="connsiteY19" fmla="*/ 188595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1389013 w 2229957"/>
                <a:gd name="connsiteY0" fmla="*/ 3825240 h 3916680"/>
                <a:gd name="connsiteX1" fmla="*/ 383173 w 2229957"/>
                <a:gd name="connsiteY1" fmla="*/ 3726180 h 3916680"/>
                <a:gd name="connsiteX2" fmla="*/ 558433 w 2229957"/>
                <a:gd name="connsiteY2" fmla="*/ 2659380 h 3916680"/>
                <a:gd name="connsiteX3" fmla="*/ 116473 w 2229957"/>
                <a:gd name="connsiteY3" fmla="*/ 1432560 h 3916680"/>
                <a:gd name="connsiteX4" fmla="*/ 2173 w 2229957"/>
                <a:gd name="connsiteY4" fmla="*/ 693420 h 3916680"/>
                <a:gd name="connsiteX5" fmla="*/ 185053 w 2229957"/>
                <a:gd name="connsiteY5" fmla="*/ 685800 h 3916680"/>
                <a:gd name="connsiteX6" fmla="*/ 398413 w 2229957"/>
                <a:gd name="connsiteY6" fmla="*/ 1554480 h 3916680"/>
                <a:gd name="connsiteX7" fmla="*/ 177433 w 2229957"/>
                <a:gd name="connsiteY7" fmla="*/ 350520 h 3916680"/>
                <a:gd name="connsiteX8" fmla="*/ 375553 w 2229957"/>
                <a:gd name="connsiteY8" fmla="*/ 243840 h 3916680"/>
                <a:gd name="connsiteX9" fmla="*/ 511761 w 2229957"/>
                <a:gd name="connsiteY9" fmla="*/ 1082040 h 3916680"/>
                <a:gd name="connsiteX10" fmla="*/ 665113 w 2229957"/>
                <a:gd name="connsiteY10" fmla="*/ 1531620 h 3916680"/>
                <a:gd name="connsiteX11" fmla="*/ 520333 w 2229957"/>
                <a:gd name="connsiteY11" fmla="*/ 975360 h 3916680"/>
                <a:gd name="connsiteX12" fmla="*/ 459373 w 2229957"/>
                <a:gd name="connsiteY12" fmla="*/ 167640 h 3916680"/>
                <a:gd name="connsiteX13" fmla="*/ 474613 w 2229957"/>
                <a:gd name="connsiteY13" fmla="*/ 22860 h 3916680"/>
                <a:gd name="connsiteX14" fmla="*/ 665113 w 2229957"/>
                <a:gd name="connsiteY14" fmla="*/ 60960 h 3916680"/>
                <a:gd name="connsiteX15" fmla="*/ 726073 w 2229957"/>
                <a:gd name="connsiteY15" fmla="*/ 586740 h 3916680"/>
                <a:gd name="connsiteX16" fmla="*/ 825133 w 2229957"/>
                <a:gd name="connsiteY16" fmla="*/ 861060 h 3916680"/>
                <a:gd name="connsiteX17" fmla="*/ 939433 w 2229957"/>
                <a:gd name="connsiteY17" fmla="*/ 1516380 h 3916680"/>
                <a:gd name="connsiteX18" fmla="*/ 840373 w 2229957"/>
                <a:gd name="connsiteY18" fmla="*/ 609600 h 3916680"/>
                <a:gd name="connsiteX19" fmla="*/ 847993 w 2229957"/>
                <a:gd name="connsiteY19" fmla="*/ 160020 h 3916680"/>
                <a:gd name="connsiteX20" fmla="*/ 1040398 w 2229957"/>
                <a:gd name="connsiteY20" fmla="*/ 188595 h 3916680"/>
                <a:gd name="connsiteX21" fmla="*/ 1129933 w 2229957"/>
                <a:gd name="connsiteY21" fmla="*/ 1066800 h 3916680"/>
                <a:gd name="connsiteX22" fmla="*/ 1564273 w 2229957"/>
                <a:gd name="connsiteY22" fmla="*/ 1965960 h 3916680"/>
                <a:gd name="connsiteX23" fmla="*/ 1709053 w 2229957"/>
                <a:gd name="connsiteY23" fmla="*/ 2042160 h 3916680"/>
                <a:gd name="connsiteX24" fmla="*/ 1983373 w 2229957"/>
                <a:gd name="connsiteY24" fmla="*/ 1402080 h 3916680"/>
                <a:gd name="connsiteX25" fmla="*/ 2219593 w 2229957"/>
                <a:gd name="connsiteY25" fmla="*/ 1409700 h 3916680"/>
                <a:gd name="connsiteX26" fmla="*/ 2044333 w 2229957"/>
                <a:gd name="connsiteY26" fmla="*/ 2240280 h 3916680"/>
                <a:gd name="connsiteX27" fmla="*/ 1663333 w 2229957"/>
                <a:gd name="connsiteY27" fmla="*/ 2682240 h 3916680"/>
                <a:gd name="connsiteX28" fmla="*/ 1434733 w 2229957"/>
                <a:gd name="connsiteY28" fmla="*/ 3208020 h 3916680"/>
                <a:gd name="connsiteX29" fmla="*/ 1480453 w 2229957"/>
                <a:gd name="connsiteY29" fmla="*/ 3916680 h 3916680"/>
                <a:gd name="connsiteX0" fmla="*/ 1389013 w 2229957"/>
                <a:gd name="connsiteY0" fmla="*/ 3825240 h 3884286"/>
                <a:gd name="connsiteX1" fmla="*/ 383173 w 2229957"/>
                <a:gd name="connsiteY1" fmla="*/ 3726180 h 3884286"/>
                <a:gd name="connsiteX2" fmla="*/ 558433 w 2229957"/>
                <a:gd name="connsiteY2" fmla="*/ 2659380 h 3884286"/>
                <a:gd name="connsiteX3" fmla="*/ 116473 w 2229957"/>
                <a:gd name="connsiteY3" fmla="*/ 1432560 h 3884286"/>
                <a:gd name="connsiteX4" fmla="*/ 2173 w 2229957"/>
                <a:gd name="connsiteY4" fmla="*/ 693420 h 3884286"/>
                <a:gd name="connsiteX5" fmla="*/ 185053 w 2229957"/>
                <a:gd name="connsiteY5" fmla="*/ 685800 h 3884286"/>
                <a:gd name="connsiteX6" fmla="*/ 398413 w 2229957"/>
                <a:gd name="connsiteY6" fmla="*/ 1554480 h 3884286"/>
                <a:gd name="connsiteX7" fmla="*/ 177433 w 2229957"/>
                <a:gd name="connsiteY7" fmla="*/ 350520 h 3884286"/>
                <a:gd name="connsiteX8" fmla="*/ 375553 w 2229957"/>
                <a:gd name="connsiteY8" fmla="*/ 243840 h 3884286"/>
                <a:gd name="connsiteX9" fmla="*/ 511761 w 2229957"/>
                <a:gd name="connsiteY9" fmla="*/ 1082040 h 3884286"/>
                <a:gd name="connsiteX10" fmla="*/ 665113 w 2229957"/>
                <a:gd name="connsiteY10" fmla="*/ 1531620 h 3884286"/>
                <a:gd name="connsiteX11" fmla="*/ 520333 w 2229957"/>
                <a:gd name="connsiteY11" fmla="*/ 975360 h 3884286"/>
                <a:gd name="connsiteX12" fmla="*/ 459373 w 2229957"/>
                <a:gd name="connsiteY12" fmla="*/ 167640 h 3884286"/>
                <a:gd name="connsiteX13" fmla="*/ 474613 w 2229957"/>
                <a:gd name="connsiteY13" fmla="*/ 22860 h 3884286"/>
                <a:gd name="connsiteX14" fmla="*/ 665113 w 2229957"/>
                <a:gd name="connsiteY14" fmla="*/ 60960 h 3884286"/>
                <a:gd name="connsiteX15" fmla="*/ 726073 w 2229957"/>
                <a:gd name="connsiteY15" fmla="*/ 586740 h 3884286"/>
                <a:gd name="connsiteX16" fmla="*/ 825133 w 2229957"/>
                <a:gd name="connsiteY16" fmla="*/ 861060 h 3884286"/>
                <a:gd name="connsiteX17" fmla="*/ 939433 w 2229957"/>
                <a:gd name="connsiteY17" fmla="*/ 1516380 h 3884286"/>
                <a:gd name="connsiteX18" fmla="*/ 840373 w 2229957"/>
                <a:gd name="connsiteY18" fmla="*/ 609600 h 3884286"/>
                <a:gd name="connsiteX19" fmla="*/ 847993 w 2229957"/>
                <a:gd name="connsiteY19" fmla="*/ 160020 h 3884286"/>
                <a:gd name="connsiteX20" fmla="*/ 1040398 w 2229957"/>
                <a:gd name="connsiteY20" fmla="*/ 188595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480453 w 2229957"/>
                <a:gd name="connsiteY29" fmla="*/ 3858623 h 3884286"/>
                <a:gd name="connsiteX0" fmla="*/ 383173 w 2229957"/>
                <a:gd name="connsiteY0" fmla="*/ 3726180 h 3858623"/>
                <a:gd name="connsiteX1" fmla="*/ 558433 w 2229957"/>
                <a:gd name="connsiteY1" fmla="*/ 2659380 h 3858623"/>
                <a:gd name="connsiteX2" fmla="*/ 116473 w 2229957"/>
                <a:gd name="connsiteY2" fmla="*/ 1432560 h 3858623"/>
                <a:gd name="connsiteX3" fmla="*/ 2173 w 2229957"/>
                <a:gd name="connsiteY3" fmla="*/ 693420 h 3858623"/>
                <a:gd name="connsiteX4" fmla="*/ 185053 w 2229957"/>
                <a:gd name="connsiteY4" fmla="*/ 685800 h 3858623"/>
                <a:gd name="connsiteX5" fmla="*/ 398413 w 2229957"/>
                <a:gd name="connsiteY5" fmla="*/ 1554480 h 3858623"/>
                <a:gd name="connsiteX6" fmla="*/ 177433 w 2229957"/>
                <a:gd name="connsiteY6" fmla="*/ 350520 h 3858623"/>
                <a:gd name="connsiteX7" fmla="*/ 375553 w 2229957"/>
                <a:gd name="connsiteY7" fmla="*/ 243840 h 3858623"/>
                <a:gd name="connsiteX8" fmla="*/ 511761 w 2229957"/>
                <a:gd name="connsiteY8" fmla="*/ 1082040 h 3858623"/>
                <a:gd name="connsiteX9" fmla="*/ 665113 w 2229957"/>
                <a:gd name="connsiteY9" fmla="*/ 1531620 h 3858623"/>
                <a:gd name="connsiteX10" fmla="*/ 520333 w 2229957"/>
                <a:gd name="connsiteY10" fmla="*/ 975360 h 3858623"/>
                <a:gd name="connsiteX11" fmla="*/ 459373 w 2229957"/>
                <a:gd name="connsiteY11" fmla="*/ 167640 h 3858623"/>
                <a:gd name="connsiteX12" fmla="*/ 474613 w 2229957"/>
                <a:gd name="connsiteY12" fmla="*/ 22860 h 3858623"/>
                <a:gd name="connsiteX13" fmla="*/ 665113 w 2229957"/>
                <a:gd name="connsiteY13" fmla="*/ 60960 h 3858623"/>
                <a:gd name="connsiteX14" fmla="*/ 726073 w 2229957"/>
                <a:gd name="connsiteY14" fmla="*/ 586740 h 3858623"/>
                <a:gd name="connsiteX15" fmla="*/ 825133 w 2229957"/>
                <a:gd name="connsiteY15" fmla="*/ 861060 h 3858623"/>
                <a:gd name="connsiteX16" fmla="*/ 939433 w 2229957"/>
                <a:gd name="connsiteY16" fmla="*/ 1516380 h 3858623"/>
                <a:gd name="connsiteX17" fmla="*/ 840373 w 2229957"/>
                <a:gd name="connsiteY17" fmla="*/ 609600 h 3858623"/>
                <a:gd name="connsiteX18" fmla="*/ 847993 w 2229957"/>
                <a:gd name="connsiteY18" fmla="*/ 160020 h 3858623"/>
                <a:gd name="connsiteX19" fmla="*/ 1040398 w 2229957"/>
                <a:gd name="connsiteY19" fmla="*/ 188595 h 3858623"/>
                <a:gd name="connsiteX20" fmla="*/ 1129933 w 2229957"/>
                <a:gd name="connsiteY20" fmla="*/ 1066800 h 3858623"/>
                <a:gd name="connsiteX21" fmla="*/ 1564273 w 2229957"/>
                <a:gd name="connsiteY21" fmla="*/ 1965960 h 3858623"/>
                <a:gd name="connsiteX22" fmla="*/ 1709053 w 2229957"/>
                <a:gd name="connsiteY22" fmla="*/ 2042160 h 3858623"/>
                <a:gd name="connsiteX23" fmla="*/ 1983373 w 2229957"/>
                <a:gd name="connsiteY23" fmla="*/ 1402080 h 3858623"/>
                <a:gd name="connsiteX24" fmla="*/ 2219593 w 2229957"/>
                <a:gd name="connsiteY24" fmla="*/ 1409700 h 3858623"/>
                <a:gd name="connsiteX25" fmla="*/ 2044333 w 2229957"/>
                <a:gd name="connsiteY25" fmla="*/ 2240280 h 3858623"/>
                <a:gd name="connsiteX26" fmla="*/ 1663333 w 2229957"/>
                <a:gd name="connsiteY26" fmla="*/ 2682240 h 3858623"/>
                <a:gd name="connsiteX27" fmla="*/ 1434733 w 2229957"/>
                <a:gd name="connsiteY27" fmla="*/ 3208020 h 3858623"/>
                <a:gd name="connsiteX28" fmla="*/ 1480453 w 2229957"/>
                <a:gd name="connsiteY28" fmla="*/ 3858623 h 385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9957" h="3858623">
                  <a:moveTo>
                    <a:pt x="383173" y="3726180"/>
                  </a:moveTo>
                  <a:cubicBezTo>
                    <a:pt x="244743" y="3531870"/>
                    <a:pt x="602883" y="3041650"/>
                    <a:pt x="558433" y="2659380"/>
                  </a:cubicBezTo>
                  <a:cubicBezTo>
                    <a:pt x="513983" y="2277110"/>
                    <a:pt x="209183" y="1760220"/>
                    <a:pt x="116473" y="1432560"/>
                  </a:cubicBezTo>
                  <a:cubicBezTo>
                    <a:pt x="23763" y="1104900"/>
                    <a:pt x="-9257" y="817880"/>
                    <a:pt x="2173" y="693420"/>
                  </a:cubicBezTo>
                  <a:cubicBezTo>
                    <a:pt x="13603" y="568960"/>
                    <a:pt x="119013" y="542290"/>
                    <a:pt x="185053" y="685800"/>
                  </a:cubicBezTo>
                  <a:cubicBezTo>
                    <a:pt x="251093" y="829310"/>
                    <a:pt x="399683" y="1610360"/>
                    <a:pt x="398413" y="1554480"/>
                  </a:cubicBezTo>
                  <a:cubicBezTo>
                    <a:pt x="397143" y="1498600"/>
                    <a:pt x="181243" y="568960"/>
                    <a:pt x="177433" y="350520"/>
                  </a:cubicBezTo>
                  <a:cubicBezTo>
                    <a:pt x="173623" y="132080"/>
                    <a:pt x="319832" y="121920"/>
                    <a:pt x="375553" y="243840"/>
                  </a:cubicBezTo>
                  <a:cubicBezTo>
                    <a:pt x="431274" y="365760"/>
                    <a:pt x="463501" y="867410"/>
                    <a:pt x="511761" y="1082040"/>
                  </a:cubicBezTo>
                  <a:cubicBezTo>
                    <a:pt x="560021" y="1296670"/>
                    <a:pt x="663684" y="1549400"/>
                    <a:pt x="665113" y="1531620"/>
                  </a:cubicBezTo>
                  <a:cubicBezTo>
                    <a:pt x="666542" y="1513840"/>
                    <a:pt x="554623" y="1202690"/>
                    <a:pt x="520333" y="975360"/>
                  </a:cubicBezTo>
                  <a:cubicBezTo>
                    <a:pt x="486043" y="748030"/>
                    <a:pt x="466993" y="326390"/>
                    <a:pt x="459373" y="167640"/>
                  </a:cubicBezTo>
                  <a:cubicBezTo>
                    <a:pt x="451753" y="8890"/>
                    <a:pt x="440323" y="40640"/>
                    <a:pt x="474613" y="22860"/>
                  </a:cubicBezTo>
                  <a:cubicBezTo>
                    <a:pt x="508903" y="5080"/>
                    <a:pt x="623203" y="-33020"/>
                    <a:pt x="665113" y="60960"/>
                  </a:cubicBezTo>
                  <a:cubicBezTo>
                    <a:pt x="707023" y="154940"/>
                    <a:pt x="699403" y="453390"/>
                    <a:pt x="726073" y="586740"/>
                  </a:cubicBezTo>
                  <a:cubicBezTo>
                    <a:pt x="752743" y="720090"/>
                    <a:pt x="789573" y="706120"/>
                    <a:pt x="825133" y="861060"/>
                  </a:cubicBezTo>
                  <a:cubicBezTo>
                    <a:pt x="860693" y="1016000"/>
                    <a:pt x="936893" y="1558290"/>
                    <a:pt x="939433" y="1516380"/>
                  </a:cubicBezTo>
                  <a:cubicBezTo>
                    <a:pt x="941973" y="1474470"/>
                    <a:pt x="855613" y="835660"/>
                    <a:pt x="840373" y="609600"/>
                  </a:cubicBezTo>
                  <a:cubicBezTo>
                    <a:pt x="825133" y="383540"/>
                    <a:pt x="814656" y="230187"/>
                    <a:pt x="847993" y="160020"/>
                  </a:cubicBezTo>
                  <a:cubicBezTo>
                    <a:pt x="881330" y="89853"/>
                    <a:pt x="993408" y="37465"/>
                    <a:pt x="1040398" y="188595"/>
                  </a:cubicBezTo>
                  <a:cubicBezTo>
                    <a:pt x="1087388" y="339725"/>
                    <a:pt x="1042621" y="770573"/>
                    <a:pt x="1129933" y="1066800"/>
                  </a:cubicBezTo>
                  <a:cubicBezTo>
                    <a:pt x="1217245" y="1363027"/>
                    <a:pt x="1467753" y="1803400"/>
                    <a:pt x="1564273" y="1965960"/>
                  </a:cubicBezTo>
                  <a:cubicBezTo>
                    <a:pt x="1660793" y="2128520"/>
                    <a:pt x="1639203" y="2136140"/>
                    <a:pt x="1709053" y="2042160"/>
                  </a:cubicBezTo>
                  <a:cubicBezTo>
                    <a:pt x="1778903" y="1948180"/>
                    <a:pt x="1898283" y="1507490"/>
                    <a:pt x="1983373" y="1402080"/>
                  </a:cubicBezTo>
                  <a:cubicBezTo>
                    <a:pt x="2068463" y="1296670"/>
                    <a:pt x="2171333" y="1338580"/>
                    <a:pt x="2219593" y="1409700"/>
                  </a:cubicBezTo>
                  <a:cubicBezTo>
                    <a:pt x="2267853" y="1480820"/>
                    <a:pt x="2137043" y="2028190"/>
                    <a:pt x="2044333" y="2240280"/>
                  </a:cubicBezTo>
                  <a:cubicBezTo>
                    <a:pt x="1951623" y="2452370"/>
                    <a:pt x="1764933" y="2520950"/>
                    <a:pt x="1663333" y="2682240"/>
                  </a:cubicBezTo>
                  <a:cubicBezTo>
                    <a:pt x="1561733" y="2843530"/>
                    <a:pt x="1480453" y="3017520"/>
                    <a:pt x="1434733" y="3208020"/>
                  </a:cubicBezTo>
                  <a:cubicBezTo>
                    <a:pt x="1389013" y="3398520"/>
                    <a:pt x="1560463" y="3679553"/>
                    <a:pt x="1480453" y="3858623"/>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90" name="Freeform 189"/>
            <p:cNvSpPr/>
            <p:nvPr/>
          </p:nvSpPr>
          <p:spPr bwMode="auto">
            <a:xfrm>
              <a:off x="-2308859" y="2211464"/>
              <a:ext cx="672976" cy="833205"/>
            </a:xfrm>
            <a:custGeom>
              <a:avLst/>
              <a:gdLst>
                <a:gd name="connsiteX0" fmla="*/ 0 w 672609"/>
                <a:gd name="connsiteY0" fmla="*/ 352399 h 867005"/>
                <a:gd name="connsiteX1" fmla="*/ 198120 w 672609"/>
                <a:gd name="connsiteY1" fmla="*/ 47599 h 867005"/>
                <a:gd name="connsiteX2" fmla="*/ 419100 w 672609"/>
                <a:gd name="connsiteY2" fmla="*/ 24739 h 867005"/>
                <a:gd name="connsiteX3" fmla="*/ 647700 w 672609"/>
                <a:gd name="connsiteY3" fmla="*/ 283819 h 867005"/>
                <a:gd name="connsiteX4" fmla="*/ 647700 w 672609"/>
                <a:gd name="connsiteY4" fmla="*/ 619099 h 867005"/>
                <a:gd name="connsiteX5" fmla="*/ 480060 w 672609"/>
                <a:gd name="connsiteY5" fmla="*/ 840079 h 867005"/>
                <a:gd name="connsiteX6" fmla="*/ 220980 w 672609"/>
                <a:gd name="connsiteY6" fmla="*/ 855319 h 867005"/>
                <a:gd name="connsiteX0" fmla="*/ 0 w 672609"/>
                <a:gd name="connsiteY0" fmla="*/ 341303 h 855909"/>
                <a:gd name="connsiteX1" fmla="*/ 160020 w 672609"/>
                <a:gd name="connsiteY1" fmla="*/ 68253 h 855909"/>
                <a:gd name="connsiteX2" fmla="*/ 419100 w 672609"/>
                <a:gd name="connsiteY2" fmla="*/ 13643 h 855909"/>
                <a:gd name="connsiteX3" fmla="*/ 647700 w 672609"/>
                <a:gd name="connsiteY3" fmla="*/ 272723 h 855909"/>
                <a:gd name="connsiteX4" fmla="*/ 647700 w 672609"/>
                <a:gd name="connsiteY4" fmla="*/ 608003 h 855909"/>
                <a:gd name="connsiteX5" fmla="*/ 480060 w 672609"/>
                <a:gd name="connsiteY5" fmla="*/ 828983 h 855909"/>
                <a:gd name="connsiteX6" fmla="*/ 220980 w 672609"/>
                <a:gd name="connsiteY6" fmla="*/ 844223 h 855909"/>
                <a:gd name="connsiteX0" fmla="*/ 0 w 672609"/>
                <a:gd name="connsiteY0" fmla="*/ 325996 h 840602"/>
                <a:gd name="connsiteX1" fmla="*/ 160020 w 672609"/>
                <a:gd name="connsiteY1" fmla="*/ 52946 h 840602"/>
                <a:gd name="connsiteX2" fmla="*/ 419100 w 672609"/>
                <a:gd name="connsiteY2" fmla="*/ 17386 h 840602"/>
                <a:gd name="connsiteX3" fmla="*/ 647700 w 672609"/>
                <a:gd name="connsiteY3" fmla="*/ 257416 h 840602"/>
                <a:gd name="connsiteX4" fmla="*/ 647700 w 672609"/>
                <a:gd name="connsiteY4" fmla="*/ 592696 h 840602"/>
                <a:gd name="connsiteX5" fmla="*/ 480060 w 672609"/>
                <a:gd name="connsiteY5" fmla="*/ 813676 h 840602"/>
                <a:gd name="connsiteX6" fmla="*/ 220980 w 672609"/>
                <a:gd name="connsiteY6" fmla="*/ 828916 h 840602"/>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76" h="833205">
                  <a:moveTo>
                    <a:pt x="0" y="325996"/>
                  </a:moveTo>
                  <a:cubicBezTo>
                    <a:pt x="64135" y="200901"/>
                    <a:pt x="90170" y="104381"/>
                    <a:pt x="160020" y="52946"/>
                  </a:cubicBezTo>
                  <a:cubicBezTo>
                    <a:pt x="229870" y="1511"/>
                    <a:pt x="337820" y="-16692"/>
                    <a:pt x="419100" y="17386"/>
                  </a:cubicBezTo>
                  <a:cubicBezTo>
                    <a:pt x="500380" y="51464"/>
                    <a:pt x="609600" y="161531"/>
                    <a:pt x="647700" y="257416"/>
                  </a:cubicBezTo>
                  <a:cubicBezTo>
                    <a:pt x="685800" y="353301"/>
                    <a:pt x="676698" y="504219"/>
                    <a:pt x="647700" y="592696"/>
                  </a:cubicBezTo>
                  <a:cubicBezTo>
                    <a:pt x="618702" y="681173"/>
                    <a:pt x="544830" y="748906"/>
                    <a:pt x="473710" y="788276"/>
                  </a:cubicBezTo>
                  <a:cubicBezTo>
                    <a:pt x="402590" y="827646"/>
                    <a:pt x="314960" y="840981"/>
                    <a:pt x="220980" y="828916"/>
                  </a:cubicBezTo>
                </a:path>
              </a:pathLst>
            </a:custGeom>
            <a:no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Freeform 190"/>
            <p:cNvSpPr/>
            <p:nvPr/>
          </p:nvSpPr>
          <p:spPr bwMode="auto">
            <a:xfrm>
              <a:off x="-5669280" y="2461260"/>
              <a:ext cx="388620" cy="53340"/>
            </a:xfrm>
            <a:custGeom>
              <a:avLst/>
              <a:gdLst>
                <a:gd name="connsiteX0" fmla="*/ 0 w 388620"/>
                <a:gd name="connsiteY0" fmla="*/ 53340 h 53340"/>
                <a:gd name="connsiteX1" fmla="*/ 388620 w 388620"/>
                <a:gd name="connsiteY1" fmla="*/ 0 h 53340"/>
              </a:gdLst>
              <a:ahLst/>
              <a:cxnLst>
                <a:cxn ang="0">
                  <a:pos x="connsiteX0" y="connsiteY0"/>
                </a:cxn>
                <a:cxn ang="0">
                  <a:pos x="connsiteX1" y="connsiteY1"/>
                </a:cxn>
              </a:cxnLst>
              <a:rect l="l" t="t" r="r" b="b"/>
              <a:pathLst>
                <a:path w="388620" h="53340">
                  <a:moveTo>
                    <a:pt x="0" y="53340"/>
                  </a:moveTo>
                  <a:lnTo>
                    <a:pt x="388620" y="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Freeform 191"/>
            <p:cNvSpPr/>
            <p:nvPr/>
          </p:nvSpPr>
          <p:spPr bwMode="auto">
            <a:xfrm>
              <a:off x="-5715000" y="1859280"/>
              <a:ext cx="373380" cy="45720"/>
            </a:xfrm>
            <a:custGeom>
              <a:avLst/>
              <a:gdLst>
                <a:gd name="connsiteX0" fmla="*/ 0 w 373380"/>
                <a:gd name="connsiteY0" fmla="*/ 0 h 45720"/>
                <a:gd name="connsiteX1" fmla="*/ 198120 w 373380"/>
                <a:gd name="connsiteY1" fmla="*/ 22860 h 45720"/>
                <a:gd name="connsiteX2" fmla="*/ 373380 w 373380"/>
                <a:gd name="connsiteY2" fmla="*/ 45720 h 45720"/>
              </a:gdLst>
              <a:ahLst/>
              <a:cxnLst>
                <a:cxn ang="0">
                  <a:pos x="connsiteX0" y="connsiteY0"/>
                </a:cxn>
                <a:cxn ang="0">
                  <a:pos x="connsiteX1" y="connsiteY1"/>
                </a:cxn>
                <a:cxn ang="0">
                  <a:pos x="connsiteX2" y="connsiteY2"/>
                </a:cxn>
              </a:cxnLst>
              <a:rect l="l" t="t" r="r" b="b"/>
              <a:pathLst>
                <a:path w="373380" h="45720">
                  <a:moveTo>
                    <a:pt x="0" y="0"/>
                  </a:moveTo>
                  <a:lnTo>
                    <a:pt x="198120" y="22860"/>
                  </a:lnTo>
                  <a:lnTo>
                    <a:pt x="373380" y="4572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Freeform 192"/>
            <p:cNvSpPr/>
            <p:nvPr/>
          </p:nvSpPr>
          <p:spPr bwMode="auto">
            <a:xfrm>
              <a:off x="-5707380" y="1203960"/>
              <a:ext cx="489459" cy="277193"/>
            </a:xfrm>
            <a:custGeom>
              <a:avLst/>
              <a:gdLst>
                <a:gd name="connsiteX0" fmla="*/ 0 w 489459"/>
                <a:gd name="connsiteY0" fmla="*/ 0 h 277193"/>
                <a:gd name="connsiteX1" fmla="*/ 236220 w 489459"/>
                <a:gd name="connsiteY1" fmla="*/ 99060 h 277193"/>
                <a:gd name="connsiteX2" fmla="*/ 464820 w 489459"/>
                <a:gd name="connsiteY2" fmla="*/ 259080 h 277193"/>
                <a:gd name="connsiteX3" fmla="*/ 472440 w 489459"/>
                <a:gd name="connsiteY3" fmla="*/ 266700 h 277193"/>
              </a:gdLst>
              <a:ahLst/>
              <a:cxnLst>
                <a:cxn ang="0">
                  <a:pos x="connsiteX0" y="connsiteY0"/>
                </a:cxn>
                <a:cxn ang="0">
                  <a:pos x="connsiteX1" y="connsiteY1"/>
                </a:cxn>
                <a:cxn ang="0">
                  <a:pos x="connsiteX2" y="connsiteY2"/>
                </a:cxn>
                <a:cxn ang="0">
                  <a:pos x="connsiteX3" y="connsiteY3"/>
                </a:cxn>
              </a:cxnLst>
              <a:rect l="l" t="t" r="r" b="b"/>
              <a:pathLst>
                <a:path w="489459" h="277193">
                  <a:moveTo>
                    <a:pt x="0" y="0"/>
                  </a:moveTo>
                  <a:cubicBezTo>
                    <a:pt x="79375" y="27940"/>
                    <a:pt x="158750" y="55880"/>
                    <a:pt x="236220" y="99060"/>
                  </a:cubicBezTo>
                  <a:cubicBezTo>
                    <a:pt x="313690" y="142240"/>
                    <a:pt x="425450" y="231140"/>
                    <a:pt x="464820" y="259080"/>
                  </a:cubicBezTo>
                  <a:cubicBezTo>
                    <a:pt x="504190" y="287020"/>
                    <a:pt x="488315" y="276860"/>
                    <a:pt x="472440" y="2667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Freeform 193"/>
            <p:cNvSpPr/>
            <p:nvPr/>
          </p:nvSpPr>
          <p:spPr bwMode="auto">
            <a:xfrm>
              <a:off x="-5364480" y="647700"/>
              <a:ext cx="388620" cy="434340"/>
            </a:xfrm>
            <a:custGeom>
              <a:avLst/>
              <a:gdLst>
                <a:gd name="connsiteX0" fmla="*/ 0 w 388620"/>
                <a:gd name="connsiteY0" fmla="*/ 0 h 434340"/>
                <a:gd name="connsiteX1" fmla="*/ 388620 w 388620"/>
                <a:gd name="connsiteY1" fmla="*/ 434340 h 434340"/>
              </a:gdLst>
              <a:ahLst/>
              <a:cxnLst>
                <a:cxn ang="0">
                  <a:pos x="connsiteX0" y="connsiteY0"/>
                </a:cxn>
                <a:cxn ang="0">
                  <a:pos x="connsiteX1" y="connsiteY1"/>
                </a:cxn>
              </a:cxnLst>
              <a:rect l="l" t="t" r="r" b="b"/>
              <a:pathLst>
                <a:path w="388620" h="434340">
                  <a:moveTo>
                    <a:pt x="0" y="0"/>
                  </a:moveTo>
                  <a:lnTo>
                    <a:pt x="388620" y="43434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Freeform 194"/>
            <p:cNvSpPr/>
            <p:nvPr/>
          </p:nvSpPr>
          <p:spPr bwMode="auto">
            <a:xfrm>
              <a:off x="-4617720" y="304800"/>
              <a:ext cx="144780" cy="449580"/>
            </a:xfrm>
            <a:custGeom>
              <a:avLst/>
              <a:gdLst>
                <a:gd name="connsiteX0" fmla="*/ 0 w 148286"/>
                <a:gd name="connsiteY0" fmla="*/ 0 h 449580"/>
                <a:gd name="connsiteX1" fmla="*/ 129540 w 148286"/>
                <a:gd name="connsiteY1" fmla="*/ 236220 h 449580"/>
                <a:gd name="connsiteX2" fmla="*/ 144780 w 148286"/>
                <a:gd name="connsiteY2" fmla="*/ 449580 h 449580"/>
                <a:gd name="connsiteX0" fmla="*/ 0 w 144780"/>
                <a:gd name="connsiteY0" fmla="*/ 0 h 449580"/>
                <a:gd name="connsiteX1" fmla="*/ 144780 w 144780"/>
                <a:gd name="connsiteY1" fmla="*/ 449580 h 449580"/>
                <a:gd name="connsiteX0" fmla="*/ 0 w 144780"/>
                <a:gd name="connsiteY0" fmla="*/ 0 h 449580"/>
                <a:gd name="connsiteX1" fmla="*/ 144780 w 144780"/>
                <a:gd name="connsiteY1" fmla="*/ 449580 h 449580"/>
                <a:gd name="connsiteX0" fmla="*/ 0 w 146764"/>
                <a:gd name="connsiteY0" fmla="*/ 0 h 449580"/>
                <a:gd name="connsiteX1" fmla="*/ 144780 w 146764"/>
                <a:gd name="connsiteY1" fmla="*/ 449580 h 449580"/>
                <a:gd name="connsiteX0" fmla="*/ 0 w 145944"/>
                <a:gd name="connsiteY0" fmla="*/ 0 h 449580"/>
                <a:gd name="connsiteX1" fmla="*/ 144780 w 145944"/>
                <a:gd name="connsiteY1" fmla="*/ 449580 h 449580"/>
                <a:gd name="connsiteX0" fmla="*/ 0 w 144780"/>
                <a:gd name="connsiteY0" fmla="*/ 0 h 449580"/>
                <a:gd name="connsiteX1" fmla="*/ 144780 w 144780"/>
                <a:gd name="connsiteY1" fmla="*/ 449580 h 449580"/>
              </a:gdLst>
              <a:ahLst/>
              <a:cxnLst>
                <a:cxn ang="0">
                  <a:pos x="connsiteX0" y="connsiteY0"/>
                </a:cxn>
                <a:cxn ang="0">
                  <a:pos x="connsiteX1" y="connsiteY1"/>
                </a:cxn>
              </a:cxnLst>
              <a:rect l="l" t="t" r="r" b="b"/>
              <a:pathLst>
                <a:path w="144780" h="449580">
                  <a:moveTo>
                    <a:pt x="0" y="0"/>
                  </a:moveTo>
                  <a:cubicBezTo>
                    <a:pt x="63500" y="104140"/>
                    <a:pt x="127000" y="246380"/>
                    <a:pt x="144780" y="44958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6" name="Freeform 195"/>
            <p:cNvSpPr/>
            <p:nvPr/>
          </p:nvSpPr>
          <p:spPr bwMode="auto">
            <a:xfrm>
              <a:off x="-3962400" y="236220"/>
              <a:ext cx="99060" cy="533400"/>
            </a:xfrm>
            <a:custGeom>
              <a:avLst/>
              <a:gdLst>
                <a:gd name="connsiteX0" fmla="*/ 99060 w 99060"/>
                <a:gd name="connsiteY0" fmla="*/ 0 h 533400"/>
                <a:gd name="connsiteX1" fmla="*/ 45720 w 99060"/>
                <a:gd name="connsiteY1" fmla="*/ 220980 h 533400"/>
                <a:gd name="connsiteX2" fmla="*/ 0 w 99060"/>
                <a:gd name="connsiteY2" fmla="*/ 533400 h 533400"/>
              </a:gdLst>
              <a:ahLst/>
              <a:cxnLst>
                <a:cxn ang="0">
                  <a:pos x="connsiteX0" y="connsiteY0"/>
                </a:cxn>
                <a:cxn ang="0">
                  <a:pos x="connsiteX1" y="connsiteY1"/>
                </a:cxn>
                <a:cxn ang="0">
                  <a:pos x="connsiteX2" y="connsiteY2"/>
                </a:cxn>
              </a:cxnLst>
              <a:rect l="l" t="t" r="r" b="b"/>
              <a:pathLst>
                <a:path w="99060" h="533400">
                  <a:moveTo>
                    <a:pt x="99060" y="0"/>
                  </a:moveTo>
                  <a:cubicBezTo>
                    <a:pt x="80645" y="66040"/>
                    <a:pt x="62230" y="132080"/>
                    <a:pt x="45720" y="220980"/>
                  </a:cubicBezTo>
                  <a:cubicBezTo>
                    <a:pt x="29210" y="309880"/>
                    <a:pt x="14605" y="421640"/>
                    <a:pt x="0" y="5334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68" name="TextBox 67"/>
          <p:cNvSpPr txBox="1"/>
          <p:nvPr/>
        </p:nvSpPr>
        <p:spPr>
          <a:xfrm>
            <a:off x="4285045" y="3596983"/>
            <a:ext cx="3659262" cy="1264377"/>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Fault Tolerant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Failure is expected, and embraced</a:t>
            </a:r>
          </a:p>
        </p:txBody>
      </p:sp>
      <p:cxnSp>
        <p:nvCxnSpPr>
          <p:cNvPr id="79" name="Straight Connector 78"/>
          <p:cNvCxnSpPr/>
          <p:nvPr/>
        </p:nvCxnSpPr>
        <p:spPr>
          <a:xfrm>
            <a:off x="5119218" y="3755446"/>
            <a:ext cx="0" cy="947452"/>
          </a:xfrm>
          <a:prstGeom prst="line">
            <a:avLst/>
          </a:prstGeom>
          <a:ln w="31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114094" y="2182535"/>
            <a:ext cx="3659262" cy="1264377"/>
            <a:chOff x="4370969" y="2736625"/>
            <a:chExt cx="3732638" cy="1289730"/>
          </a:xfrm>
        </p:grpSpPr>
        <p:sp>
          <p:nvSpPr>
            <p:cNvPr id="61" name="TextBox 60"/>
            <p:cNvSpPr txBox="1"/>
            <p:nvPr/>
          </p:nvSpPr>
          <p:spPr>
            <a:xfrm>
              <a:off x="4370969" y="2736625"/>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Fast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Clocked at 1M+ messages per second per node</a:t>
              </a:r>
            </a:p>
          </p:txBody>
        </p:sp>
        <p:sp>
          <p:nvSpPr>
            <p:cNvPr id="185" name="Freeform 184"/>
            <p:cNvSpPr/>
            <p:nvPr/>
          </p:nvSpPr>
          <p:spPr bwMode="auto">
            <a:xfrm>
              <a:off x="4390019" y="3227406"/>
              <a:ext cx="770515" cy="446891"/>
            </a:xfrm>
            <a:custGeom>
              <a:avLst/>
              <a:gdLst>
                <a:gd name="connsiteX0" fmla="*/ 315055 w 2016930"/>
                <a:gd name="connsiteY0" fmla="*/ 716552 h 1169800"/>
                <a:gd name="connsiteX1" fmla="*/ 1439767 w 2016930"/>
                <a:gd name="connsiteY1" fmla="*/ 716552 h 1169800"/>
                <a:gd name="connsiteX2" fmla="*/ 1471771 w 2016930"/>
                <a:gd name="connsiteY2" fmla="*/ 748556 h 1169800"/>
                <a:gd name="connsiteX3" fmla="*/ 1439767 w 2016930"/>
                <a:gd name="connsiteY3" fmla="*/ 780560 h 1169800"/>
                <a:gd name="connsiteX4" fmla="*/ 315055 w 2016930"/>
                <a:gd name="connsiteY4" fmla="*/ 780560 h 1169800"/>
                <a:gd name="connsiteX5" fmla="*/ 283051 w 2016930"/>
                <a:gd name="connsiteY5" fmla="*/ 748556 h 1169800"/>
                <a:gd name="connsiteX6" fmla="*/ 315055 w 2016930"/>
                <a:gd name="connsiteY6" fmla="*/ 716552 h 1169800"/>
                <a:gd name="connsiteX7" fmla="*/ 32004 w 2016930"/>
                <a:gd name="connsiteY7" fmla="*/ 566840 h 1169800"/>
                <a:gd name="connsiteX8" fmla="*/ 1065276 w 2016930"/>
                <a:gd name="connsiteY8" fmla="*/ 566840 h 1169800"/>
                <a:gd name="connsiteX9" fmla="*/ 1097280 w 2016930"/>
                <a:gd name="connsiteY9" fmla="*/ 598844 h 1169800"/>
                <a:gd name="connsiteX10" fmla="*/ 1065276 w 2016930"/>
                <a:gd name="connsiteY10" fmla="*/ 630848 h 1169800"/>
                <a:gd name="connsiteX11" fmla="*/ 32004 w 2016930"/>
                <a:gd name="connsiteY11" fmla="*/ 630848 h 1169800"/>
                <a:gd name="connsiteX12" fmla="*/ 0 w 2016930"/>
                <a:gd name="connsiteY12" fmla="*/ 598844 h 1169800"/>
                <a:gd name="connsiteX13" fmla="*/ 32004 w 2016930"/>
                <a:gd name="connsiteY13" fmla="*/ 566840 h 1169800"/>
                <a:gd name="connsiteX14" fmla="*/ 197488 w 2016930"/>
                <a:gd name="connsiteY14" fmla="*/ 417128 h 1169800"/>
                <a:gd name="connsiteX15" fmla="*/ 1322200 w 2016930"/>
                <a:gd name="connsiteY15" fmla="*/ 417128 h 1169800"/>
                <a:gd name="connsiteX16" fmla="*/ 1354204 w 2016930"/>
                <a:gd name="connsiteY16" fmla="*/ 449132 h 1169800"/>
                <a:gd name="connsiteX17" fmla="*/ 1322200 w 2016930"/>
                <a:gd name="connsiteY17" fmla="*/ 481136 h 1169800"/>
                <a:gd name="connsiteX18" fmla="*/ 197488 w 2016930"/>
                <a:gd name="connsiteY18" fmla="*/ 481136 h 1169800"/>
                <a:gd name="connsiteX19" fmla="*/ 165484 w 2016930"/>
                <a:gd name="connsiteY19" fmla="*/ 449132 h 1169800"/>
                <a:gd name="connsiteX20" fmla="*/ 197488 w 2016930"/>
                <a:gd name="connsiteY20" fmla="*/ 417128 h 1169800"/>
                <a:gd name="connsiteX21" fmla="*/ 1354981 w 2016930"/>
                <a:gd name="connsiteY21" fmla="*/ 0 h 1169800"/>
                <a:gd name="connsiteX22" fmla="*/ 1701526 w 2016930"/>
                <a:gd name="connsiteY22" fmla="*/ 229705 h 1169800"/>
                <a:gd name="connsiteX23" fmla="*/ 1721050 w 2016930"/>
                <a:gd name="connsiteY23" fmla="*/ 292602 h 1169800"/>
                <a:gd name="connsiteX24" fmla="*/ 1724596 w 2016930"/>
                <a:gd name="connsiteY24" fmla="*/ 292334 h 1169800"/>
                <a:gd name="connsiteX25" fmla="*/ 1783512 w 2016930"/>
                <a:gd name="connsiteY25" fmla="*/ 298273 h 1169800"/>
                <a:gd name="connsiteX26" fmla="*/ 1803965 w 2016930"/>
                <a:gd name="connsiteY26" fmla="*/ 304622 h 1169800"/>
                <a:gd name="connsiteX27" fmla="*/ 1803965 w 2016930"/>
                <a:gd name="connsiteY27" fmla="*/ 304080 h 1169800"/>
                <a:gd name="connsiteX28" fmla="*/ 1808085 w 2016930"/>
                <a:gd name="connsiteY28" fmla="*/ 304894 h 1169800"/>
                <a:gd name="connsiteX29" fmla="*/ 1813942 w 2016930"/>
                <a:gd name="connsiteY29" fmla="*/ 307719 h 1169800"/>
                <a:gd name="connsiteX30" fmla="*/ 1838386 w 2016930"/>
                <a:gd name="connsiteY30" fmla="*/ 315307 h 1169800"/>
                <a:gd name="connsiteX31" fmla="*/ 1888043 w 2016930"/>
                <a:gd name="connsiteY31" fmla="*/ 342260 h 1169800"/>
                <a:gd name="connsiteX32" fmla="*/ 1891558 w 2016930"/>
                <a:gd name="connsiteY32" fmla="*/ 345160 h 1169800"/>
                <a:gd name="connsiteX33" fmla="*/ 1891668 w 2016930"/>
                <a:gd name="connsiteY33" fmla="*/ 345213 h 1169800"/>
                <a:gd name="connsiteX34" fmla="*/ 1891944 w 2016930"/>
                <a:gd name="connsiteY34" fmla="*/ 345478 h 1169800"/>
                <a:gd name="connsiteX35" fmla="*/ 1931308 w 2016930"/>
                <a:gd name="connsiteY35" fmla="*/ 377956 h 1169800"/>
                <a:gd name="connsiteX36" fmla="*/ 1952832 w 2016930"/>
                <a:gd name="connsiteY36" fmla="*/ 404044 h 1169800"/>
                <a:gd name="connsiteX37" fmla="*/ 1957798 w 2016930"/>
                <a:gd name="connsiteY37" fmla="*/ 408820 h 1169800"/>
                <a:gd name="connsiteX38" fmla="*/ 1959660 w 2016930"/>
                <a:gd name="connsiteY38" fmla="*/ 412320 h 1169800"/>
                <a:gd name="connsiteX39" fmla="*/ 1967004 w 2016930"/>
                <a:gd name="connsiteY39" fmla="*/ 421221 h 1169800"/>
                <a:gd name="connsiteX40" fmla="*/ 1993957 w 2016930"/>
                <a:gd name="connsiteY40" fmla="*/ 470878 h 1169800"/>
                <a:gd name="connsiteX41" fmla="*/ 1998339 w 2016930"/>
                <a:gd name="connsiteY41" fmla="*/ 484994 h 1169800"/>
                <a:gd name="connsiteX42" fmla="*/ 2001282 w 2016930"/>
                <a:gd name="connsiteY42" fmla="*/ 490523 h 1169800"/>
                <a:gd name="connsiteX43" fmla="*/ 2002681 w 2016930"/>
                <a:gd name="connsiteY43" fmla="*/ 498981 h 1169800"/>
                <a:gd name="connsiteX44" fmla="*/ 2010991 w 2016930"/>
                <a:gd name="connsiteY44" fmla="*/ 525752 h 1169800"/>
                <a:gd name="connsiteX45" fmla="*/ 2016930 w 2016930"/>
                <a:gd name="connsiteY45" fmla="*/ 584668 h 1169800"/>
                <a:gd name="connsiteX46" fmla="*/ 2016892 w 2016930"/>
                <a:gd name="connsiteY46" fmla="*/ 584900 h 1169800"/>
                <a:gd name="connsiteX47" fmla="*/ 2016930 w 2016930"/>
                <a:gd name="connsiteY47" fmla="*/ 585132 h 1169800"/>
                <a:gd name="connsiteX48" fmla="*/ 2010991 w 2016930"/>
                <a:gd name="connsiteY48" fmla="*/ 644048 h 1169800"/>
                <a:gd name="connsiteX49" fmla="*/ 2002681 w 2016930"/>
                <a:gd name="connsiteY49" fmla="*/ 670819 h 1169800"/>
                <a:gd name="connsiteX50" fmla="*/ 2001282 w 2016930"/>
                <a:gd name="connsiteY50" fmla="*/ 679276 h 1169800"/>
                <a:gd name="connsiteX51" fmla="*/ 1998339 w 2016930"/>
                <a:gd name="connsiteY51" fmla="*/ 684806 h 1169800"/>
                <a:gd name="connsiteX52" fmla="*/ 1993957 w 2016930"/>
                <a:gd name="connsiteY52" fmla="*/ 698922 h 1169800"/>
                <a:gd name="connsiteX53" fmla="*/ 1967004 w 2016930"/>
                <a:gd name="connsiteY53" fmla="*/ 748579 h 1169800"/>
                <a:gd name="connsiteX54" fmla="*/ 1959660 w 2016930"/>
                <a:gd name="connsiteY54" fmla="*/ 757480 h 1169800"/>
                <a:gd name="connsiteX55" fmla="*/ 1957798 w 2016930"/>
                <a:gd name="connsiteY55" fmla="*/ 760980 h 1169800"/>
                <a:gd name="connsiteX56" fmla="*/ 1952832 w 2016930"/>
                <a:gd name="connsiteY56" fmla="*/ 765756 h 1169800"/>
                <a:gd name="connsiteX57" fmla="*/ 1931308 w 2016930"/>
                <a:gd name="connsiteY57" fmla="*/ 791844 h 1169800"/>
                <a:gd name="connsiteX58" fmla="*/ 1891944 w 2016930"/>
                <a:gd name="connsiteY58" fmla="*/ 824322 h 1169800"/>
                <a:gd name="connsiteX59" fmla="*/ 1891668 w 2016930"/>
                <a:gd name="connsiteY59" fmla="*/ 824587 h 1169800"/>
                <a:gd name="connsiteX60" fmla="*/ 1891558 w 2016930"/>
                <a:gd name="connsiteY60" fmla="*/ 824640 h 1169800"/>
                <a:gd name="connsiteX61" fmla="*/ 1888043 w 2016930"/>
                <a:gd name="connsiteY61" fmla="*/ 827540 h 1169800"/>
                <a:gd name="connsiteX62" fmla="*/ 1838386 w 2016930"/>
                <a:gd name="connsiteY62" fmla="*/ 854493 h 1169800"/>
                <a:gd name="connsiteX63" fmla="*/ 1813942 w 2016930"/>
                <a:gd name="connsiteY63" fmla="*/ 862081 h 1169800"/>
                <a:gd name="connsiteX64" fmla="*/ 1808085 w 2016930"/>
                <a:gd name="connsiteY64" fmla="*/ 864906 h 1169800"/>
                <a:gd name="connsiteX65" fmla="*/ 1803965 w 2016930"/>
                <a:gd name="connsiteY65" fmla="*/ 865720 h 1169800"/>
                <a:gd name="connsiteX66" fmla="*/ 1803965 w 2016930"/>
                <a:gd name="connsiteY66" fmla="*/ 865178 h 1169800"/>
                <a:gd name="connsiteX67" fmla="*/ 1783512 w 2016930"/>
                <a:gd name="connsiteY67" fmla="*/ 871527 h 1169800"/>
                <a:gd name="connsiteX68" fmla="*/ 1724596 w 2016930"/>
                <a:gd name="connsiteY68" fmla="*/ 877466 h 1169800"/>
                <a:gd name="connsiteX69" fmla="*/ 1721050 w 2016930"/>
                <a:gd name="connsiteY69" fmla="*/ 877198 h 1169800"/>
                <a:gd name="connsiteX70" fmla="*/ 1701526 w 2016930"/>
                <a:gd name="connsiteY70" fmla="*/ 940095 h 1169800"/>
                <a:gd name="connsiteX71" fmla="*/ 1354981 w 2016930"/>
                <a:gd name="connsiteY71" fmla="*/ 1169800 h 1169800"/>
                <a:gd name="connsiteX72" fmla="*/ 1064764 w 2016930"/>
                <a:gd name="connsiteY72" fmla="*/ 1032934 h 1169800"/>
                <a:gd name="connsiteX73" fmla="*/ 1015012 w 2016930"/>
                <a:gd name="connsiteY73" fmla="*/ 965089 h 1169800"/>
                <a:gd name="connsiteX74" fmla="*/ 1098376 w 2016930"/>
                <a:gd name="connsiteY74" fmla="*/ 975092 h 1169800"/>
                <a:gd name="connsiteX75" fmla="*/ 1354807 w 2016930"/>
                <a:gd name="connsiteY75" fmla="*/ 1111436 h 1169800"/>
                <a:gd name="connsiteX76" fmla="*/ 1657771 w 2016930"/>
                <a:gd name="connsiteY76" fmla="*/ 864514 h 1169800"/>
                <a:gd name="connsiteX77" fmla="*/ 1663206 w 2016930"/>
                <a:gd name="connsiteY77" fmla="*/ 810598 h 1169800"/>
                <a:gd name="connsiteX78" fmla="*/ 1672380 w 2016930"/>
                <a:gd name="connsiteY78" fmla="*/ 813445 h 1169800"/>
                <a:gd name="connsiteX79" fmla="*/ 1719570 w 2016930"/>
                <a:gd name="connsiteY79" fmla="*/ 818203 h 1169800"/>
                <a:gd name="connsiteX80" fmla="*/ 1766761 w 2016930"/>
                <a:gd name="connsiteY80" fmla="*/ 813446 h 1169800"/>
                <a:gd name="connsiteX81" fmla="*/ 1803965 w 2016930"/>
                <a:gd name="connsiteY81" fmla="*/ 801897 h 1169800"/>
                <a:gd name="connsiteX82" fmla="*/ 1803965 w 2016930"/>
                <a:gd name="connsiteY82" fmla="*/ 800544 h 1169800"/>
                <a:gd name="connsiteX83" fmla="*/ 1823416 w 2016930"/>
                <a:gd name="connsiteY83" fmla="*/ 792908 h 1169800"/>
                <a:gd name="connsiteX84" fmla="*/ 1850489 w 2016930"/>
                <a:gd name="connsiteY84" fmla="*/ 778213 h 1169800"/>
                <a:gd name="connsiteX85" fmla="*/ 1885144 w 2016930"/>
                <a:gd name="connsiteY85" fmla="*/ 749620 h 1169800"/>
                <a:gd name="connsiteX86" fmla="*/ 1931753 w 2016930"/>
                <a:gd name="connsiteY86" fmla="*/ 680490 h 1169800"/>
                <a:gd name="connsiteX87" fmla="*/ 1936628 w 2016930"/>
                <a:gd name="connsiteY87" fmla="*/ 668736 h 1169800"/>
                <a:gd name="connsiteX88" fmla="*/ 1953554 w 2016930"/>
                <a:gd name="connsiteY88" fmla="*/ 584900 h 1169800"/>
                <a:gd name="connsiteX89" fmla="*/ 1936628 w 2016930"/>
                <a:gd name="connsiteY89" fmla="*/ 501064 h 1169800"/>
                <a:gd name="connsiteX90" fmla="*/ 1931753 w 2016930"/>
                <a:gd name="connsiteY90" fmla="*/ 489310 h 1169800"/>
                <a:gd name="connsiteX91" fmla="*/ 1885144 w 2016930"/>
                <a:gd name="connsiteY91" fmla="*/ 420180 h 1169800"/>
                <a:gd name="connsiteX92" fmla="*/ 1850489 w 2016930"/>
                <a:gd name="connsiteY92" fmla="*/ 391587 h 1169800"/>
                <a:gd name="connsiteX93" fmla="*/ 1823416 w 2016930"/>
                <a:gd name="connsiteY93" fmla="*/ 376892 h 1169800"/>
                <a:gd name="connsiteX94" fmla="*/ 1803965 w 2016930"/>
                <a:gd name="connsiteY94" fmla="*/ 369256 h 1169800"/>
                <a:gd name="connsiteX95" fmla="*/ 1803965 w 2016930"/>
                <a:gd name="connsiteY95" fmla="*/ 367903 h 1169800"/>
                <a:gd name="connsiteX96" fmla="*/ 1766761 w 2016930"/>
                <a:gd name="connsiteY96" fmla="*/ 356354 h 1169800"/>
                <a:gd name="connsiteX97" fmla="*/ 1719570 w 2016930"/>
                <a:gd name="connsiteY97" fmla="*/ 351597 h 1169800"/>
                <a:gd name="connsiteX98" fmla="*/ 1672380 w 2016930"/>
                <a:gd name="connsiteY98" fmla="*/ 356355 h 1169800"/>
                <a:gd name="connsiteX99" fmla="*/ 1663206 w 2016930"/>
                <a:gd name="connsiteY99" fmla="*/ 359202 h 1169800"/>
                <a:gd name="connsiteX100" fmla="*/ 1657771 w 2016930"/>
                <a:gd name="connsiteY100" fmla="*/ 305286 h 1169800"/>
                <a:gd name="connsiteX101" fmla="*/ 1354807 w 2016930"/>
                <a:gd name="connsiteY101" fmla="*/ 58364 h 1169800"/>
                <a:gd name="connsiteX102" fmla="*/ 1098376 w 2016930"/>
                <a:gd name="connsiteY102" fmla="*/ 194708 h 1169800"/>
                <a:gd name="connsiteX103" fmla="*/ 1015012 w 2016930"/>
                <a:gd name="connsiteY103" fmla="*/ 204711 h 1169800"/>
                <a:gd name="connsiteX104" fmla="*/ 1064764 w 2016930"/>
                <a:gd name="connsiteY104" fmla="*/ 136866 h 1169800"/>
                <a:gd name="connsiteX105" fmla="*/ 1354981 w 2016930"/>
                <a:gd name="connsiteY105" fmla="*/ 0 h 116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016930" h="1169800">
                  <a:moveTo>
                    <a:pt x="315055" y="716552"/>
                  </a:moveTo>
                  <a:lnTo>
                    <a:pt x="1439767" y="716552"/>
                  </a:lnTo>
                  <a:cubicBezTo>
                    <a:pt x="1457442" y="716552"/>
                    <a:pt x="1471771" y="730881"/>
                    <a:pt x="1471771" y="748556"/>
                  </a:cubicBezTo>
                  <a:cubicBezTo>
                    <a:pt x="1471771" y="766231"/>
                    <a:pt x="1457442" y="780560"/>
                    <a:pt x="1439767" y="780560"/>
                  </a:cubicBezTo>
                  <a:lnTo>
                    <a:pt x="315055" y="780560"/>
                  </a:lnTo>
                  <a:cubicBezTo>
                    <a:pt x="297380" y="780560"/>
                    <a:pt x="283051" y="766231"/>
                    <a:pt x="283051" y="748556"/>
                  </a:cubicBezTo>
                  <a:cubicBezTo>
                    <a:pt x="283051" y="730881"/>
                    <a:pt x="297380" y="716552"/>
                    <a:pt x="315055" y="716552"/>
                  </a:cubicBezTo>
                  <a:close/>
                  <a:moveTo>
                    <a:pt x="32004" y="566840"/>
                  </a:moveTo>
                  <a:lnTo>
                    <a:pt x="1065276" y="566840"/>
                  </a:lnTo>
                  <a:cubicBezTo>
                    <a:pt x="1082951" y="566840"/>
                    <a:pt x="1097280" y="581169"/>
                    <a:pt x="1097280" y="598844"/>
                  </a:cubicBezTo>
                  <a:cubicBezTo>
                    <a:pt x="1097280" y="616519"/>
                    <a:pt x="1082951" y="630848"/>
                    <a:pt x="1065276" y="630848"/>
                  </a:cubicBezTo>
                  <a:lnTo>
                    <a:pt x="32004" y="630848"/>
                  </a:lnTo>
                  <a:cubicBezTo>
                    <a:pt x="14329" y="630848"/>
                    <a:pt x="0" y="616519"/>
                    <a:pt x="0" y="598844"/>
                  </a:cubicBezTo>
                  <a:cubicBezTo>
                    <a:pt x="0" y="581169"/>
                    <a:pt x="14329" y="566840"/>
                    <a:pt x="32004" y="566840"/>
                  </a:cubicBezTo>
                  <a:close/>
                  <a:moveTo>
                    <a:pt x="197488" y="417128"/>
                  </a:moveTo>
                  <a:lnTo>
                    <a:pt x="1322200" y="417128"/>
                  </a:lnTo>
                  <a:cubicBezTo>
                    <a:pt x="1339875" y="417128"/>
                    <a:pt x="1354204" y="431457"/>
                    <a:pt x="1354204" y="449132"/>
                  </a:cubicBezTo>
                  <a:cubicBezTo>
                    <a:pt x="1354204" y="466807"/>
                    <a:pt x="1339875" y="481136"/>
                    <a:pt x="1322200" y="481136"/>
                  </a:cubicBezTo>
                  <a:lnTo>
                    <a:pt x="197488" y="481136"/>
                  </a:lnTo>
                  <a:cubicBezTo>
                    <a:pt x="179813" y="481136"/>
                    <a:pt x="165484" y="466807"/>
                    <a:pt x="165484" y="449132"/>
                  </a:cubicBezTo>
                  <a:cubicBezTo>
                    <a:pt x="165484" y="431457"/>
                    <a:pt x="179813" y="417128"/>
                    <a:pt x="197488" y="417128"/>
                  </a:cubicBezTo>
                  <a:close/>
                  <a:moveTo>
                    <a:pt x="1354981" y="0"/>
                  </a:moveTo>
                  <a:cubicBezTo>
                    <a:pt x="1510767" y="0"/>
                    <a:pt x="1644430" y="94717"/>
                    <a:pt x="1701526" y="229705"/>
                  </a:cubicBezTo>
                  <a:lnTo>
                    <a:pt x="1721050" y="292602"/>
                  </a:lnTo>
                  <a:lnTo>
                    <a:pt x="1724596" y="292334"/>
                  </a:lnTo>
                  <a:cubicBezTo>
                    <a:pt x="1744778" y="292334"/>
                    <a:pt x="1764482" y="294379"/>
                    <a:pt x="1783512" y="298273"/>
                  </a:cubicBezTo>
                  <a:lnTo>
                    <a:pt x="1803965" y="304622"/>
                  </a:lnTo>
                  <a:lnTo>
                    <a:pt x="1803965" y="304080"/>
                  </a:lnTo>
                  <a:lnTo>
                    <a:pt x="1808085" y="304894"/>
                  </a:lnTo>
                  <a:lnTo>
                    <a:pt x="1813942" y="307719"/>
                  </a:lnTo>
                  <a:lnTo>
                    <a:pt x="1838386" y="315307"/>
                  </a:lnTo>
                  <a:cubicBezTo>
                    <a:pt x="1855873" y="322703"/>
                    <a:pt x="1872491" y="331753"/>
                    <a:pt x="1888043" y="342260"/>
                  </a:cubicBezTo>
                  <a:lnTo>
                    <a:pt x="1891558" y="345160"/>
                  </a:lnTo>
                  <a:lnTo>
                    <a:pt x="1891668" y="345213"/>
                  </a:lnTo>
                  <a:lnTo>
                    <a:pt x="1891944" y="345478"/>
                  </a:lnTo>
                  <a:lnTo>
                    <a:pt x="1931308" y="377956"/>
                  </a:lnTo>
                  <a:lnTo>
                    <a:pt x="1952832" y="404044"/>
                  </a:lnTo>
                  <a:lnTo>
                    <a:pt x="1957798" y="408820"/>
                  </a:lnTo>
                  <a:lnTo>
                    <a:pt x="1959660" y="412320"/>
                  </a:lnTo>
                  <a:lnTo>
                    <a:pt x="1967004" y="421221"/>
                  </a:lnTo>
                  <a:cubicBezTo>
                    <a:pt x="1977511" y="436773"/>
                    <a:pt x="1986561" y="453391"/>
                    <a:pt x="1993957" y="470878"/>
                  </a:cubicBezTo>
                  <a:lnTo>
                    <a:pt x="1998339" y="484994"/>
                  </a:lnTo>
                  <a:lnTo>
                    <a:pt x="2001282" y="490523"/>
                  </a:lnTo>
                  <a:lnTo>
                    <a:pt x="2002681" y="498981"/>
                  </a:lnTo>
                  <a:lnTo>
                    <a:pt x="2010991" y="525752"/>
                  </a:lnTo>
                  <a:cubicBezTo>
                    <a:pt x="2014885" y="544783"/>
                    <a:pt x="2016930" y="564486"/>
                    <a:pt x="2016930" y="584668"/>
                  </a:cubicBezTo>
                  <a:lnTo>
                    <a:pt x="2016892" y="584900"/>
                  </a:lnTo>
                  <a:lnTo>
                    <a:pt x="2016930" y="585132"/>
                  </a:lnTo>
                  <a:cubicBezTo>
                    <a:pt x="2016930" y="605313"/>
                    <a:pt x="2014885" y="625017"/>
                    <a:pt x="2010991" y="644048"/>
                  </a:cubicBezTo>
                  <a:lnTo>
                    <a:pt x="2002681" y="670819"/>
                  </a:lnTo>
                  <a:lnTo>
                    <a:pt x="2001282" y="679276"/>
                  </a:lnTo>
                  <a:lnTo>
                    <a:pt x="1998339" y="684806"/>
                  </a:lnTo>
                  <a:lnTo>
                    <a:pt x="1993957" y="698922"/>
                  </a:lnTo>
                  <a:cubicBezTo>
                    <a:pt x="1986561" y="716409"/>
                    <a:pt x="1977511" y="733027"/>
                    <a:pt x="1967004" y="748579"/>
                  </a:cubicBezTo>
                  <a:lnTo>
                    <a:pt x="1959660" y="757480"/>
                  </a:lnTo>
                  <a:lnTo>
                    <a:pt x="1957798" y="760980"/>
                  </a:lnTo>
                  <a:lnTo>
                    <a:pt x="1952832" y="765756"/>
                  </a:lnTo>
                  <a:lnTo>
                    <a:pt x="1931308" y="791844"/>
                  </a:lnTo>
                  <a:lnTo>
                    <a:pt x="1891944" y="824322"/>
                  </a:lnTo>
                  <a:lnTo>
                    <a:pt x="1891668" y="824587"/>
                  </a:lnTo>
                  <a:lnTo>
                    <a:pt x="1891558" y="824640"/>
                  </a:lnTo>
                  <a:lnTo>
                    <a:pt x="1888043" y="827540"/>
                  </a:lnTo>
                  <a:cubicBezTo>
                    <a:pt x="1872491" y="838047"/>
                    <a:pt x="1855873" y="847097"/>
                    <a:pt x="1838386" y="854493"/>
                  </a:cubicBezTo>
                  <a:lnTo>
                    <a:pt x="1813942" y="862081"/>
                  </a:lnTo>
                  <a:lnTo>
                    <a:pt x="1808085" y="864906"/>
                  </a:lnTo>
                  <a:lnTo>
                    <a:pt x="1803965" y="865720"/>
                  </a:lnTo>
                  <a:lnTo>
                    <a:pt x="1803965" y="865178"/>
                  </a:lnTo>
                  <a:lnTo>
                    <a:pt x="1783512" y="871527"/>
                  </a:lnTo>
                  <a:cubicBezTo>
                    <a:pt x="1764482" y="875421"/>
                    <a:pt x="1744778" y="877466"/>
                    <a:pt x="1724596" y="877466"/>
                  </a:cubicBezTo>
                  <a:lnTo>
                    <a:pt x="1721050" y="877198"/>
                  </a:lnTo>
                  <a:lnTo>
                    <a:pt x="1701526" y="940095"/>
                  </a:lnTo>
                  <a:cubicBezTo>
                    <a:pt x="1644430" y="1075083"/>
                    <a:pt x="1510767" y="1169800"/>
                    <a:pt x="1354981" y="1169800"/>
                  </a:cubicBezTo>
                  <a:cubicBezTo>
                    <a:pt x="1238142" y="1169800"/>
                    <a:pt x="1133746" y="1116522"/>
                    <a:pt x="1064764" y="1032934"/>
                  </a:cubicBezTo>
                  <a:cubicBezTo>
                    <a:pt x="1048180" y="1010319"/>
                    <a:pt x="1033977" y="999610"/>
                    <a:pt x="1015012" y="965089"/>
                  </a:cubicBezTo>
                  <a:cubicBezTo>
                    <a:pt x="1026131" y="954135"/>
                    <a:pt x="1020582" y="893177"/>
                    <a:pt x="1098376" y="975092"/>
                  </a:cubicBezTo>
                  <a:cubicBezTo>
                    <a:pt x="1153949" y="1057352"/>
                    <a:pt x="1248062" y="1111436"/>
                    <a:pt x="1354807" y="1111436"/>
                  </a:cubicBezTo>
                  <a:cubicBezTo>
                    <a:pt x="1504250" y="1111436"/>
                    <a:pt x="1628935" y="1005432"/>
                    <a:pt x="1657771" y="864514"/>
                  </a:cubicBezTo>
                  <a:lnTo>
                    <a:pt x="1663206" y="810598"/>
                  </a:lnTo>
                  <a:lnTo>
                    <a:pt x="1672380" y="813445"/>
                  </a:lnTo>
                  <a:cubicBezTo>
                    <a:pt x="1687623" y="816565"/>
                    <a:pt x="1703405" y="818203"/>
                    <a:pt x="1719570" y="818203"/>
                  </a:cubicBezTo>
                  <a:cubicBezTo>
                    <a:pt x="1735735" y="818203"/>
                    <a:pt x="1751518" y="816565"/>
                    <a:pt x="1766761" y="813446"/>
                  </a:cubicBezTo>
                  <a:lnTo>
                    <a:pt x="1803965" y="801897"/>
                  </a:lnTo>
                  <a:lnTo>
                    <a:pt x="1803965" y="800544"/>
                  </a:lnTo>
                  <a:lnTo>
                    <a:pt x="1823416" y="792908"/>
                  </a:lnTo>
                  <a:lnTo>
                    <a:pt x="1850489" y="778213"/>
                  </a:lnTo>
                  <a:cubicBezTo>
                    <a:pt x="1862946" y="769797"/>
                    <a:pt x="1874550" y="760214"/>
                    <a:pt x="1885144" y="749620"/>
                  </a:cubicBezTo>
                  <a:lnTo>
                    <a:pt x="1931753" y="680490"/>
                  </a:lnTo>
                  <a:lnTo>
                    <a:pt x="1936628" y="668736"/>
                  </a:lnTo>
                  <a:lnTo>
                    <a:pt x="1953554" y="584900"/>
                  </a:lnTo>
                  <a:lnTo>
                    <a:pt x="1936628" y="501064"/>
                  </a:lnTo>
                  <a:lnTo>
                    <a:pt x="1931753" y="489310"/>
                  </a:lnTo>
                  <a:lnTo>
                    <a:pt x="1885144" y="420180"/>
                  </a:lnTo>
                  <a:cubicBezTo>
                    <a:pt x="1874550" y="409586"/>
                    <a:pt x="1862946" y="400003"/>
                    <a:pt x="1850489" y="391587"/>
                  </a:cubicBezTo>
                  <a:lnTo>
                    <a:pt x="1823416" y="376892"/>
                  </a:lnTo>
                  <a:lnTo>
                    <a:pt x="1803965" y="369256"/>
                  </a:lnTo>
                  <a:lnTo>
                    <a:pt x="1803965" y="367903"/>
                  </a:lnTo>
                  <a:lnTo>
                    <a:pt x="1766761" y="356354"/>
                  </a:lnTo>
                  <a:cubicBezTo>
                    <a:pt x="1751518" y="353235"/>
                    <a:pt x="1735735" y="351597"/>
                    <a:pt x="1719570" y="351597"/>
                  </a:cubicBezTo>
                  <a:cubicBezTo>
                    <a:pt x="1703405" y="351597"/>
                    <a:pt x="1687623" y="353235"/>
                    <a:pt x="1672380" y="356355"/>
                  </a:cubicBezTo>
                  <a:lnTo>
                    <a:pt x="1663206" y="359202"/>
                  </a:lnTo>
                  <a:lnTo>
                    <a:pt x="1657771" y="305286"/>
                  </a:lnTo>
                  <a:cubicBezTo>
                    <a:pt x="1628935" y="164368"/>
                    <a:pt x="1504250" y="58364"/>
                    <a:pt x="1354807" y="58364"/>
                  </a:cubicBezTo>
                  <a:cubicBezTo>
                    <a:pt x="1248062" y="58364"/>
                    <a:pt x="1153949" y="112448"/>
                    <a:pt x="1098376" y="194708"/>
                  </a:cubicBezTo>
                  <a:cubicBezTo>
                    <a:pt x="1020582" y="276623"/>
                    <a:pt x="1026131" y="215665"/>
                    <a:pt x="1015012" y="204711"/>
                  </a:cubicBezTo>
                  <a:cubicBezTo>
                    <a:pt x="1033977" y="170190"/>
                    <a:pt x="1048180" y="159481"/>
                    <a:pt x="1064764" y="136866"/>
                  </a:cubicBezTo>
                  <a:cubicBezTo>
                    <a:pt x="1133746" y="53278"/>
                    <a:pt x="1238142" y="0"/>
                    <a:pt x="1354981" y="0"/>
                  </a:cubicBezTo>
                  <a:close/>
                </a:path>
              </a:pathLst>
            </a:custGeom>
            <a:solidFill>
              <a:schemeClr val="accent3"/>
            </a:solidFill>
            <a:ln w="31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80" name="Straight Connector 79"/>
            <p:cNvCxnSpPr/>
            <p:nvPr/>
          </p:nvCxnSpPr>
          <p:spPr>
            <a:xfrm>
              <a:off x="5221869" y="2898265"/>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55996" y="3596983"/>
            <a:ext cx="3659262" cy="1264377"/>
            <a:chOff x="4370969" y="1293814"/>
            <a:chExt cx="3732638" cy="1289730"/>
          </a:xfrm>
        </p:grpSpPr>
        <p:sp>
          <p:nvSpPr>
            <p:cNvPr id="89" name="TextBox 88"/>
            <p:cNvSpPr txBox="1"/>
            <p:nvPr/>
          </p:nvSpPr>
          <p:spPr>
            <a:xfrm>
              <a:off x="437096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Scalable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Thousands of workers per cluster</a:t>
              </a:r>
            </a:p>
          </p:txBody>
        </p:sp>
        <p:grpSp>
          <p:nvGrpSpPr>
            <p:cNvPr id="90" name="Group 89"/>
            <p:cNvGrpSpPr/>
            <p:nvPr/>
          </p:nvGrpSpPr>
          <p:grpSpPr>
            <a:xfrm>
              <a:off x="4459615" y="1667601"/>
              <a:ext cx="666678" cy="585847"/>
              <a:chOff x="759421" y="3999643"/>
              <a:chExt cx="285935" cy="251267"/>
            </a:xfrm>
          </p:grpSpPr>
          <p:sp>
            <p:nvSpPr>
              <p:cNvPr id="92" name="Freeform 5"/>
              <p:cNvSpPr>
                <a:spLocks/>
              </p:cNvSpPr>
              <p:nvPr/>
            </p:nvSpPr>
            <p:spPr bwMode="auto">
              <a:xfrm>
                <a:off x="759421" y="3999643"/>
                <a:ext cx="237212" cy="200982"/>
              </a:xfrm>
              <a:custGeom>
                <a:avLst/>
                <a:gdLst>
                  <a:gd name="T0" fmla="*/ 2 w 642"/>
                  <a:gd name="T1" fmla="*/ 0 h 544"/>
                  <a:gd name="T2" fmla="*/ 640 w 642"/>
                  <a:gd name="T3" fmla="*/ 0 h 544"/>
                  <a:gd name="T4" fmla="*/ 639 w 642"/>
                  <a:gd name="T5" fmla="*/ 257 h 544"/>
                  <a:gd name="T6" fmla="*/ 623 w 642"/>
                  <a:gd name="T7" fmla="*/ 237 h 544"/>
                  <a:gd name="T8" fmla="*/ 623 w 642"/>
                  <a:gd name="T9" fmla="*/ 127 h 544"/>
                  <a:gd name="T10" fmla="*/ 21 w 642"/>
                  <a:gd name="T11" fmla="*/ 127 h 544"/>
                  <a:gd name="T12" fmla="*/ 20 w 642"/>
                  <a:gd name="T13" fmla="*/ 522 h 544"/>
                  <a:gd name="T14" fmla="*/ 327 w 642"/>
                  <a:gd name="T15" fmla="*/ 524 h 544"/>
                  <a:gd name="T16" fmla="*/ 356 w 642"/>
                  <a:gd name="T17" fmla="*/ 538 h 544"/>
                  <a:gd name="T18" fmla="*/ 339 w 642"/>
                  <a:gd name="T19" fmla="*/ 541 h 544"/>
                  <a:gd name="T20" fmla="*/ 1 w 642"/>
                  <a:gd name="T21" fmla="*/ 541 h 544"/>
                  <a:gd name="T22" fmla="*/ 1 w 642"/>
                  <a:gd name="T23" fmla="*/ 5 h 544"/>
                  <a:gd name="T24" fmla="*/ 2 w 642"/>
                  <a:gd name="T2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544">
                    <a:moveTo>
                      <a:pt x="2" y="0"/>
                    </a:moveTo>
                    <a:cubicBezTo>
                      <a:pt x="215" y="0"/>
                      <a:pt x="427" y="0"/>
                      <a:pt x="640" y="0"/>
                    </a:cubicBezTo>
                    <a:cubicBezTo>
                      <a:pt x="639" y="82"/>
                      <a:pt x="642" y="180"/>
                      <a:pt x="639" y="257"/>
                    </a:cubicBezTo>
                    <a:cubicBezTo>
                      <a:pt x="622" y="258"/>
                      <a:pt x="624" y="249"/>
                      <a:pt x="623" y="237"/>
                    </a:cubicBezTo>
                    <a:cubicBezTo>
                      <a:pt x="620" y="204"/>
                      <a:pt x="624" y="158"/>
                      <a:pt x="623" y="127"/>
                    </a:cubicBezTo>
                    <a:cubicBezTo>
                      <a:pt x="422" y="127"/>
                      <a:pt x="222" y="127"/>
                      <a:pt x="21" y="127"/>
                    </a:cubicBezTo>
                    <a:cubicBezTo>
                      <a:pt x="17" y="256"/>
                      <a:pt x="21" y="391"/>
                      <a:pt x="20" y="522"/>
                    </a:cubicBezTo>
                    <a:cubicBezTo>
                      <a:pt x="114" y="525"/>
                      <a:pt x="226" y="524"/>
                      <a:pt x="327" y="524"/>
                    </a:cubicBezTo>
                    <a:cubicBezTo>
                      <a:pt x="340" y="524"/>
                      <a:pt x="357" y="520"/>
                      <a:pt x="356" y="538"/>
                    </a:cubicBezTo>
                    <a:cubicBezTo>
                      <a:pt x="353" y="544"/>
                      <a:pt x="343" y="541"/>
                      <a:pt x="339" y="541"/>
                    </a:cubicBezTo>
                    <a:cubicBezTo>
                      <a:pt x="230" y="544"/>
                      <a:pt x="110" y="539"/>
                      <a:pt x="1" y="541"/>
                    </a:cubicBezTo>
                    <a:cubicBezTo>
                      <a:pt x="1" y="362"/>
                      <a:pt x="1" y="184"/>
                      <a:pt x="1" y="5"/>
                    </a:cubicBezTo>
                    <a:cubicBezTo>
                      <a:pt x="0" y="3"/>
                      <a:pt x="0" y="1"/>
                      <a:pt x="2"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3" name="Freeform 6"/>
              <p:cNvSpPr>
                <a:spLocks/>
              </p:cNvSpPr>
              <p:nvPr/>
            </p:nvSpPr>
            <p:spPr bwMode="auto">
              <a:xfrm>
                <a:off x="810799" y="4061640"/>
                <a:ext cx="97914" cy="116186"/>
              </a:xfrm>
              <a:custGeom>
                <a:avLst/>
                <a:gdLst>
                  <a:gd name="T0" fmla="*/ 265 w 265"/>
                  <a:gd name="T1" fmla="*/ 0 h 314"/>
                  <a:gd name="T2" fmla="*/ 265 w 265"/>
                  <a:gd name="T3" fmla="*/ 107 h 314"/>
                  <a:gd name="T4" fmla="*/ 196 w 265"/>
                  <a:gd name="T5" fmla="*/ 107 h 314"/>
                  <a:gd name="T6" fmla="*/ 196 w 265"/>
                  <a:gd name="T7" fmla="*/ 156 h 314"/>
                  <a:gd name="T8" fmla="*/ 257 w 265"/>
                  <a:gd name="T9" fmla="*/ 157 h 314"/>
                  <a:gd name="T10" fmla="*/ 196 w 265"/>
                  <a:gd name="T11" fmla="*/ 176 h 314"/>
                  <a:gd name="T12" fmla="*/ 196 w 265"/>
                  <a:gd name="T13" fmla="*/ 226 h 314"/>
                  <a:gd name="T14" fmla="*/ 219 w 265"/>
                  <a:gd name="T15" fmla="*/ 227 h 314"/>
                  <a:gd name="T16" fmla="*/ 206 w 265"/>
                  <a:gd name="T17" fmla="*/ 314 h 314"/>
                  <a:gd name="T18" fmla="*/ 128 w 265"/>
                  <a:gd name="T19" fmla="*/ 314 h 314"/>
                  <a:gd name="T20" fmla="*/ 128 w 265"/>
                  <a:gd name="T21" fmla="*/ 227 h 314"/>
                  <a:gd name="T22" fmla="*/ 176 w 265"/>
                  <a:gd name="T23" fmla="*/ 227 h 314"/>
                  <a:gd name="T24" fmla="*/ 177 w 265"/>
                  <a:gd name="T25" fmla="*/ 178 h 314"/>
                  <a:gd name="T26" fmla="*/ 19 w 265"/>
                  <a:gd name="T27" fmla="*/ 176 h 314"/>
                  <a:gd name="T28" fmla="*/ 19 w 265"/>
                  <a:gd name="T29" fmla="*/ 226 h 314"/>
                  <a:gd name="T30" fmla="*/ 0 w 265"/>
                  <a:gd name="T31" fmla="*/ 226 h 314"/>
                  <a:gd name="T32" fmla="*/ 0 w 265"/>
                  <a:gd name="T33" fmla="*/ 157 h 314"/>
                  <a:gd name="T34" fmla="*/ 177 w 265"/>
                  <a:gd name="T35" fmla="*/ 157 h 314"/>
                  <a:gd name="T36" fmla="*/ 177 w 265"/>
                  <a:gd name="T37" fmla="*/ 108 h 314"/>
                  <a:gd name="T38" fmla="*/ 108 w 265"/>
                  <a:gd name="T39" fmla="*/ 107 h 314"/>
                  <a:gd name="T40" fmla="*/ 109 w 265"/>
                  <a:gd name="T41" fmla="*/ 0 h 314"/>
                  <a:gd name="T42" fmla="*/ 265 w 265"/>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314">
                    <a:moveTo>
                      <a:pt x="265" y="0"/>
                    </a:moveTo>
                    <a:cubicBezTo>
                      <a:pt x="265" y="36"/>
                      <a:pt x="265" y="71"/>
                      <a:pt x="265" y="107"/>
                    </a:cubicBezTo>
                    <a:cubicBezTo>
                      <a:pt x="242" y="107"/>
                      <a:pt x="219" y="107"/>
                      <a:pt x="196" y="107"/>
                    </a:cubicBezTo>
                    <a:cubicBezTo>
                      <a:pt x="196" y="123"/>
                      <a:pt x="196" y="139"/>
                      <a:pt x="196" y="156"/>
                    </a:cubicBezTo>
                    <a:cubicBezTo>
                      <a:pt x="213" y="160"/>
                      <a:pt x="237" y="156"/>
                      <a:pt x="257" y="157"/>
                    </a:cubicBezTo>
                    <a:cubicBezTo>
                      <a:pt x="253" y="181"/>
                      <a:pt x="223" y="177"/>
                      <a:pt x="196" y="176"/>
                    </a:cubicBezTo>
                    <a:cubicBezTo>
                      <a:pt x="196" y="193"/>
                      <a:pt x="196" y="209"/>
                      <a:pt x="196" y="226"/>
                    </a:cubicBezTo>
                    <a:cubicBezTo>
                      <a:pt x="201" y="229"/>
                      <a:pt x="212" y="226"/>
                      <a:pt x="219" y="227"/>
                    </a:cubicBezTo>
                    <a:cubicBezTo>
                      <a:pt x="209" y="251"/>
                      <a:pt x="205" y="280"/>
                      <a:pt x="206" y="314"/>
                    </a:cubicBezTo>
                    <a:cubicBezTo>
                      <a:pt x="180" y="314"/>
                      <a:pt x="154" y="314"/>
                      <a:pt x="128" y="314"/>
                    </a:cubicBezTo>
                    <a:cubicBezTo>
                      <a:pt x="128" y="285"/>
                      <a:pt x="128" y="256"/>
                      <a:pt x="128" y="227"/>
                    </a:cubicBezTo>
                    <a:cubicBezTo>
                      <a:pt x="144" y="227"/>
                      <a:pt x="160" y="227"/>
                      <a:pt x="176" y="227"/>
                    </a:cubicBezTo>
                    <a:cubicBezTo>
                      <a:pt x="179" y="214"/>
                      <a:pt x="176" y="194"/>
                      <a:pt x="177" y="178"/>
                    </a:cubicBezTo>
                    <a:cubicBezTo>
                      <a:pt x="128" y="174"/>
                      <a:pt x="71" y="178"/>
                      <a:pt x="19" y="176"/>
                    </a:cubicBezTo>
                    <a:cubicBezTo>
                      <a:pt x="19" y="193"/>
                      <a:pt x="19" y="209"/>
                      <a:pt x="19" y="226"/>
                    </a:cubicBezTo>
                    <a:cubicBezTo>
                      <a:pt x="12" y="226"/>
                      <a:pt x="6" y="226"/>
                      <a:pt x="0" y="226"/>
                    </a:cubicBezTo>
                    <a:cubicBezTo>
                      <a:pt x="0" y="203"/>
                      <a:pt x="0" y="180"/>
                      <a:pt x="0" y="157"/>
                    </a:cubicBezTo>
                    <a:cubicBezTo>
                      <a:pt x="59" y="157"/>
                      <a:pt x="118" y="157"/>
                      <a:pt x="177" y="157"/>
                    </a:cubicBezTo>
                    <a:cubicBezTo>
                      <a:pt x="177" y="141"/>
                      <a:pt x="177" y="125"/>
                      <a:pt x="177" y="108"/>
                    </a:cubicBezTo>
                    <a:cubicBezTo>
                      <a:pt x="157" y="105"/>
                      <a:pt x="130" y="108"/>
                      <a:pt x="108" y="107"/>
                    </a:cubicBezTo>
                    <a:cubicBezTo>
                      <a:pt x="109" y="72"/>
                      <a:pt x="105" y="33"/>
                      <a:pt x="109" y="0"/>
                    </a:cubicBezTo>
                    <a:cubicBezTo>
                      <a:pt x="161" y="0"/>
                      <a:pt x="213" y="0"/>
                      <a:pt x="265"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4" name="Freeform 7"/>
              <p:cNvSpPr>
                <a:spLocks noEditPoints="1"/>
              </p:cNvSpPr>
              <p:nvPr/>
            </p:nvSpPr>
            <p:spPr bwMode="auto">
              <a:xfrm>
                <a:off x="885445" y="4096777"/>
                <a:ext cx="159911" cy="154133"/>
              </a:xfrm>
              <a:custGeom>
                <a:avLst/>
                <a:gdLst>
                  <a:gd name="T0" fmla="*/ 205 w 433"/>
                  <a:gd name="T1" fmla="*/ 7 h 417"/>
                  <a:gd name="T2" fmla="*/ 369 w 433"/>
                  <a:gd name="T3" fmla="*/ 64 h 417"/>
                  <a:gd name="T4" fmla="*/ 428 w 433"/>
                  <a:gd name="T5" fmla="*/ 224 h 417"/>
                  <a:gd name="T6" fmla="*/ 245 w 433"/>
                  <a:gd name="T7" fmla="*/ 407 h 417"/>
                  <a:gd name="T8" fmla="*/ 31 w 433"/>
                  <a:gd name="T9" fmla="*/ 162 h 417"/>
                  <a:gd name="T10" fmla="*/ 48 w 433"/>
                  <a:gd name="T11" fmla="*/ 112 h 417"/>
                  <a:gd name="T12" fmla="*/ 205 w 433"/>
                  <a:gd name="T13" fmla="*/ 7 h 417"/>
                  <a:gd name="T14" fmla="*/ 240 w 433"/>
                  <a:gd name="T15" fmla="*/ 26 h 417"/>
                  <a:gd name="T16" fmla="*/ 169 w 433"/>
                  <a:gd name="T17" fmla="*/ 107 h 417"/>
                  <a:gd name="T18" fmla="*/ 285 w 433"/>
                  <a:gd name="T19" fmla="*/ 107 h 417"/>
                  <a:gd name="T20" fmla="*/ 240 w 433"/>
                  <a:gd name="T21" fmla="*/ 26 h 417"/>
                  <a:gd name="T22" fmla="*/ 93 w 433"/>
                  <a:gd name="T23" fmla="*/ 85 h 417"/>
                  <a:gd name="T24" fmla="*/ 150 w 433"/>
                  <a:gd name="T25" fmla="*/ 102 h 417"/>
                  <a:gd name="T26" fmla="*/ 183 w 433"/>
                  <a:gd name="T27" fmla="*/ 29 h 417"/>
                  <a:gd name="T28" fmla="*/ 93 w 433"/>
                  <a:gd name="T29" fmla="*/ 85 h 417"/>
                  <a:gd name="T30" fmla="*/ 304 w 433"/>
                  <a:gd name="T31" fmla="*/ 102 h 417"/>
                  <a:gd name="T32" fmla="*/ 361 w 433"/>
                  <a:gd name="T33" fmla="*/ 85 h 417"/>
                  <a:gd name="T34" fmla="*/ 272 w 433"/>
                  <a:gd name="T35" fmla="*/ 29 h 417"/>
                  <a:gd name="T36" fmla="*/ 304 w 433"/>
                  <a:gd name="T37" fmla="*/ 102 h 417"/>
                  <a:gd name="T38" fmla="*/ 79 w 433"/>
                  <a:gd name="T39" fmla="*/ 99 h 417"/>
                  <a:gd name="T40" fmla="*/ 44 w 433"/>
                  <a:gd name="T41" fmla="*/ 191 h 417"/>
                  <a:gd name="T42" fmla="*/ 137 w 433"/>
                  <a:gd name="T43" fmla="*/ 191 h 417"/>
                  <a:gd name="T44" fmla="*/ 145 w 433"/>
                  <a:gd name="T45" fmla="*/ 121 h 417"/>
                  <a:gd name="T46" fmla="*/ 79 w 433"/>
                  <a:gd name="T47" fmla="*/ 99 h 417"/>
                  <a:gd name="T48" fmla="*/ 372 w 433"/>
                  <a:gd name="T49" fmla="*/ 99 h 417"/>
                  <a:gd name="T50" fmla="*/ 309 w 433"/>
                  <a:gd name="T51" fmla="*/ 121 h 417"/>
                  <a:gd name="T52" fmla="*/ 317 w 433"/>
                  <a:gd name="T53" fmla="*/ 191 h 417"/>
                  <a:gd name="T54" fmla="*/ 409 w 433"/>
                  <a:gd name="T55" fmla="*/ 191 h 417"/>
                  <a:gd name="T56" fmla="*/ 372 w 433"/>
                  <a:gd name="T57" fmla="*/ 99 h 417"/>
                  <a:gd name="T58" fmla="*/ 164 w 433"/>
                  <a:gd name="T59" fmla="*/ 124 h 417"/>
                  <a:gd name="T60" fmla="*/ 156 w 433"/>
                  <a:gd name="T61" fmla="*/ 191 h 417"/>
                  <a:gd name="T62" fmla="*/ 298 w 433"/>
                  <a:gd name="T63" fmla="*/ 191 h 417"/>
                  <a:gd name="T64" fmla="*/ 291 w 433"/>
                  <a:gd name="T65" fmla="*/ 124 h 417"/>
                  <a:gd name="T66" fmla="*/ 164 w 433"/>
                  <a:gd name="T67" fmla="*/ 124 h 417"/>
                  <a:gd name="T68" fmla="*/ 77 w 433"/>
                  <a:gd name="T69" fmla="*/ 308 h 417"/>
                  <a:gd name="T70" fmla="*/ 144 w 433"/>
                  <a:gd name="T71" fmla="*/ 286 h 417"/>
                  <a:gd name="T72" fmla="*/ 137 w 433"/>
                  <a:gd name="T73" fmla="*/ 210 h 417"/>
                  <a:gd name="T74" fmla="*/ 45 w 433"/>
                  <a:gd name="T75" fmla="*/ 210 h 417"/>
                  <a:gd name="T76" fmla="*/ 77 w 433"/>
                  <a:gd name="T77" fmla="*/ 308 h 417"/>
                  <a:gd name="T78" fmla="*/ 156 w 433"/>
                  <a:gd name="T79" fmla="*/ 210 h 417"/>
                  <a:gd name="T80" fmla="*/ 163 w 433"/>
                  <a:gd name="T81" fmla="*/ 283 h 417"/>
                  <a:gd name="T82" fmla="*/ 291 w 433"/>
                  <a:gd name="T83" fmla="*/ 283 h 417"/>
                  <a:gd name="T84" fmla="*/ 298 w 433"/>
                  <a:gd name="T85" fmla="*/ 210 h 417"/>
                  <a:gd name="T86" fmla="*/ 156 w 433"/>
                  <a:gd name="T87" fmla="*/ 210 h 417"/>
                  <a:gd name="T88" fmla="*/ 317 w 433"/>
                  <a:gd name="T89" fmla="*/ 210 h 417"/>
                  <a:gd name="T90" fmla="*/ 310 w 433"/>
                  <a:gd name="T91" fmla="*/ 286 h 417"/>
                  <a:gd name="T92" fmla="*/ 378 w 433"/>
                  <a:gd name="T93" fmla="*/ 307 h 417"/>
                  <a:gd name="T94" fmla="*/ 409 w 433"/>
                  <a:gd name="T95" fmla="*/ 210 h 417"/>
                  <a:gd name="T96" fmla="*/ 317 w 433"/>
                  <a:gd name="T97" fmla="*/ 210 h 417"/>
                  <a:gd name="T98" fmla="*/ 167 w 433"/>
                  <a:gd name="T99" fmla="*/ 300 h 417"/>
                  <a:gd name="T100" fmla="*/ 228 w 433"/>
                  <a:gd name="T101" fmla="*/ 389 h 417"/>
                  <a:gd name="T102" fmla="*/ 286 w 433"/>
                  <a:gd name="T103" fmla="*/ 300 h 417"/>
                  <a:gd name="T104" fmla="*/ 167 w 433"/>
                  <a:gd name="T105" fmla="*/ 300 h 417"/>
                  <a:gd name="T106" fmla="*/ 145 w 433"/>
                  <a:gd name="T107" fmla="*/ 304 h 417"/>
                  <a:gd name="T108" fmla="*/ 88 w 433"/>
                  <a:gd name="T109" fmla="*/ 323 h 417"/>
                  <a:gd name="T110" fmla="*/ 182 w 433"/>
                  <a:gd name="T111" fmla="*/ 383 h 417"/>
                  <a:gd name="T112" fmla="*/ 145 w 433"/>
                  <a:gd name="T113" fmla="*/ 304 h 417"/>
                  <a:gd name="T114" fmla="*/ 272 w 433"/>
                  <a:gd name="T115" fmla="*/ 383 h 417"/>
                  <a:gd name="T116" fmla="*/ 366 w 433"/>
                  <a:gd name="T117" fmla="*/ 323 h 417"/>
                  <a:gd name="T118" fmla="*/ 305 w 433"/>
                  <a:gd name="T119" fmla="*/ 304 h 417"/>
                  <a:gd name="T120" fmla="*/ 272 w 433"/>
                  <a:gd name="T121" fmla="*/ 38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3" h="417">
                    <a:moveTo>
                      <a:pt x="205" y="7"/>
                    </a:moveTo>
                    <a:cubicBezTo>
                      <a:pt x="277" y="0"/>
                      <a:pt x="331" y="26"/>
                      <a:pt x="369" y="64"/>
                    </a:cubicBezTo>
                    <a:cubicBezTo>
                      <a:pt x="403" y="98"/>
                      <a:pt x="433" y="151"/>
                      <a:pt x="428" y="224"/>
                    </a:cubicBezTo>
                    <a:cubicBezTo>
                      <a:pt x="420" y="322"/>
                      <a:pt x="342" y="399"/>
                      <a:pt x="245" y="407"/>
                    </a:cubicBezTo>
                    <a:cubicBezTo>
                      <a:pt x="117" y="417"/>
                      <a:pt x="0" y="309"/>
                      <a:pt x="31" y="162"/>
                    </a:cubicBezTo>
                    <a:cubicBezTo>
                      <a:pt x="36" y="139"/>
                      <a:pt x="41" y="125"/>
                      <a:pt x="48" y="112"/>
                    </a:cubicBezTo>
                    <a:cubicBezTo>
                      <a:pt x="72" y="67"/>
                      <a:pt x="128" y="15"/>
                      <a:pt x="205" y="7"/>
                    </a:cubicBezTo>
                    <a:close/>
                    <a:moveTo>
                      <a:pt x="240" y="26"/>
                    </a:moveTo>
                    <a:cubicBezTo>
                      <a:pt x="201" y="8"/>
                      <a:pt x="176" y="72"/>
                      <a:pt x="169" y="107"/>
                    </a:cubicBezTo>
                    <a:cubicBezTo>
                      <a:pt x="205" y="111"/>
                      <a:pt x="249" y="111"/>
                      <a:pt x="285" y="107"/>
                    </a:cubicBezTo>
                    <a:cubicBezTo>
                      <a:pt x="277" y="79"/>
                      <a:pt x="266" y="38"/>
                      <a:pt x="240" y="26"/>
                    </a:cubicBezTo>
                    <a:close/>
                    <a:moveTo>
                      <a:pt x="93" y="85"/>
                    </a:moveTo>
                    <a:cubicBezTo>
                      <a:pt x="111" y="92"/>
                      <a:pt x="128" y="99"/>
                      <a:pt x="150" y="102"/>
                    </a:cubicBezTo>
                    <a:cubicBezTo>
                      <a:pt x="157" y="74"/>
                      <a:pt x="168" y="49"/>
                      <a:pt x="183" y="29"/>
                    </a:cubicBezTo>
                    <a:cubicBezTo>
                      <a:pt x="145" y="39"/>
                      <a:pt x="114" y="57"/>
                      <a:pt x="93" y="85"/>
                    </a:cubicBezTo>
                    <a:close/>
                    <a:moveTo>
                      <a:pt x="304" y="102"/>
                    </a:moveTo>
                    <a:cubicBezTo>
                      <a:pt x="326" y="99"/>
                      <a:pt x="343" y="92"/>
                      <a:pt x="361" y="85"/>
                    </a:cubicBezTo>
                    <a:cubicBezTo>
                      <a:pt x="341" y="57"/>
                      <a:pt x="309" y="40"/>
                      <a:pt x="272" y="29"/>
                    </a:cubicBezTo>
                    <a:cubicBezTo>
                      <a:pt x="285" y="51"/>
                      <a:pt x="298" y="73"/>
                      <a:pt x="304" y="102"/>
                    </a:cubicBezTo>
                    <a:close/>
                    <a:moveTo>
                      <a:pt x="79" y="99"/>
                    </a:moveTo>
                    <a:cubicBezTo>
                      <a:pt x="62" y="125"/>
                      <a:pt x="46" y="151"/>
                      <a:pt x="44" y="191"/>
                    </a:cubicBezTo>
                    <a:cubicBezTo>
                      <a:pt x="75" y="191"/>
                      <a:pt x="106" y="191"/>
                      <a:pt x="137" y="191"/>
                    </a:cubicBezTo>
                    <a:cubicBezTo>
                      <a:pt x="138" y="166"/>
                      <a:pt x="141" y="143"/>
                      <a:pt x="145" y="121"/>
                    </a:cubicBezTo>
                    <a:cubicBezTo>
                      <a:pt x="121" y="115"/>
                      <a:pt x="100" y="107"/>
                      <a:pt x="79" y="99"/>
                    </a:cubicBezTo>
                    <a:close/>
                    <a:moveTo>
                      <a:pt x="372" y="99"/>
                    </a:moveTo>
                    <a:cubicBezTo>
                      <a:pt x="354" y="110"/>
                      <a:pt x="331" y="115"/>
                      <a:pt x="309" y="121"/>
                    </a:cubicBezTo>
                    <a:cubicBezTo>
                      <a:pt x="312" y="143"/>
                      <a:pt x="317" y="165"/>
                      <a:pt x="317" y="191"/>
                    </a:cubicBezTo>
                    <a:cubicBezTo>
                      <a:pt x="347" y="191"/>
                      <a:pt x="378" y="191"/>
                      <a:pt x="409" y="191"/>
                    </a:cubicBezTo>
                    <a:cubicBezTo>
                      <a:pt x="406" y="151"/>
                      <a:pt x="393" y="121"/>
                      <a:pt x="372" y="99"/>
                    </a:cubicBezTo>
                    <a:close/>
                    <a:moveTo>
                      <a:pt x="164" y="124"/>
                    </a:moveTo>
                    <a:cubicBezTo>
                      <a:pt x="159" y="144"/>
                      <a:pt x="156" y="166"/>
                      <a:pt x="156" y="191"/>
                    </a:cubicBezTo>
                    <a:cubicBezTo>
                      <a:pt x="203" y="191"/>
                      <a:pt x="250" y="191"/>
                      <a:pt x="298" y="191"/>
                    </a:cubicBezTo>
                    <a:cubicBezTo>
                      <a:pt x="299" y="165"/>
                      <a:pt x="293" y="146"/>
                      <a:pt x="291" y="124"/>
                    </a:cubicBezTo>
                    <a:cubicBezTo>
                      <a:pt x="251" y="130"/>
                      <a:pt x="204" y="131"/>
                      <a:pt x="164" y="124"/>
                    </a:cubicBezTo>
                    <a:close/>
                    <a:moveTo>
                      <a:pt x="77" y="308"/>
                    </a:moveTo>
                    <a:cubicBezTo>
                      <a:pt x="95" y="297"/>
                      <a:pt x="119" y="291"/>
                      <a:pt x="144" y="286"/>
                    </a:cubicBezTo>
                    <a:cubicBezTo>
                      <a:pt x="141" y="261"/>
                      <a:pt x="137" y="238"/>
                      <a:pt x="137" y="210"/>
                    </a:cubicBezTo>
                    <a:cubicBezTo>
                      <a:pt x="107" y="210"/>
                      <a:pt x="76" y="210"/>
                      <a:pt x="45" y="210"/>
                    </a:cubicBezTo>
                    <a:cubicBezTo>
                      <a:pt x="47" y="252"/>
                      <a:pt x="58" y="284"/>
                      <a:pt x="77" y="308"/>
                    </a:cubicBezTo>
                    <a:close/>
                    <a:moveTo>
                      <a:pt x="156" y="210"/>
                    </a:moveTo>
                    <a:cubicBezTo>
                      <a:pt x="156" y="237"/>
                      <a:pt x="159" y="261"/>
                      <a:pt x="163" y="283"/>
                    </a:cubicBezTo>
                    <a:cubicBezTo>
                      <a:pt x="200" y="276"/>
                      <a:pt x="254" y="276"/>
                      <a:pt x="291" y="283"/>
                    </a:cubicBezTo>
                    <a:cubicBezTo>
                      <a:pt x="296" y="261"/>
                      <a:pt x="298" y="237"/>
                      <a:pt x="298" y="210"/>
                    </a:cubicBezTo>
                    <a:cubicBezTo>
                      <a:pt x="250" y="210"/>
                      <a:pt x="203" y="210"/>
                      <a:pt x="156" y="210"/>
                    </a:cubicBezTo>
                    <a:close/>
                    <a:moveTo>
                      <a:pt x="317" y="210"/>
                    </a:moveTo>
                    <a:cubicBezTo>
                      <a:pt x="317" y="238"/>
                      <a:pt x="313" y="262"/>
                      <a:pt x="310" y="286"/>
                    </a:cubicBezTo>
                    <a:cubicBezTo>
                      <a:pt x="336" y="290"/>
                      <a:pt x="357" y="299"/>
                      <a:pt x="378" y="307"/>
                    </a:cubicBezTo>
                    <a:cubicBezTo>
                      <a:pt x="396" y="282"/>
                      <a:pt x="408" y="251"/>
                      <a:pt x="409" y="210"/>
                    </a:cubicBezTo>
                    <a:cubicBezTo>
                      <a:pt x="378" y="210"/>
                      <a:pt x="347" y="210"/>
                      <a:pt x="317" y="210"/>
                    </a:cubicBezTo>
                    <a:close/>
                    <a:moveTo>
                      <a:pt x="167" y="300"/>
                    </a:moveTo>
                    <a:cubicBezTo>
                      <a:pt x="178" y="335"/>
                      <a:pt x="191" y="390"/>
                      <a:pt x="228" y="389"/>
                    </a:cubicBezTo>
                    <a:cubicBezTo>
                      <a:pt x="263" y="389"/>
                      <a:pt x="279" y="329"/>
                      <a:pt x="286" y="300"/>
                    </a:cubicBezTo>
                    <a:cubicBezTo>
                      <a:pt x="249" y="295"/>
                      <a:pt x="205" y="295"/>
                      <a:pt x="167" y="300"/>
                    </a:cubicBezTo>
                    <a:close/>
                    <a:moveTo>
                      <a:pt x="145" y="304"/>
                    </a:moveTo>
                    <a:cubicBezTo>
                      <a:pt x="126" y="309"/>
                      <a:pt x="105" y="314"/>
                      <a:pt x="88" y="323"/>
                    </a:cubicBezTo>
                    <a:cubicBezTo>
                      <a:pt x="110" y="352"/>
                      <a:pt x="142" y="371"/>
                      <a:pt x="182" y="383"/>
                    </a:cubicBezTo>
                    <a:cubicBezTo>
                      <a:pt x="168" y="364"/>
                      <a:pt x="157" y="330"/>
                      <a:pt x="145" y="304"/>
                    </a:cubicBezTo>
                    <a:close/>
                    <a:moveTo>
                      <a:pt x="272" y="383"/>
                    </a:moveTo>
                    <a:cubicBezTo>
                      <a:pt x="312" y="371"/>
                      <a:pt x="344" y="352"/>
                      <a:pt x="366" y="323"/>
                    </a:cubicBezTo>
                    <a:cubicBezTo>
                      <a:pt x="348" y="314"/>
                      <a:pt x="327" y="308"/>
                      <a:pt x="305" y="304"/>
                    </a:cubicBezTo>
                    <a:cubicBezTo>
                      <a:pt x="299" y="335"/>
                      <a:pt x="286" y="359"/>
                      <a:pt x="272" y="383"/>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5" name="Freeform 8"/>
              <p:cNvSpPr>
                <a:spLocks/>
              </p:cNvSpPr>
              <p:nvPr/>
            </p:nvSpPr>
            <p:spPr bwMode="auto">
              <a:xfrm>
                <a:off x="792371" y="4145656"/>
                <a:ext cx="43570" cy="32170"/>
              </a:xfrm>
              <a:custGeom>
                <a:avLst/>
                <a:gdLst>
                  <a:gd name="T0" fmla="*/ 118 w 118"/>
                  <a:gd name="T1" fmla="*/ 0 h 87"/>
                  <a:gd name="T2" fmla="*/ 118 w 118"/>
                  <a:gd name="T3" fmla="*/ 87 h 87"/>
                  <a:gd name="T4" fmla="*/ 0 w 118"/>
                  <a:gd name="T5" fmla="*/ 87 h 87"/>
                  <a:gd name="T6" fmla="*/ 0 w 118"/>
                  <a:gd name="T7" fmla="*/ 0 h 87"/>
                  <a:gd name="T8" fmla="*/ 118 w 118"/>
                  <a:gd name="T9" fmla="*/ 0 h 87"/>
                </a:gdLst>
                <a:ahLst/>
                <a:cxnLst>
                  <a:cxn ang="0">
                    <a:pos x="T0" y="T1"/>
                  </a:cxn>
                  <a:cxn ang="0">
                    <a:pos x="T2" y="T3"/>
                  </a:cxn>
                  <a:cxn ang="0">
                    <a:pos x="T4" y="T5"/>
                  </a:cxn>
                  <a:cxn ang="0">
                    <a:pos x="T6" y="T7"/>
                  </a:cxn>
                  <a:cxn ang="0">
                    <a:pos x="T8" y="T9"/>
                  </a:cxn>
                </a:cxnLst>
                <a:rect l="0" t="0" r="r" b="b"/>
                <a:pathLst>
                  <a:path w="118" h="87">
                    <a:moveTo>
                      <a:pt x="118" y="0"/>
                    </a:moveTo>
                    <a:cubicBezTo>
                      <a:pt x="118" y="29"/>
                      <a:pt x="118" y="58"/>
                      <a:pt x="118" y="87"/>
                    </a:cubicBezTo>
                    <a:cubicBezTo>
                      <a:pt x="79" y="87"/>
                      <a:pt x="40" y="87"/>
                      <a:pt x="0" y="87"/>
                    </a:cubicBezTo>
                    <a:cubicBezTo>
                      <a:pt x="0" y="58"/>
                      <a:pt x="0" y="29"/>
                      <a:pt x="0" y="0"/>
                    </a:cubicBezTo>
                    <a:cubicBezTo>
                      <a:pt x="40" y="0"/>
                      <a:pt x="79" y="0"/>
                      <a:pt x="118"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grpSp>
        <p:cxnSp>
          <p:nvCxnSpPr>
            <p:cNvPr id="91" name="Straight Connector 90"/>
            <p:cNvCxnSpPr/>
            <p:nvPr/>
          </p:nvCxnSpPr>
          <p:spPr>
            <a:xfrm>
              <a:off x="522186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132770" y="3634290"/>
            <a:ext cx="3663346" cy="1264377"/>
            <a:chOff x="8295848" y="3706669"/>
            <a:chExt cx="3736804" cy="1289730"/>
          </a:xfrm>
        </p:grpSpPr>
        <p:cxnSp>
          <p:nvCxnSpPr>
            <p:cNvPr id="81" name="Straight Connector 80"/>
            <p:cNvCxnSpPr/>
            <p:nvPr/>
          </p:nvCxnSpPr>
          <p:spPr>
            <a:xfrm>
              <a:off x="9127698" y="38302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295848" y="3706669"/>
              <a:ext cx="3736804" cy="1289730"/>
              <a:chOff x="8295848" y="3706669"/>
              <a:chExt cx="3736804" cy="1289730"/>
            </a:xfrm>
          </p:grpSpPr>
          <p:sp>
            <p:nvSpPr>
              <p:cNvPr id="70" name="TextBox 69"/>
              <p:cNvSpPr txBox="1"/>
              <p:nvPr/>
            </p:nvSpPr>
            <p:spPr>
              <a:xfrm>
                <a:off x="8300014" y="3706669"/>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Reliable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Guaranteed message delivery Exactly-once semantics</a:t>
                </a:r>
              </a:p>
            </p:txBody>
          </p:sp>
          <p:pic>
            <p:nvPicPr>
              <p:cNvPr id="4" name="Picture 3"/>
              <p:cNvPicPr>
                <a:picLocks noChangeAspect="1"/>
              </p:cNvPicPr>
              <p:nvPr/>
            </p:nvPicPr>
            <p:blipFill>
              <a:blip r:embed="rId4">
                <a:clrChange>
                  <a:clrFrom>
                    <a:srgbClr val="F2F2F2"/>
                  </a:clrFrom>
                  <a:clrTo>
                    <a:srgbClr val="F2F2F2">
                      <a:alpha val="0"/>
                    </a:srgbClr>
                  </a:clrTo>
                </a:clrChange>
                <a:duotone>
                  <a:schemeClr val="accent1">
                    <a:shade val="45000"/>
                    <a:satMod val="135000"/>
                  </a:schemeClr>
                  <a:prstClr val="white"/>
                </a:duotone>
              </a:blip>
              <a:stretch>
                <a:fillRect/>
              </a:stretch>
            </p:blipFill>
            <p:spPr>
              <a:xfrm>
                <a:off x="8295848" y="3897270"/>
                <a:ext cx="778338" cy="812626"/>
              </a:xfrm>
              <a:prstGeom prst="rect">
                <a:avLst/>
              </a:prstGeom>
              <a:ln>
                <a:solidFill>
                  <a:srgbClr val="0070C0"/>
                </a:solidFill>
              </a:ln>
            </p:spPr>
          </p:pic>
        </p:grpSp>
      </p:grpSp>
      <p:grpSp>
        <p:nvGrpSpPr>
          <p:cNvPr id="15" name="Group 14"/>
          <p:cNvGrpSpPr/>
          <p:nvPr/>
        </p:nvGrpSpPr>
        <p:grpSpPr>
          <a:xfrm>
            <a:off x="455995" y="2182535"/>
            <a:ext cx="3659263" cy="1264377"/>
            <a:chOff x="465139" y="1293814"/>
            <a:chExt cx="3732638" cy="1289730"/>
          </a:xfrm>
        </p:grpSpPr>
        <p:sp>
          <p:nvSpPr>
            <p:cNvPr id="38" name="TextBox 37"/>
            <p:cNvSpPr txBox="1"/>
            <p:nvPr/>
          </p:nvSpPr>
          <p:spPr>
            <a:xfrm>
              <a:off x="46513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Streaming data analysis</a:t>
              </a:r>
            </a:p>
          </p:txBody>
        </p:sp>
        <p:cxnSp>
          <p:nvCxnSpPr>
            <p:cNvPr id="12" name="Straight Connector 11"/>
            <p:cNvCxnSpPr/>
            <p:nvPr/>
          </p:nvCxnSpPr>
          <p:spPr>
            <a:xfrm>
              <a:off x="131603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26713" y="2849395"/>
            <a:ext cx="230527" cy="264267"/>
            <a:chOff x="3129153" y="6107430"/>
            <a:chExt cx="235149" cy="269566"/>
          </a:xfrm>
        </p:grpSpPr>
        <p:sp>
          <p:nvSpPr>
            <p:cNvPr id="45" name="Freeform 4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Oval 6"/>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1" name="Group 50"/>
          <p:cNvGrpSpPr/>
          <p:nvPr/>
        </p:nvGrpSpPr>
        <p:grpSpPr>
          <a:xfrm>
            <a:off x="509041" y="2481796"/>
            <a:ext cx="230527" cy="264267"/>
            <a:chOff x="3129153" y="6107430"/>
            <a:chExt cx="235149" cy="269566"/>
          </a:xfrm>
        </p:grpSpPr>
        <p:sp>
          <p:nvSpPr>
            <p:cNvPr id="52" name="Freeform 51"/>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Oval 52"/>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4" name="Group 53"/>
          <p:cNvGrpSpPr/>
          <p:nvPr/>
        </p:nvGrpSpPr>
        <p:grpSpPr>
          <a:xfrm>
            <a:off x="769046" y="2419317"/>
            <a:ext cx="230527" cy="264267"/>
            <a:chOff x="3129153" y="6107430"/>
            <a:chExt cx="235149" cy="269566"/>
          </a:xfrm>
        </p:grpSpPr>
        <p:sp>
          <p:nvSpPr>
            <p:cNvPr id="55" name="Freeform 5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Oval 55"/>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7" name="Group 56"/>
          <p:cNvGrpSpPr/>
          <p:nvPr/>
        </p:nvGrpSpPr>
        <p:grpSpPr>
          <a:xfrm>
            <a:off x="941799" y="2568978"/>
            <a:ext cx="230527" cy="264267"/>
            <a:chOff x="3129153" y="6107430"/>
            <a:chExt cx="235149" cy="269566"/>
          </a:xfrm>
        </p:grpSpPr>
        <p:sp>
          <p:nvSpPr>
            <p:cNvPr id="58" name="Freeform 57"/>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Oval 58"/>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9724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Visual Studio tooling</a:t>
            </a:r>
          </a:p>
        </p:txBody>
      </p:sp>
      <p:sp>
        <p:nvSpPr>
          <p:cNvPr id="10" name="Text Placeholder 9">
            <a:extLst>
              <a:ext uri="{FF2B5EF4-FFF2-40B4-BE49-F238E27FC236}">
                <a16:creationId xmlns:a16="http://schemas.microsoft.com/office/drawing/2014/main" id="{F7350305-E6C5-42AA-891F-8AB933E4F3CF}"/>
              </a:ext>
            </a:extLst>
          </p:cNvPr>
          <p:cNvSpPr>
            <a:spLocks noGrp="1"/>
          </p:cNvSpPr>
          <p:nvPr>
            <p:ph type="body" sz="quarter" idx="11"/>
          </p:nvPr>
        </p:nvSpPr>
        <p:spPr>
          <a:xfrm>
            <a:off x="267684" y="1205150"/>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You can develop and deploy a Storm application without leaving Visual Studio</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29" y="1887038"/>
            <a:ext cx="3805735" cy="3829083"/>
          </a:xfrm>
          <a:prstGeom prst="rect">
            <a:avLst/>
          </a:prstGeom>
        </p:spPr>
      </p:pic>
      <p:sp>
        <p:nvSpPr>
          <p:cNvPr id="13" name="Rectangle 12"/>
          <p:cNvSpPr/>
          <p:nvPr/>
        </p:nvSpPr>
        <p:spPr bwMode="auto">
          <a:xfrm>
            <a:off x="7299049" y="1670276"/>
            <a:ext cx="4447645" cy="4685443"/>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8A8E4D7F-720C-46D6-ACE0-415DAE17DF2D}"/>
              </a:ext>
            </a:extLst>
          </p:cNvPr>
          <p:cNvSpPr/>
          <p:nvPr/>
        </p:nvSpPr>
        <p:spPr>
          <a:xfrm>
            <a:off x="31174" y="2645907"/>
            <a:ext cx="7432078" cy="1977464"/>
          </a:xfrm>
          <a:prstGeom prst="rect">
            <a:avLst/>
          </a:prstGeom>
        </p:spPr>
        <p:txBody>
          <a:bodyPr wrap="square">
            <a:spAutoFit/>
          </a:bodyPr>
          <a:lstStyle/>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Create Storm projects from available template</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a topology with C# bolts/spouts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Topologies containing Java spouts/bolts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Monitor Topologies within VS</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Troubleshoot Topologies</a:t>
            </a:r>
          </a:p>
        </p:txBody>
      </p:sp>
    </p:spTree>
    <p:extLst>
      <p:ext uri="{BB962C8B-B14F-4D97-AF65-F5344CB8AC3E}">
        <p14:creationId xmlns:p14="http://schemas.microsoft.com/office/powerpoint/2010/main" val="202127579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Storm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Storm on HDInsight can be a good option</a:t>
            </a:r>
          </a:p>
        </p:txBody>
      </p:sp>
      <p:graphicFrame>
        <p:nvGraphicFramePr>
          <p:cNvPr id="5" name="Table 4">
            <a:extLst>
              <a:ext uri="{FF2B5EF4-FFF2-40B4-BE49-F238E27FC236}">
                <a16:creationId xmlns:a16="http://schemas.microsoft.com/office/drawing/2014/main" id="{FD5F8130-6525-474D-AB5C-3E70CE278488}"/>
              </a:ext>
            </a:extLst>
          </p:cNvPr>
          <p:cNvGraphicFramePr>
            <a:graphicFrameLocks noGrp="1"/>
          </p:cNvGraphicFramePr>
          <p:nvPr>
            <p:extLst/>
          </p:nvPr>
        </p:nvGraphicFramePr>
        <p:xfrm>
          <a:off x="555998" y="1576169"/>
          <a:ext cx="11159751" cy="4923497"/>
        </p:xfrm>
        <a:graphic>
          <a:graphicData uri="http://schemas.openxmlformats.org/drawingml/2006/table">
            <a:tbl>
              <a:tblPr firstRow="1" bandRow="1">
                <a:tableStyleId>{5C22544A-7EE6-4342-B048-85BDC9FD1C3A}</a:tableStyleId>
              </a:tblPr>
              <a:tblGrid>
                <a:gridCol w="3301627">
                  <a:extLst>
                    <a:ext uri="{9D8B030D-6E8A-4147-A177-3AD203B41FA5}">
                      <a16:colId xmlns:a16="http://schemas.microsoft.com/office/drawing/2014/main" val="3272501966"/>
                    </a:ext>
                  </a:extLst>
                </a:gridCol>
                <a:gridCol w="785812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open-source, licensed under Apache License 2.0</a:t>
                      </a:r>
                    </a:p>
                  </a:txBody>
                  <a:tcPr anchor="ctr"/>
                </a:tc>
                <a:extLst>
                  <a:ext uri="{0D108BD9-81ED-4DB2-BD59-A6C34878D82A}">
                    <a16:rowId xmlns:a16="http://schemas.microsoft.com/office/drawing/2014/main" val="1212888764"/>
                  </a:ext>
                </a:extLst>
              </a:tr>
              <a:tr h="754207">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available as a managed service on Azure, as an IaaS solution on Azure VMs, on-premises and as an IaaS solution on other public clouds.</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highly scalable solution</a:t>
                      </a:r>
                    </a:p>
                  </a:txBody>
                  <a:tcPr anchor="ctr"/>
                </a:tc>
                <a:tc>
                  <a:txBody>
                    <a:bodyPr/>
                    <a:lstStyle/>
                    <a:p>
                      <a:r>
                        <a:rPr lang="en-US" sz="1600">
                          <a:latin typeface="Segoe UI Semilight" panose="020B0402040204020203" pitchFamily="34" charset="0"/>
                          <a:cs typeface="Segoe UI Semilight" panose="020B0402040204020203" pitchFamily="34" charset="0"/>
                        </a:rPr>
                        <a:t>Storm architecture uses parallelism across clusters to scale. </a:t>
                      </a:r>
                      <a:r>
                        <a:rPr lang="en-US" sz="1600">
                          <a:latin typeface="Segoe UI Semilight" panose="020B0402040204020203" pitchFamily="34" charset="0"/>
                          <a:cs typeface="Segoe UI Semilight" panose="020B0402040204020203" pitchFamily="34" charset="0"/>
                          <a:hlinkClick r:id="rId3"/>
                        </a:rPr>
                        <a:t>Powered by Apache Storm </a:t>
                      </a:r>
                      <a:r>
                        <a:rPr lang="en-US" sz="1600">
                          <a:latin typeface="Segoe UI Semilight" panose="020B0402040204020203" pitchFamily="34" charset="0"/>
                          <a:cs typeface="Segoe UI Semilight" panose="020B0402040204020203" pitchFamily="34" charset="0"/>
                        </a:rPr>
                        <a:t>list some of the companies using Storm at large scale. Apache Storm processes many </a:t>
                      </a:r>
                      <a:r>
                        <a:rPr lang="en-US" sz="1600" i="1">
                          <a:latin typeface="Segoe UI Semilight" panose="020B0402040204020203" pitchFamily="34" charset="0"/>
                          <a:cs typeface="Segoe UI Semilight" panose="020B0402040204020203" pitchFamily="34" charset="0"/>
                        </a:rPr>
                        <a:t>billions of messages per day </a:t>
                      </a:r>
                      <a:r>
                        <a:rPr lang="en-US" sz="1600">
                          <a:latin typeface="Segoe UI Semilight" panose="020B0402040204020203" pitchFamily="34" charset="0"/>
                          <a:cs typeface="Segoe UI Semilight" panose="020B0402040204020203" pitchFamily="34" charset="0"/>
                        </a:rPr>
                        <a:t>for some of the customers.</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Integration with Apache Kafka</a:t>
                      </a:r>
                    </a:p>
                  </a:txBody>
                  <a:tcPr anchor="ctr"/>
                </a:tc>
                <a:tc>
                  <a:txBody>
                    <a:bodyPr/>
                    <a:lstStyle/>
                    <a:p>
                      <a:r>
                        <a:rPr lang="en-US" sz="1600">
                          <a:latin typeface="Segoe UI Semilight" panose="020B0402040204020203" pitchFamily="34" charset="0"/>
                          <a:cs typeface="Segoe UI Semilight" panose="020B0402040204020203" pitchFamily="34" charset="0"/>
                        </a:rPr>
                        <a:t>“Apache Kafka + Apache Storm” is a popular combination. There is an </a:t>
                      </a:r>
                      <a:r>
                        <a:rPr lang="en-US" sz="1600">
                          <a:latin typeface="Segoe UI Semilight" panose="020B0402040204020203" pitchFamily="34" charset="0"/>
                          <a:cs typeface="Segoe UI Semilight" panose="020B0402040204020203" pitchFamily="34" charset="0"/>
                          <a:hlinkClick r:id="rId4"/>
                        </a:rPr>
                        <a:t>Kafka Spout </a:t>
                      </a:r>
                      <a:r>
                        <a:rPr lang="en-US" sz="1600">
                          <a:latin typeface="Segoe UI Semilight" panose="020B0402040204020203" pitchFamily="34" charset="0"/>
                          <a:cs typeface="Segoe UI Semilight" panose="020B0402040204020203" pitchFamily="34" charset="0"/>
                        </a:rPr>
                        <a:t>that makes it easy to consume Kafka data in Apache Storm.</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Extensibility</a:t>
                      </a:r>
                    </a:p>
                  </a:txBody>
                  <a:tcPr anchor="ctr"/>
                </a:tc>
                <a:tc>
                  <a:txBody>
                    <a:bodyPr/>
                    <a:lstStyle/>
                    <a:p>
                      <a:r>
                        <a:rPr lang="en-US" sz="1600">
                          <a:latin typeface="Segoe UI Semilight" panose="020B0402040204020203" pitchFamily="34" charset="0"/>
                          <a:cs typeface="Segoe UI Semilight" panose="020B0402040204020203" pitchFamily="34" charset="0"/>
                        </a:rPr>
                        <a:t>Apache Storm has no restrictions on the code that runs in Spouts and Bolts. So, it is easily extensible.</a:t>
                      </a:r>
                    </a:p>
                  </a:txBody>
                  <a:tcPr anchor="ctr"/>
                </a:tc>
                <a:extLst>
                  <a:ext uri="{0D108BD9-81ED-4DB2-BD59-A6C34878D82A}">
                    <a16:rowId xmlns:a16="http://schemas.microsoft.com/office/drawing/2014/main" val="193275701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While, Apache Storm itself has no support for windowing, the higher-level framework </a:t>
                      </a:r>
                      <a:r>
                        <a:rPr lang="en-US" sz="1600">
                          <a:latin typeface="Segoe UI Semilight" panose="020B0402040204020203" pitchFamily="34" charset="0"/>
                          <a:cs typeface="Segoe UI Semilight" panose="020B0402040204020203" pitchFamily="34" charset="0"/>
                          <a:hlinkClick r:id="rId5"/>
                        </a:rPr>
                        <a:t>Apache Trident </a:t>
                      </a:r>
                      <a:r>
                        <a:rPr lang="en-US" sz="1600">
                          <a:latin typeface="Segoe UI Semilight" panose="020B0402040204020203" pitchFamily="34" charset="0"/>
                          <a:cs typeface="Segoe UI Semilight" panose="020B0402040204020203" pitchFamily="34" charset="0"/>
                        </a:rPr>
                        <a:t>does. </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Integration with Visual Studio </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Storm on HDInsight </a:t>
                      </a:r>
                      <a:r>
                        <a:rPr lang="en-US" sz="1600" dirty="0">
                          <a:latin typeface="Segoe UI Semilight" panose="020B0402040204020203" pitchFamily="34" charset="0"/>
                          <a:cs typeface="Segoe UI Semilight" panose="020B0402040204020203" pitchFamily="34" charset="0"/>
                          <a:hlinkClick r:id="rId6"/>
                        </a:rPr>
                        <a:t>integrates with Visual Studio </a:t>
                      </a:r>
                      <a:r>
                        <a:rPr lang="en-US" sz="1600" dirty="0">
                          <a:latin typeface="Segoe UI Semilight" panose="020B0402040204020203" pitchFamily="34" charset="0"/>
                          <a:cs typeface="Segoe UI Semilight" panose="020B0402040204020203" pitchFamily="34" charset="0"/>
                        </a:rPr>
                        <a:t>so that you can develop and deploy a Storm application without leaving Visual Studio.</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375550634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ED571-CEA2-4828-A47B-F234EA82C9BA}"/>
              </a:ext>
            </a:extLst>
          </p:cNvPr>
          <p:cNvSpPr>
            <a:spLocks noGrp="1"/>
          </p:cNvSpPr>
          <p:nvPr>
            <p:ph type="title"/>
          </p:nvPr>
        </p:nvSpPr>
        <p:spPr>
          <a:xfrm>
            <a:off x="168572" y="3114804"/>
            <a:ext cx="11655840" cy="899665"/>
          </a:xfrm>
        </p:spPr>
        <p:txBody>
          <a:bodyPr/>
          <a:lstStyle/>
          <a:p>
            <a:r>
              <a:rPr lang="en-US"/>
              <a:t>Apache Spark Streaming with Azure Databricks</a:t>
            </a:r>
          </a:p>
        </p:txBody>
      </p:sp>
    </p:spTree>
    <p:extLst>
      <p:ext uri="{BB962C8B-B14F-4D97-AF65-F5344CB8AC3E}">
        <p14:creationId xmlns:p14="http://schemas.microsoft.com/office/powerpoint/2010/main" val="97768985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Spark Structured Streaming Overview</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1" y="2177543"/>
            <a:ext cx="7090573" cy="5254324"/>
          </a:xfrm>
        </p:spPr>
        <p:txBody>
          <a:bodyPr/>
          <a:lstStyle/>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Unifies streaming, interactive and batch queries—a single API for both static bounded data and streaming unbounded data.</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streaming aggregations, event-time windows, windowed grouped aggregation, stream-to-batch joins.</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Features streaming deduplication, multiple output modes and APIs for managing/monitoring streaming queries.</a:t>
            </a:r>
          </a:p>
          <a:p>
            <a:pPr marL="572581" lvl="1" indent="-274320">
              <a:lnSpc>
                <a:spcPts val="2255"/>
              </a:lnSpc>
              <a:spcBef>
                <a:spcPts val="0"/>
              </a:spcBef>
              <a:spcAft>
                <a:spcPts val="2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Also supports interactive &amp; batch queries:</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Aggregate data in a stream, then serve using JDBC</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Change queries at runtime</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Build and apply ML models</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Built-in sources: Kafka, File source (json, csv, text, parquet) </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App development in Scala, Java, Python and R.</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unified system for end-to-end fault-tolerant, exactly-once stateful stream processing</a:t>
            </a:r>
          </a:p>
        </p:txBody>
      </p:sp>
      <p:sp>
        <p:nvSpPr>
          <p:cNvPr id="6" name="Rectangle 5">
            <a:extLst>
              <a:ext uri="{FF2B5EF4-FFF2-40B4-BE49-F238E27FC236}">
                <a16:creationId xmlns:a16="http://schemas.microsoft.com/office/drawing/2014/main" id="{524EBB31-19B0-41C5-AC0D-1A12EE2EF22A}"/>
              </a:ext>
            </a:extLst>
          </p:cNvPr>
          <p:cNvSpPr/>
          <p:nvPr/>
        </p:nvSpPr>
        <p:spPr>
          <a:xfrm>
            <a:off x="618768" y="1689017"/>
            <a:ext cx="11247806" cy="361637"/>
          </a:xfrm>
          <a:prstGeom prst="rect">
            <a:avLst/>
          </a:prstGeom>
          <a:solidFill>
            <a:schemeClr val="accent1"/>
          </a:solidFill>
        </p:spPr>
        <p:txBody>
          <a:bodyPr wrap="square">
            <a:spAutoFit/>
          </a:bodyPr>
          <a:lstStyle/>
          <a:p>
            <a:pPr marL="298261" marR="0" lvl="1" indent="0" algn="ctr" defTabSz="914400" rtl="0" eaLnBrk="1" fontAlgn="auto" latinLnBrk="0" hangingPunct="1">
              <a:lnSpc>
                <a:spcPts val="2100"/>
              </a:lnSpc>
              <a:spcBef>
                <a:spcPts val="0"/>
              </a:spcBef>
              <a:spcAft>
                <a:spcPts val="0"/>
              </a:spcAft>
              <a:buClr>
                <a:srgbClr val="0078D7"/>
              </a:buClr>
              <a:buSzTx/>
              <a:buFontTx/>
              <a:buNone/>
              <a:tabLst/>
              <a:defRPr/>
            </a:pPr>
            <a:r>
              <a:rPr kumimoji="0" lang="en-US" sz="1600" b="0" i="1"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The simplest way to perform streaming analytics is not having to reason about streaming at all!</a:t>
            </a:r>
          </a:p>
        </p:txBody>
      </p:sp>
      <p:grpSp>
        <p:nvGrpSpPr>
          <p:cNvPr id="11" name="Group 10">
            <a:extLst>
              <a:ext uri="{FF2B5EF4-FFF2-40B4-BE49-F238E27FC236}">
                <a16:creationId xmlns:a16="http://schemas.microsoft.com/office/drawing/2014/main" id="{5D9A982F-599C-49C9-9CB9-0BF57AF1CA61}"/>
              </a:ext>
            </a:extLst>
          </p:cNvPr>
          <p:cNvGrpSpPr/>
          <p:nvPr/>
        </p:nvGrpSpPr>
        <p:grpSpPr>
          <a:xfrm>
            <a:off x="7472690" y="2349175"/>
            <a:ext cx="3919496" cy="1555811"/>
            <a:chOff x="7947078" y="3319143"/>
            <a:chExt cx="3919496" cy="1555811"/>
          </a:xfrm>
        </p:grpSpPr>
        <p:sp>
          <p:nvSpPr>
            <p:cNvPr id="9" name="TextBox 8">
              <a:extLst>
                <a:ext uri="{FF2B5EF4-FFF2-40B4-BE49-F238E27FC236}">
                  <a16:creationId xmlns:a16="http://schemas.microsoft.com/office/drawing/2014/main" id="{B0732746-0F1F-4A20-87FF-24441361A4B8}"/>
                </a:ext>
              </a:extLst>
            </p:cNvPr>
            <p:cNvSpPr txBox="1"/>
            <p:nvPr/>
          </p:nvSpPr>
          <p:spPr>
            <a:xfrm>
              <a:off x="8035705" y="3666699"/>
              <a:ext cx="374224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Continuous</a:t>
              </a:r>
              <a:r>
                <a:rPr kumimoji="0" lang="en-US" sz="2400" b="1" i="1"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a:t>
              </a:r>
              <a:r>
                <a:rPr kumimoji="0" lang="en-US" sz="2400" b="1"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Applications</a:t>
              </a:r>
            </a:p>
          </p:txBody>
        </p:sp>
        <p:sp>
          <p:nvSpPr>
            <p:cNvPr id="10" name="TextBox 9">
              <a:extLst>
                <a:ext uri="{FF2B5EF4-FFF2-40B4-BE49-F238E27FC236}">
                  <a16:creationId xmlns:a16="http://schemas.microsoft.com/office/drawing/2014/main" id="{0C287EE2-4017-4A82-A86F-86CE95CE668C}"/>
                </a:ext>
              </a:extLst>
            </p:cNvPr>
            <p:cNvSpPr txBox="1"/>
            <p:nvPr/>
          </p:nvSpPr>
          <p:spPr>
            <a:xfrm>
              <a:off x="7947078" y="4136290"/>
              <a:ext cx="3919496"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That need to interact with batch data, interactive analysis, Machine Learning ….</a:t>
              </a:r>
            </a:p>
          </p:txBody>
        </p:sp>
        <p:sp>
          <p:nvSpPr>
            <p:cNvPr id="13" name="TextBox 12">
              <a:extLst>
                <a:ext uri="{FF2B5EF4-FFF2-40B4-BE49-F238E27FC236}">
                  <a16:creationId xmlns:a16="http://schemas.microsoft.com/office/drawing/2014/main" id="{C69E862A-186F-46CB-9BF4-1DBBC494C136}"/>
                </a:ext>
              </a:extLst>
            </p:cNvPr>
            <p:cNvSpPr txBox="1"/>
            <p:nvPr/>
          </p:nvSpPr>
          <p:spPr>
            <a:xfrm>
              <a:off x="9299198" y="3319143"/>
              <a:ext cx="121525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Develop</a:t>
              </a:r>
            </a:p>
          </p:txBody>
        </p:sp>
      </p:grpSp>
      <p:pic>
        <p:nvPicPr>
          <p:cNvPr id="26630" name="Picture 6" descr="https://databricks.com/wp-content/uploads/2016/07/continuous-apps-1024x366.png">
            <a:extLst>
              <a:ext uri="{FF2B5EF4-FFF2-40B4-BE49-F238E27FC236}">
                <a16:creationId xmlns:a16="http://schemas.microsoft.com/office/drawing/2014/main" id="{BB454DF3-2344-4B9A-8AEE-A93225A90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199" y="4231229"/>
            <a:ext cx="4687375" cy="1675370"/>
          </a:xfrm>
          <a:prstGeom prst="rect">
            <a:avLst/>
          </a:prstGeom>
          <a:noFill/>
          <a:ln>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9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Concept: Unbounded tables</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0" y="1591817"/>
            <a:ext cx="7118653" cy="4480714"/>
          </a:xfrm>
        </p:spPr>
        <p:txBody>
          <a:bodyPr/>
          <a:lstStyle/>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Key Ideas:</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Create a stream processing model similar to batch processing model</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Express streaming computation as standard batch-like query as on a static table … Spark runs it as an incremental query on the unbounded input table</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Treat a live data stream as a table that is being continuously appended</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Developer writes simple queries … and Spark Streaming continuously updates the answer.</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Runs on Spark SQL. Uses the Spark SQL </a:t>
            </a:r>
            <a:r>
              <a:rPr lang="en-US" sz="1800">
                <a:solidFill>
                  <a:schemeClr val="accent5"/>
                </a:solidFill>
                <a:latin typeface="Segoe UI Semilight" panose="020B0402040204020203" pitchFamily="34" charset="0"/>
                <a:hlinkClick r:id="rId3"/>
              </a:rPr>
              <a:t>Dataset/DataFrame </a:t>
            </a:r>
            <a:r>
              <a:rPr lang="en-US" sz="1800">
                <a:solidFill>
                  <a:schemeClr val="accent5"/>
                </a:solidFill>
                <a:latin typeface="Segoe UI Semilight" panose="020B0402040204020203" pitchFamily="34" charset="0"/>
              </a:rPr>
              <a:t>API used for batch processing of static data.</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grpSp>
        <p:nvGrpSpPr>
          <p:cNvPr id="4" name="Group 3">
            <a:extLst>
              <a:ext uri="{FF2B5EF4-FFF2-40B4-BE49-F238E27FC236}">
                <a16:creationId xmlns:a16="http://schemas.microsoft.com/office/drawing/2014/main" id="{527E3E33-4395-46A4-A2F0-531D5282908E}"/>
              </a:ext>
            </a:extLst>
          </p:cNvPr>
          <p:cNvGrpSpPr/>
          <p:nvPr/>
        </p:nvGrpSpPr>
        <p:grpSpPr>
          <a:xfrm>
            <a:off x="7421563" y="1591817"/>
            <a:ext cx="4374403" cy="4993688"/>
            <a:chOff x="7435272" y="1333494"/>
            <a:chExt cx="4852410" cy="5526410"/>
          </a:xfrm>
        </p:grpSpPr>
        <p:pic>
          <p:nvPicPr>
            <p:cNvPr id="2" name="Picture 1">
              <a:extLst>
                <a:ext uri="{FF2B5EF4-FFF2-40B4-BE49-F238E27FC236}">
                  <a16:creationId xmlns:a16="http://schemas.microsoft.com/office/drawing/2014/main" id="{3001E807-7898-4E7D-A538-DBD27BB9A068}"/>
                </a:ext>
              </a:extLst>
            </p:cNvPr>
            <p:cNvPicPr>
              <a:picLocks noChangeAspect="1"/>
            </p:cNvPicPr>
            <p:nvPr/>
          </p:nvPicPr>
          <p:blipFill>
            <a:blip r:embed="rId4"/>
            <a:stretch>
              <a:fillRect/>
            </a:stretch>
          </p:blipFill>
          <p:spPr>
            <a:xfrm>
              <a:off x="7435272" y="3921187"/>
              <a:ext cx="4852410" cy="2938717"/>
            </a:xfrm>
            <a:prstGeom prst="rect">
              <a:avLst/>
            </a:prstGeom>
            <a:ln>
              <a:solidFill>
                <a:schemeClr val="bg2">
                  <a:lumMod val="90000"/>
                </a:schemeClr>
              </a:solidFill>
            </a:ln>
          </p:spPr>
        </p:pic>
        <p:pic>
          <p:nvPicPr>
            <p:cNvPr id="3" name="Picture 2">
              <a:extLst>
                <a:ext uri="{FF2B5EF4-FFF2-40B4-BE49-F238E27FC236}">
                  <a16:creationId xmlns:a16="http://schemas.microsoft.com/office/drawing/2014/main" id="{BA7775F8-D368-4E83-B0FE-E7D2CCC6D337}"/>
                </a:ext>
              </a:extLst>
            </p:cNvPr>
            <p:cNvPicPr>
              <a:picLocks noChangeAspect="1"/>
            </p:cNvPicPr>
            <p:nvPr/>
          </p:nvPicPr>
          <p:blipFill>
            <a:blip r:embed="rId5"/>
            <a:stretch>
              <a:fillRect/>
            </a:stretch>
          </p:blipFill>
          <p:spPr>
            <a:xfrm>
              <a:off x="7435273" y="1333494"/>
              <a:ext cx="4852409" cy="2541513"/>
            </a:xfrm>
            <a:prstGeom prst="rect">
              <a:avLst/>
            </a:prstGeom>
            <a:ln>
              <a:solidFill>
                <a:schemeClr val="bg2">
                  <a:lumMod val="90000"/>
                </a:schemeClr>
              </a:solidFill>
            </a:ln>
          </p:spPr>
        </p:pic>
      </p:gr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Built on Spark SQL, Structure Streaming treats Streams as Unbounded Tables</a:t>
            </a:r>
          </a:p>
        </p:txBody>
      </p:sp>
    </p:spTree>
    <p:extLst>
      <p:ext uri="{BB962C8B-B14F-4D97-AF65-F5344CB8AC3E}">
        <p14:creationId xmlns:p14="http://schemas.microsoft.com/office/powerpoint/2010/main" val="94989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Spark Streaming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Databricks Spark Streaming can be a good option</a:t>
            </a:r>
          </a:p>
        </p:txBody>
      </p:sp>
      <p:graphicFrame>
        <p:nvGraphicFramePr>
          <p:cNvPr id="6" name="Table 5">
            <a:extLst>
              <a:ext uri="{FF2B5EF4-FFF2-40B4-BE49-F238E27FC236}">
                <a16:creationId xmlns:a16="http://schemas.microsoft.com/office/drawing/2014/main" id="{C2CDBEA0-CBAE-4F13-8EA2-17B835F0BDE1}"/>
              </a:ext>
            </a:extLst>
          </p:cNvPr>
          <p:cNvGraphicFramePr>
            <a:graphicFrameLocks noGrp="1"/>
          </p:cNvGraphicFramePr>
          <p:nvPr>
            <p:extLst/>
          </p:nvPr>
        </p:nvGraphicFramePr>
        <p:xfrm>
          <a:off x="555998" y="1576169"/>
          <a:ext cx="11159751" cy="4718834"/>
        </p:xfrm>
        <a:graphic>
          <a:graphicData uri="http://schemas.openxmlformats.org/drawingml/2006/table">
            <a:tbl>
              <a:tblPr firstRow="1" bandRow="1">
                <a:tableStyleId>{5C22544A-7EE6-4342-B048-85BDC9FD1C3A}</a:tableStyleId>
              </a:tblPr>
              <a:tblGrid>
                <a:gridCol w="3549277">
                  <a:extLst>
                    <a:ext uri="{9D8B030D-6E8A-4147-A177-3AD203B41FA5}">
                      <a16:colId xmlns:a16="http://schemas.microsoft.com/office/drawing/2014/main" val="3272501966"/>
                    </a:ext>
                  </a:extLst>
                </a:gridCol>
                <a:gridCol w="761047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 Hybrid, multi-cloud solution</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in available as a managed service on Azure (Azure Databricks and Spark on HDInsight), on AWS,  on Google Cloud Service and on-premises.</a:t>
                      </a:r>
                    </a:p>
                  </a:txBody>
                  <a:tcPr anchor="ctr"/>
                </a:tc>
                <a:extLst>
                  <a:ext uri="{0D108BD9-81ED-4DB2-BD59-A6C34878D82A}">
                    <a16:rowId xmlns:a16="http://schemas.microsoft.com/office/drawing/2014/main" val="1212888764"/>
                  </a:ext>
                </a:extLst>
              </a:tr>
              <a:tr h="494185">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Spark is open-sourced and licensed under Apache License 2.0.</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uniform integrated API and programming model</a:t>
                      </a:r>
                    </a:p>
                  </a:txBody>
                  <a:tcPr anchor="ctr"/>
                </a:tc>
                <a:tc>
                  <a:txBody>
                    <a:bodyPr/>
                    <a:lstStyle/>
                    <a:p>
                      <a:r>
                        <a:rPr lang="en-US" sz="1600">
                          <a:latin typeface="Segoe UI Semilight" panose="020B0402040204020203" pitchFamily="34" charset="0"/>
                          <a:cs typeface="Segoe UI Semilight" panose="020B0402040204020203" pitchFamily="34" charset="0"/>
                        </a:rPr>
                        <a:t>Spark is unique in that provides an uniform, consistent API for  batch processing, interactive queries, machine learning and stream analytics. </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also provides windowed computations, which allow you to apply transformations over a sliding window of data.  Has Join operation over windows.</a:t>
                      </a:r>
                    </a:p>
                  </a:txBody>
                  <a:tcPr anchor="ctr"/>
                </a:tc>
                <a:extLst>
                  <a:ext uri="{0D108BD9-81ED-4DB2-BD59-A6C34878D82A}">
                    <a16:rowId xmlns:a16="http://schemas.microsoft.com/office/drawing/2014/main" val="2300411050"/>
                  </a:ext>
                </a:extLst>
              </a:tr>
              <a:tr h="632724">
                <a:tc>
                  <a:txBody>
                    <a:bodyPr/>
                    <a:lstStyle/>
                    <a:p>
                      <a:r>
                        <a:rPr lang="en-US" sz="1600">
                          <a:latin typeface="Segoe UI Semilight" panose="020B0402040204020203" pitchFamily="34" charset="0"/>
                          <a:cs typeface="Segoe UI Semilight" panose="020B0402040204020203" pitchFamily="34" charset="0"/>
                        </a:rPr>
                        <a:t>Query Language</a:t>
                      </a:r>
                    </a:p>
                  </a:txBody>
                  <a:tcPr anchor="ctr"/>
                </a:tc>
                <a:tc>
                  <a:txBody>
                    <a:bodyPr/>
                    <a:lstStyle/>
                    <a:p>
                      <a:r>
                        <a:rPr lang="en-US" sz="1600">
                          <a:latin typeface="Segoe UI Semilight" panose="020B0402040204020203" pitchFamily="34" charset="0"/>
                          <a:cs typeface="Segoe UI Semilight" panose="020B0402040204020203" pitchFamily="34" charset="0"/>
                        </a:rPr>
                        <a:t>You can use </a:t>
                      </a:r>
                      <a:r>
                        <a:rPr lang="en-US" sz="1600" err="1">
                          <a:latin typeface="Segoe UI Semilight" panose="020B0402040204020203" pitchFamily="34" charset="0"/>
                          <a:cs typeface="Segoe UI Semilight" panose="020B0402040204020203" pitchFamily="34" charset="0"/>
                        </a:rPr>
                        <a:t>DataFrames</a:t>
                      </a:r>
                      <a:r>
                        <a:rPr lang="en-US" sz="1600">
                          <a:latin typeface="Segoe UI Semilight" panose="020B0402040204020203" pitchFamily="34" charset="0"/>
                          <a:cs typeface="Segoe UI Semilight" panose="020B0402040204020203" pitchFamily="34" charset="0"/>
                        </a:rPr>
                        <a:t> and SQL operations on streaming data.</a:t>
                      </a:r>
                    </a:p>
                  </a:txBody>
                  <a:tcPr anchor="ctr"/>
                </a:tc>
                <a:extLst>
                  <a:ext uri="{0D108BD9-81ED-4DB2-BD59-A6C34878D82A}">
                    <a16:rowId xmlns:a16="http://schemas.microsoft.com/office/drawing/2014/main" val="48780883"/>
                  </a:ext>
                </a:extLst>
              </a:tr>
              <a:tr h="632724">
                <a:tc>
                  <a:txBody>
                    <a:bodyPr/>
                    <a:lstStyle/>
                    <a:p>
                      <a:r>
                        <a:rPr lang="en-US" sz="1600">
                          <a:latin typeface="Segoe UI Semilight" panose="020B0402040204020203" pitchFamily="34" charset="0"/>
                          <a:cs typeface="Segoe UI Semilight" panose="020B0402040204020203" pitchFamily="34" charset="0"/>
                        </a:rPr>
                        <a:t>To program in Java, Scala and Python</a:t>
                      </a:r>
                    </a:p>
                  </a:txBody>
                  <a:tcPr anchor="ctr"/>
                </a:tc>
                <a:tc>
                  <a:txBody>
                    <a:bodyPr/>
                    <a:lstStyle/>
                    <a:p>
                      <a:r>
                        <a:rPr lang="en-US" sz="1600">
                          <a:latin typeface="Segoe UI Semilight" panose="020B0402040204020203" pitchFamily="34" charset="0"/>
                          <a:cs typeface="Segoe UI Semilight" panose="020B0402040204020203" pitchFamily="34" charset="0"/>
                        </a:rPr>
                        <a:t>These are the preferred languages for Spark Streaming. </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To integrate easily with Apache Kafka.</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Kafka + Apache Spark Streaming” is a commonly deployed combination. Azure Databricks integrates easily with Apache Kafka. [Samples are provided].</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3144040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34069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450696" y="1318724"/>
            <a:ext cx="347472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p:txBody>
          <a:bodyPr/>
          <a:lstStyle/>
          <a:p>
            <a:r>
              <a:rPr lang="en-US" dirty="0"/>
              <a:t>Real Time Analytics</a:t>
            </a:r>
          </a:p>
        </p:txBody>
      </p:sp>
      <p:grpSp>
        <p:nvGrpSpPr>
          <p:cNvPr id="9" name="Group 8">
            <a:extLst>
              <a:ext uri="{FF2B5EF4-FFF2-40B4-BE49-F238E27FC236}">
                <a16:creationId xmlns:a16="http://schemas.microsoft.com/office/drawing/2014/main" id="{C1FEB9D4-D556-4B6A-8BE2-F56AF003D83C}"/>
              </a:ext>
            </a:extLst>
          </p:cNvPr>
          <p:cNvGrpSpPr/>
          <p:nvPr/>
        </p:nvGrpSpPr>
        <p:grpSpPr>
          <a:xfrm>
            <a:off x="429474" y="1838726"/>
            <a:ext cx="1152720" cy="697142"/>
            <a:chOff x="462139" y="4239500"/>
            <a:chExt cx="1152720" cy="697142"/>
          </a:xfrm>
        </p:grpSpPr>
        <p:sp>
          <p:nvSpPr>
            <p:cNvPr id="427" name="TextBox 426">
              <a:extLst>
                <a:ext uri="{FF2B5EF4-FFF2-40B4-BE49-F238E27FC236}">
                  <a16:creationId xmlns:a16="http://schemas.microsoft.com/office/drawing/2014/main" id="{44133919-F6A4-4907-AE4E-98A5D5DE908E}"/>
                </a:ext>
              </a:extLst>
            </p:cNvPr>
            <p:cNvSpPr txBox="1"/>
            <p:nvPr/>
          </p:nvSpPr>
          <p:spPr>
            <a:xfrm>
              <a:off x="462139" y="4536532"/>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48011" y="4239500"/>
              <a:ext cx="180974" cy="300986"/>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15284" y="3490471"/>
            <a:ext cx="162125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04225" y="3018705"/>
            <a:ext cx="275154" cy="467432"/>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48618FD0-DC91-438C-AFC1-7162B9535EEB}"/>
              </a:ext>
            </a:extLst>
          </p:cNvPr>
          <p:cNvGrpSpPr/>
          <p:nvPr/>
        </p:nvGrpSpPr>
        <p:grpSpPr>
          <a:xfrm>
            <a:off x="9295263" y="3088690"/>
            <a:ext cx="439070" cy="378446"/>
            <a:chOff x="8376458" y="5925518"/>
            <a:chExt cx="1045926" cy="901512"/>
          </a:xfrm>
        </p:grpSpPr>
        <p:sp>
          <p:nvSpPr>
            <p:cNvPr id="145" name="Star: 4 Points 8">
              <a:extLst>
                <a:ext uri="{FF2B5EF4-FFF2-40B4-BE49-F238E27FC236}">
                  <a16:creationId xmlns:a16="http://schemas.microsoft.com/office/drawing/2014/main" id="{307371AF-4F5E-43D9-9F09-6E04DA6BE76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Star: 4 Points 8">
              <a:extLst>
                <a:ext uri="{FF2B5EF4-FFF2-40B4-BE49-F238E27FC236}">
                  <a16:creationId xmlns:a16="http://schemas.microsoft.com/office/drawing/2014/main" id="{C642B579-D851-4B7A-A1BB-D8E431BEC82E}"/>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41EE2E05-9393-4661-BE66-146F54AC32A4}"/>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9">
              <a:extLst>
                <a:ext uri="{FF2B5EF4-FFF2-40B4-BE49-F238E27FC236}">
                  <a16:creationId xmlns:a16="http://schemas.microsoft.com/office/drawing/2014/main" id="{7FABA228-D809-46DE-833C-7C6AE9DCD37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7" name="Rectangle 176">
            <a:extLst>
              <a:ext uri="{FF2B5EF4-FFF2-40B4-BE49-F238E27FC236}">
                <a16:creationId xmlns:a16="http://schemas.microsoft.com/office/drawing/2014/main" id="{7110CBE5-E0DA-40AE-854A-04F750E70AF6}"/>
              </a:ext>
            </a:extLst>
          </p:cNvPr>
          <p:cNvSpPr/>
          <p:nvPr/>
        </p:nvSpPr>
        <p:spPr>
          <a:xfrm>
            <a:off x="8816196" y="3490471"/>
            <a:ext cx="126376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grpSp>
        <p:nvGrpSpPr>
          <p:cNvPr id="8" name="Group 7">
            <a:extLst>
              <a:ext uri="{FF2B5EF4-FFF2-40B4-BE49-F238E27FC236}">
                <a16:creationId xmlns:a16="http://schemas.microsoft.com/office/drawing/2014/main" id="{0F2285C2-F664-4F11-A07A-E0268E101B26}"/>
              </a:ext>
            </a:extLst>
          </p:cNvPr>
          <p:cNvGrpSpPr/>
          <p:nvPr/>
        </p:nvGrpSpPr>
        <p:grpSpPr>
          <a:xfrm>
            <a:off x="327367" y="4631501"/>
            <a:ext cx="1333480" cy="569409"/>
            <a:chOff x="345532" y="3403032"/>
            <a:chExt cx="1333480" cy="569409"/>
          </a:xfrm>
        </p:grpSpPr>
        <p:grpSp>
          <p:nvGrpSpPr>
            <p:cNvPr id="212" name="Group 211">
              <a:extLst>
                <a:ext uri="{FF2B5EF4-FFF2-40B4-BE49-F238E27FC236}">
                  <a16:creationId xmlns:a16="http://schemas.microsoft.com/office/drawing/2014/main" id="{203CF743-63F3-4C36-971A-43177FCD5123}"/>
                </a:ext>
              </a:extLst>
            </p:cNvPr>
            <p:cNvGrpSpPr/>
            <p:nvPr/>
          </p:nvGrpSpPr>
          <p:grpSpPr>
            <a:xfrm>
              <a:off x="890901" y="3403032"/>
              <a:ext cx="242741" cy="297148"/>
              <a:chOff x="965200" y="3436897"/>
              <a:chExt cx="528881" cy="647424"/>
            </a:xfrm>
          </p:grpSpPr>
          <p:grpSp>
            <p:nvGrpSpPr>
              <p:cNvPr id="214" name="Group 213">
                <a:extLst>
                  <a:ext uri="{FF2B5EF4-FFF2-40B4-BE49-F238E27FC236}">
                    <a16:creationId xmlns:a16="http://schemas.microsoft.com/office/drawing/2014/main" id="{28D836CC-AAA6-46FB-B54C-2F929B0B5E5D}"/>
                  </a:ext>
                </a:extLst>
              </p:cNvPr>
              <p:cNvGrpSpPr/>
              <p:nvPr/>
            </p:nvGrpSpPr>
            <p:grpSpPr>
              <a:xfrm flipH="1">
                <a:off x="965200" y="3436897"/>
                <a:ext cx="528881" cy="647424"/>
                <a:chOff x="3003960" y="3685414"/>
                <a:chExt cx="403310" cy="493707"/>
              </a:xfrm>
            </p:grpSpPr>
            <p:sp>
              <p:nvSpPr>
                <p:cNvPr id="243" name="Snip Single Corner Rectangle 26">
                  <a:extLst>
                    <a:ext uri="{FF2B5EF4-FFF2-40B4-BE49-F238E27FC236}">
                      <a16:creationId xmlns:a16="http://schemas.microsoft.com/office/drawing/2014/main" id="{920A4D17-7904-4DBC-BF60-3E516ACF3E1F}"/>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4" name="Triangle 27">
                  <a:extLst>
                    <a:ext uri="{FF2B5EF4-FFF2-40B4-BE49-F238E27FC236}">
                      <a16:creationId xmlns:a16="http://schemas.microsoft.com/office/drawing/2014/main" id="{D485F446-5B8C-4250-8705-96632F787829}"/>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15" name="Straight Connector 214">
                <a:extLst>
                  <a:ext uri="{FF2B5EF4-FFF2-40B4-BE49-F238E27FC236}">
                    <a16:creationId xmlns:a16="http://schemas.microsoft.com/office/drawing/2014/main" id="{C24FA787-6B80-4B3A-A463-043C05819CA4}"/>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19A8F5D-8A5F-440C-A8AA-C0B17A19C74C}"/>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7CD8BE5-8FFC-458F-8DD4-1A836FA4E14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2E98E43A-2834-436E-A603-DB829CF4E7B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96EE510-D1FF-4BA6-B345-12B1F3E484CF}"/>
                </a:ext>
              </a:extLst>
            </p:cNvPr>
            <p:cNvSpPr txBox="1"/>
            <p:nvPr/>
          </p:nvSpPr>
          <p:spPr>
            <a:xfrm>
              <a:off x="345532" y="372622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0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 name="Group 6">
            <a:extLst>
              <a:ext uri="{FF2B5EF4-FFF2-40B4-BE49-F238E27FC236}">
                <a16:creationId xmlns:a16="http://schemas.microsoft.com/office/drawing/2014/main" id="{A45E33BF-5849-459C-A3F5-445D8B5D1B15}"/>
              </a:ext>
            </a:extLst>
          </p:cNvPr>
          <p:cNvGrpSpPr/>
          <p:nvPr/>
        </p:nvGrpSpPr>
        <p:grpSpPr>
          <a:xfrm>
            <a:off x="271711" y="3827626"/>
            <a:ext cx="1444792" cy="580974"/>
            <a:chOff x="289876" y="2555402"/>
            <a:chExt cx="1444792" cy="580974"/>
          </a:xfrm>
        </p:grpSpPr>
        <p:sp>
          <p:nvSpPr>
            <p:cNvPr id="246" name="TextBox 245">
              <a:extLst>
                <a:ext uri="{FF2B5EF4-FFF2-40B4-BE49-F238E27FC236}">
                  <a16:creationId xmlns:a16="http://schemas.microsoft.com/office/drawing/2014/main" id="{C2CCF9DF-617E-4F2E-956B-2FF357B6D2AE}"/>
                </a:ext>
              </a:extLst>
            </p:cNvPr>
            <p:cNvSpPr txBox="1"/>
            <p:nvPr/>
          </p:nvSpPr>
          <p:spPr>
            <a:xfrm>
              <a:off x="289876" y="2890155"/>
              <a:ext cx="1444792"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247" name="Group 246">
              <a:extLst>
                <a:ext uri="{FF2B5EF4-FFF2-40B4-BE49-F238E27FC236}">
                  <a16:creationId xmlns:a16="http://schemas.microsoft.com/office/drawing/2014/main" id="{55C99F0C-CFFB-4C60-9691-5A7661C0C5A1}"/>
                </a:ext>
              </a:extLst>
            </p:cNvPr>
            <p:cNvGrpSpPr/>
            <p:nvPr/>
          </p:nvGrpSpPr>
          <p:grpSpPr>
            <a:xfrm>
              <a:off x="909908" y="2555402"/>
              <a:ext cx="204728" cy="302523"/>
              <a:chOff x="9362108" y="1989394"/>
              <a:chExt cx="1356127" cy="2003921"/>
            </a:xfrm>
          </p:grpSpPr>
          <p:sp>
            <p:nvSpPr>
              <p:cNvPr id="248" name="Line 46">
                <a:extLst>
                  <a:ext uri="{FF2B5EF4-FFF2-40B4-BE49-F238E27FC236}">
                    <a16:creationId xmlns:a16="http://schemas.microsoft.com/office/drawing/2014/main" id="{E049F8D2-AA81-4A91-9DC4-04DAC07086A5}"/>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4" name="Line 47">
                <a:extLst>
                  <a:ext uri="{FF2B5EF4-FFF2-40B4-BE49-F238E27FC236}">
                    <a16:creationId xmlns:a16="http://schemas.microsoft.com/office/drawing/2014/main" id="{296DE3E8-307C-4180-AA8B-FAA205FF1556}"/>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5" name="Rectangle 48">
                <a:extLst>
                  <a:ext uri="{FF2B5EF4-FFF2-40B4-BE49-F238E27FC236}">
                    <a16:creationId xmlns:a16="http://schemas.microsoft.com/office/drawing/2014/main" id="{0EA8A91D-63AE-45BD-9753-6E8BBD0B2B23}"/>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6" name="Freeform 49">
                <a:extLst>
                  <a:ext uri="{FF2B5EF4-FFF2-40B4-BE49-F238E27FC236}">
                    <a16:creationId xmlns:a16="http://schemas.microsoft.com/office/drawing/2014/main" id="{B933A0D8-1258-4000-8771-CD42AD054053}"/>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7" name="Line 50">
                <a:extLst>
                  <a:ext uri="{FF2B5EF4-FFF2-40B4-BE49-F238E27FC236}">
                    <a16:creationId xmlns:a16="http://schemas.microsoft.com/office/drawing/2014/main" id="{43460D57-C593-45E3-B074-DF21E9175F6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8" name="Line 51">
                <a:extLst>
                  <a:ext uri="{FF2B5EF4-FFF2-40B4-BE49-F238E27FC236}">
                    <a16:creationId xmlns:a16="http://schemas.microsoft.com/office/drawing/2014/main" id="{F85FA2FB-6549-4840-A320-1BBC482B1302}"/>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9" name="Line 52">
                <a:extLst>
                  <a:ext uri="{FF2B5EF4-FFF2-40B4-BE49-F238E27FC236}">
                    <a16:creationId xmlns:a16="http://schemas.microsoft.com/office/drawing/2014/main" id="{ADE59A7D-E7C4-49FF-8558-72C2CC3E0E4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6" name="Rectangle 53">
                <a:extLst>
                  <a:ext uri="{FF2B5EF4-FFF2-40B4-BE49-F238E27FC236}">
                    <a16:creationId xmlns:a16="http://schemas.microsoft.com/office/drawing/2014/main" id="{94189109-96CD-40FC-9951-0C48763B572A}"/>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9" name="Line 54">
                <a:extLst>
                  <a:ext uri="{FF2B5EF4-FFF2-40B4-BE49-F238E27FC236}">
                    <a16:creationId xmlns:a16="http://schemas.microsoft.com/office/drawing/2014/main" id="{9D6DD6C2-D10E-4DAD-89BC-C11CB2D8FCA1}"/>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0" name="Oval 56">
                <a:extLst>
                  <a:ext uri="{FF2B5EF4-FFF2-40B4-BE49-F238E27FC236}">
                    <a16:creationId xmlns:a16="http://schemas.microsoft.com/office/drawing/2014/main" id="{8D83D4B2-A7D3-4B60-BDDA-C05AC1558EF1}"/>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1" name="Freeform: Shape 442">
                <a:extLst>
                  <a:ext uri="{FF2B5EF4-FFF2-40B4-BE49-F238E27FC236}">
                    <a16:creationId xmlns:a16="http://schemas.microsoft.com/office/drawing/2014/main" id="{1A2CB38B-FDC5-48B2-A925-AF84916D189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6" name="Group 5">
            <a:extLst>
              <a:ext uri="{FF2B5EF4-FFF2-40B4-BE49-F238E27FC236}">
                <a16:creationId xmlns:a16="http://schemas.microsoft.com/office/drawing/2014/main" id="{910DD46B-5D45-41AF-829D-EB2C0C6BEFD3}"/>
              </a:ext>
            </a:extLst>
          </p:cNvPr>
          <p:cNvGrpSpPr/>
          <p:nvPr/>
        </p:nvGrpSpPr>
        <p:grpSpPr>
          <a:xfrm>
            <a:off x="327367" y="3017966"/>
            <a:ext cx="1333480" cy="586759"/>
            <a:chOff x="345532" y="1701422"/>
            <a:chExt cx="1333480" cy="586759"/>
          </a:xfrm>
        </p:grpSpPr>
        <p:sp>
          <p:nvSpPr>
            <p:cNvPr id="273" name="TextBox 272">
              <a:extLst>
                <a:ext uri="{FF2B5EF4-FFF2-40B4-BE49-F238E27FC236}">
                  <a16:creationId xmlns:a16="http://schemas.microsoft.com/office/drawing/2014/main" id="{9E24BD3B-4622-4E97-B2FB-1EB1263B2D5E}"/>
                </a:ext>
              </a:extLst>
            </p:cNvPr>
            <p:cNvSpPr txBox="1"/>
            <p:nvPr/>
          </p:nvSpPr>
          <p:spPr>
            <a:xfrm>
              <a:off x="345532" y="2041960"/>
              <a:ext cx="1333480" cy="24622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274" name="Group 273">
              <a:extLst>
                <a:ext uri="{FF2B5EF4-FFF2-40B4-BE49-F238E27FC236}">
                  <a16:creationId xmlns:a16="http://schemas.microsoft.com/office/drawing/2014/main" id="{8805C955-DC56-4ED2-9FE1-486524009013}"/>
                </a:ext>
              </a:extLst>
            </p:cNvPr>
            <p:cNvGrpSpPr/>
            <p:nvPr/>
          </p:nvGrpSpPr>
          <p:grpSpPr>
            <a:xfrm>
              <a:off x="820310" y="1701422"/>
              <a:ext cx="383927" cy="332550"/>
              <a:chOff x="5606650" y="4267932"/>
              <a:chExt cx="2764904" cy="2394908"/>
            </a:xfrm>
          </p:grpSpPr>
          <p:sp>
            <p:nvSpPr>
              <p:cNvPr id="275" name="Rounded Rectangle 19">
                <a:extLst>
                  <a:ext uri="{FF2B5EF4-FFF2-40B4-BE49-F238E27FC236}">
                    <a16:creationId xmlns:a16="http://schemas.microsoft.com/office/drawing/2014/main" id="{41A59DC3-6DB3-447D-842A-3EBBF0F0D227}"/>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6" name="Rectangle 275">
                <a:extLst>
                  <a:ext uri="{FF2B5EF4-FFF2-40B4-BE49-F238E27FC236}">
                    <a16:creationId xmlns:a16="http://schemas.microsoft.com/office/drawing/2014/main" id="{C5252F5A-906E-414E-A11C-9A66E9C13380}"/>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7" name="Rectangle 276">
                <a:extLst>
                  <a:ext uri="{FF2B5EF4-FFF2-40B4-BE49-F238E27FC236}">
                    <a16:creationId xmlns:a16="http://schemas.microsoft.com/office/drawing/2014/main" id="{9FEB61C9-0F36-4431-A07A-D9DE79F2216D}"/>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8" name="Rectangle 277">
                <a:extLst>
                  <a:ext uri="{FF2B5EF4-FFF2-40B4-BE49-F238E27FC236}">
                    <a16:creationId xmlns:a16="http://schemas.microsoft.com/office/drawing/2014/main" id="{16663161-C52A-4656-A7A3-7B25EB6EA9EA}"/>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9" name="Rectangle 278">
                <a:extLst>
                  <a:ext uri="{FF2B5EF4-FFF2-40B4-BE49-F238E27FC236}">
                    <a16:creationId xmlns:a16="http://schemas.microsoft.com/office/drawing/2014/main" id="{71F3BAA4-2EC0-457E-8787-DEB1E48E18E5}"/>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0" name="Rectangle 279">
                <a:extLst>
                  <a:ext uri="{FF2B5EF4-FFF2-40B4-BE49-F238E27FC236}">
                    <a16:creationId xmlns:a16="http://schemas.microsoft.com/office/drawing/2014/main" id="{E3E204E7-3113-408E-AEDF-D73548404C52}"/>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1" name="Rectangle 280">
                <a:extLst>
                  <a:ext uri="{FF2B5EF4-FFF2-40B4-BE49-F238E27FC236}">
                    <a16:creationId xmlns:a16="http://schemas.microsoft.com/office/drawing/2014/main" id="{5219DA2C-7337-40FC-99A0-31E5AC3A21FF}"/>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2" name="Rectangle 281">
                <a:extLst>
                  <a:ext uri="{FF2B5EF4-FFF2-40B4-BE49-F238E27FC236}">
                    <a16:creationId xmlns:a16="http://schemas.microsoft.com/office/drawing/2014/main" id="{ECF32D1D-8292-4558-90AD-CBEC5DFB5FAF}"/>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5" name="Rectangle 284">
                <a:extLst>
                  <a:ext uri="{FF2B5EF4-FFF2-40B4-BE49-F238E27FC236}">
                    <a16:creationId xmlns:a16="http://schemas.microsoft.com/office/drawing/2014/main" id="{8DF60840-72DB-4FCE-A6BA-542942A8AEC9}"/>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6" name="Rectangle 285">
                <a:extLst>
                  <a:ext uri="{FF2B5EF4-FFF2-40B4-BE49-F238E27FC236}">
                    <a16:creationId xmlns:a16="http://schemas.microsoft.com/office/drawing/2014/main" id="{FAB17808-2B5F-48C0-85B1-DF2EF1A83010}"/>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87" name="Straight Connector 286">
                <a:extLst>
                  <a:ext uri="{FF2B5EF4-FFF2-40B4-BE49-F238E27FC236}">
                    <a16:creationId xmlns:a16="http://schemas.microsoft.com/office/drawing/2014/main" id="{2622BEDD-82F1-4E9C-860F-A74CA5EC0C36}"/>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6" name="Rectangle 345">
            <a:extLst>
              <a:ext uri="{FF2B5EF4-FFF2-40B4-BE49-F238E27FC236}">
                <a16:creationId xmlns:a16="http://schemas.microsoft.com/office/drawing/2014/main" id="{0E96D9D1-A0CD-4C8B-BC06-82B34DCD15D6}"/>
              </a:ext>
            </a:extLst>
          </p:cNvPr>
          <p:cNvSpPr/>
          <p:nvPr/>
        </p:nvSpPr>
        <p:spPr>
          <a:xfrm>
            <a:off x="4588408" y="5640322"/>
            <a:ext cx="131318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356" name="Group 355">
            <a:extLst>
              <a:ext uri="{FF2B5EF4-FFF2-40B4-BE49-F238E27FC236}">
                <a16:creationId xmlns:a16="http://schemas.microsoft.com/office/drawing/2014/main" id="{0C0BB4A5-4761-4101-86EB-8F0F74D4B445}"/>
              </a:ext>
            </a:extLst>
          </p:cNvPr>
          <p:cNvGrpSpPr/>
          <p:nvPr/>
        </p:nvGrpSpPr>
        <p:grpSpPr>
          <a:xfrm>
            <a:off x="4991121" y="5140265"/>
            <a:ext cx="507755" cy="435880"/>
            <a:chOff x="2488014" y="1320237"/>
            <a:chExt cx="4696411" cy="4187931"/>
          </a:xfrm>
        </p:grpSpPr>
        <p:sp>
          <p:nvSpPr>
            <p:cNvPr id="358" name="Hexagon 357">
              <a:extLst>
                <a:ext uri="{FF2B5EF4-FFF2-40B4-BE49-F238E27FC236}">
                  <a16:creationId xmlns:a16="http://schemas.microsoft.com/office/drawing/2014/main" id="{64DD1CA6-C294-4234-9BB0-EEDDBD4E225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9" name="Snip Single Corner Rectangle 26">
              <a:extLst>
                <a:ext uri="{FF2B5EF4-FFF2-40B4-BE49-F238E27FC236}">
                  <a16:creationId xmlns:a16="http://schemas.microsoft.com/office/drawing/2014/main" id="{7878C15E-0FDF-40DA-A586-EE3154366F80}"/>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360" name="Group 359">
              <a:extLst>
                <a:ext uri="{FF2B5EF4-FFF2-40B4-BE49-F238E27FC236}">
                  <a16:creationId xmlns:a16="http://schemas.microsoft.com/office/drawing/2014/main" id="{FE9F6A4F-42FE-4333-985A-AE51D4EB68D3}"/>
                </a:ext>
              </a:extLst>
            </p:cNvPr>
            <p:cNvGrpSpPr/>
            <p:nvPr/>
          </p:nvGrpSpPr>
          <p:grpSpPr>
            <a:xfrm>
              <a:off x="4271147" y="2716509"/>
              <a:ext cx="790232" cy="1472559"/>
              <a:chOff x="4917030" y="1019829"/>
              <a:chExt cx="123056" cy="229308"/>
            </a:xfrm>
          </p:grpSpPr>
          <p:sp>
            <p:nvSpPr>
              <p:cNvPr id="362" name="Freeform: Shape 361">
                <a:extLst>
                  <a:ext uri="{FF2B5EF4-FFF2-40B4-BE49-F238E27FC236}">
                    <a16:creationId xmlns:a16="http://schemas.microsoft.com/office/drawing/2014/main" id="{2C18344F-4FD5-444A-98BF-9A47D6DF145F}"/>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700B4788-8842-47F2-867A-FD316ACA7EB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363">
                <a:extLst>
                  <a:ext uri="{FF2B5EF4-FFF2-40B4-BE49-F238E27FC236}">
                    <a16:creationId xmlns:a16="http://schemas.microsoft.com/office/drawing/2014/main" id="{7D5D4FAE-CDBD-4FC6-A450-9118951CD0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5" name="Freeform: Shape 364">
                <a:extLst>
                  <a:ext uri="{FF2B5EF4-FFF2-40B4-BE49-F238E27FC236}">
                    <a16:creationId xmlns:a16="http://schemas.microsoft.com/office/drawing/2014/main" id="{B47B1BF4-F5F9-4DFF-95DB-6E09FF511F8F}"/>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1" name="Right Triangle 360">
              <a:extLst>
                <a:ext uri="{FF2B5EF4-FFF2-40B4-BE49-F238E27FC236}">
                  <a16:creationId xmlns:a16="http://schemas.microsoft.com/office/drawing/2014/main" id="{F183DDA1-ED53-456C-9697-3849D073F969}"/>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376" name="Group 375">
            <a:extLst>
              <a:ext uri="{FF2B5EF4-FFF2-40B4-BE49-F238E27FC236}">
                <a16:creationId xmlns:a16="http://schemas.microsoft.com/office/drawing/2014/main" id="{E7BC7AD0-DDD8-4421-AF42-EE0BB7E691CF}"/>
              </a:ext>
            </a:extLst>
          </p:cNvPr>
          <p:cNvGrpSpPr/>
          <p:nvPr/>
        </p:nvGrpSpPr>
        <p:grpSpPr>
          <a:xfrm>
            <a:off x="2460504" y="5159494"/>
            <a:ext cx="1330814" cy="727049"/>
            <a:chOff x="2520437" y="2198161"/>
            <a:chExt cx="1330814" cy="727049"/>
          </a:xfrm>
        </p:grpSpPr>
        <p:sp>
          <p:nvSpPr>
            <p:cNvPr id="377" name="Rectangle 376">
              <a:extLst>
                <a:ext uri="{FF2B5EF4-FFF2-40B4-BE49-F238E27FC236}">
                  <a16:creationId xmlns:a16="http://schemas.microsoft.com/office/drawing/2014/main" id="{E0E199B7-3621-4C8D-AD0E-A46A94FBF4AF}"/>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78" name="Group 377">
              <a:extLst>
                <a:ext uri="{FF2B5EF4-FFF2-40B4-BE49-F238E27FC236}">
                  <a16:creationId xmlns:a16="http://schemas.microsoft.com/office/drawing/2014/main" id="{137DE017-808D-43D5-A83D-075931284DC1}"/>
                </a:ext>
              </a:extLst>
            </p:cNvPr>
            <p:cNvGrpSpPr/>
            <p:nvPr/>
          </p:nvGrpSpPr>
          <p:grpSpPr>
            <a:xfrm>
              <a:off x="2935903" y="2198161"/>
              <a:ext cx="423284" cy="416651"/>
              <a:chOff x="5279190" y="5401430"/>
              <a:chExt cx="1101836" cy="1106637"/>
            </a:xfrm>
          </p:grpSpPr>
          <p:sp>
            <p:nvSpPr>
              <p:cNvPr id="379" name="Freeform: Shape 815">
                <a:extLst>
                  <a:ext uri="{FF2B5EF4-FFF2-40B4-BE49-F238E27FC236}">
                    <a16:creationId xmlns:a16="http://schemas.microsoft.com/office/drawing/2014/main" id="{65808BCC-A5FF-46F1-ADA6-4E956173CCBA}"/>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0" name="Freeform: Shape 816">
                <a:extLst>
                  <a:ext uri="{FF2B5EF4-FFF2-40B4-BE49-F238E27FC236}">
                    <a16:creationId xmlns:a16="http://schemas.microsoft.com/office/drawing/2014/main" id="{9A51F569-8E80-48EC-9925-510DCFE8AA4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1" name="Freeform: Shape 817">
                <a:extLst>
                  <a:ext uri="{FF2B5EF4-FFF2-40B4-BE49-F238E27FC236}">
                    <a16:creationId xmlns:a16="http://schemas.microsoft.com/office/drawing/2014/main" id="{4AD2595F-BAA8-4C7E-9547-A56949ACE7E8}"/>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2" name="Freeform: Shape 818">
                <a:extLst>
                  <a:ext uri="{FF2B5EF4-FFF2-40B4-BE49-F238E27FC236}">
                    <a16:creationId xmlns:a16="http://schemas.microsoft.com/office/drawing/2014/main" id="{275E7A1F-BA74-4EA5-BDE3-3D75AAE40C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383" name="Freeform: Shape 819">
                <a:extLst>
                  <a:ext uri="{FF2B5EF4-FFF2-40B4-BE49-F238E27FC236}">
                    <a16:creationId xmlns:a16="http://schemas.microsoft.com/office/drawing/2014/main" id="{B7C7DC4E-1857-4AF6-9FEA-3EF2EA8FC5DE}"/>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cxnSp>
        <p:nvCxnSpPr>
          <p:cNvPr id="385" name="Straight Arrow Connector 384">
            <a:extLst>
              <a:ext uri="{FF2B5EF4-FFF2-40B4-BE49-F238E27FC236}">
                <a16:creationId xmlns:a16="http://schemas.microsoft.com/office/drawing/2014/main" id="{38A9CAF8-0DA0-46F9-A5D6-35FBA621620A}"/>
              </a:ext>
            </a:extLst>
          </p:cNvPr>
          <p:cNvCxnSpPr>
            <a:cxnSpLocks/>
          </p:cNvCxnSpPr>
          <p:nvPr/>
        </p:nvCxnSpPr>
        <p:spPr>
          <a:xfrm>
            <a:off x="1812424" y="5377044"/>
            <a:ext cx="841967"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E1FF9536-6E13-4765-A3CD-3B6FA72D66C3}"/>
              </a:ext>
            </a:extLst>
          </p:cNvPr>
          <p:cNvCxnSpPr>
            <a:cxnSpLocks/>
          </p:cNvCxnSpPr>
          <p:nvPr/>
        </p:nvCxnSpPr>
        <p:spPr>
          <a:xfrm>
            <a:off x="3625283" y="5377044"/>
            <a:ext cx="1174479"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94C206B8-3690-42B8-BC11-0426C27CB3FC}"/>
              </a:ext>
            </a:extLst>
          </p:cNvPr>
          <p:cNvCxnSpPr>
            <a:cxnSpLocks/>
          </p:cNvCxnSpPr>
          <p:nvPr/>
        </p:nvCxnSpPr>
        <p:spPr>
          <a:xfrm>
            <a:off x="5690234" y="5377044"/>
            <a:ext cx="3101795" cy="0"/>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C4953-C801-4059-A0C6-C3E1903AB24A}"/>
              </a:ext>
            </a:extLst>
          </p:cNvPr>
          <p:cNvCxnSpPr>
            <a:cxnSpLocks/>
          </p:cNvCxnSpPr>
          <p:nvPr/>
        </p:nvCxnSpPr>
        <p:spPr>
          <a:xfrm>
            <a:off x="7361434" y="3663043"/>
            <a:ext cx="0" cy="1721738"/>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43F148A9-841A-4072-AEF8-E3D42CBE11D8}"/>
              </a:ext>
            </a:extLst>
          </p:cNvPr>
          <p:cNvCxnSpPr>
            <a:cxnSpLocks/>
          </p:cNvCxnSpPr>
          <p:nvPr/>
        </p:nvCxnSpPr>
        <p:spPr>
          <a:xfrm>
            <a:off x="3746090" y="3322309"/>
            <a:ext cx="2903696"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FE551EA9-2983-479E-900E-34A1981F5592}"/>
              </a:ext>
            </a:extLst>
          </p:cNvPr>
          <p:cNvCxnSpPr>
            <a:cxnSpLocks/>
          </p:cNvCxnSpPr>
          <p:nvPr/>
        </p:nvCxnSpPr>
        <p:spPr>
          <a:xfrm>
            <a:off x="5244998" y="3322309"/>
            <a:ext cx="0" cy="1589948"/>
          </a:xfrm>
          <a:prstGeom prst="line">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17" name="Rectangle 416">
            <a:extLst>
              <a:ext uri="{FF2B5EF4-FFF2-40B4-BE49-F238E27FC236}">
                <a16:creationId xmlns:a16="http://schemas.microsoft.com/office/drawing/2014/main" id="{170826B9-EDE8-4D4D-B1BD-8E62748D392C}"/>
              </a:ext>
            </a:extLst>
          </p:cNvPr>
          <p:cNvSpPr/>
          <p:nvPr/>
        </p:nvSpPr>
        <p:spPr>
          <a:xfrm>
            <a:off x="6641575" y="3305889"/>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p:txBody>
      </p:sp>
      <p:cxnSp>
        <p:nvCxnSpPr>
          <p:cNvPr id="447" name="Straight Arrow Connector 446">
            <a:extLst>
              <a:ext uri="{FF2B5EF4-FFF2-40B4-BE49-F238E27FC236}">
                <a16:creationId xmlns:a16="http://schemas.microsoft.com/office/drawing/2014/main" id="{F716C1C7-DB73-4899-A9AA-1453D6A013BB}"/>
              </a:ext>
            </a:extLst>
          </p:cNvPr>
          <p:cNvCxnSpPr>
            <a:cxnSpLocks/>
          </p:cNvCxnSpPr>
          <p:nvPr/>
        </p:nvCxnSpPr>
        <p:spPr>
          <a:xfrm>
            <a:off x="7997533" y="3322309"/>
            <a:ext cx="109853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449" name="Rectangle 448">
            <a:extLst>
              <a:ext uri="{FF2B5EF4-FFF2-40B4-BE49-F238E27FC236}">
                <a16:creationId xmlns:a16="http://schemas.microsoft.com/office/drawing/2014/main" id="{FA18CDB1-4BF2-4D7C-8805-584A840ED8A3}"/>
              </a:ext>
            </a:extLst>
          </p:cNvPr>
          <p:cNvSpPr/>
          <p:nvPr/>
        </p:nvSpPr>
        <p:spPr>
          <a:xfrm>
            <a:off x="10692961" y="3557823"/>
            <a:ext cx="10825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apps</a:t>
            </a:r>
          </a:p>
        </p:txBody>
      </p:sp>
      <p:cxnSp>
        <p:nvCxnSpPr>
          <p:cNvPr id="482" name="Straight Arrow Connector 481">
            <a:extLst>
              <a:ext uri="{FF2B5EF4-FFF2-40B4-BE49-F238E27FC236}">
                <a16:creationId xmlns:a16="http://schemas.microsoft.com/office/drawing/2014/main" id="{5E9B7376-EE9F-47FE-B9D1-0CD1C6B45B11}"/>
              </a:ext>
            </a:extLst>
          </p:cNvPr>
          <p:cNvCxnSpPr>
            <a:cxnSpLocks/>
          </p:cNvCxnSpPr>
          <p:nvPr/>
        </p:nvCxnSpPr>
        <p:spPr>
          <a:xfrm>
            <a:off x="9910168" y="3322309"/>
            <a:ext cx="75031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AADCA64-D6E1-42BD-8329-84C5AE91F246}"/>
              </a:ext>
            </a:extLst>
          </p:cNvPr>
          <p:cNvGrpSpPr/>
          <p:nvPr/>
        </p:nvGrpSpPr>
        <p:grpSpPr>
          <a:xfrm>
            <a:off x="10933884" y="2912574"/>
            <a:ext cx="564730" cy="597900"/>
            <a:chOff x="10915069" y="3818150"/>
            <a:chExt cx="602360" cy="637740"/>
          </a:xfrm>
        </p:grpSpPr>
        <p:grpSp>
          <p:nvGrpSpPr>
            <p:cNvPr id="205" name="Group 204">
              <a:extLst>
                <a:ext uri="{FF2B5EF4-FFF2-40B4-BE49-F238E27FC236}">
                  <a16:creationId xmlns:a16="http://schemas.microsoft.com/office/drawing/2014/main" id="{ACD1BA2A-0A3B-45E7-8F7B-1E5AC6220EF5}"/>
                </a:ext>
              </a:extLst>
            </p:cNvPr>
            <p:cNvGrpSpPr/>
            <p:nvPr/>
          </p:nvGrpSpPr>
          <p:grpSpPr>
            <a:xfrm>
              <a:off x="11280742" y="4041355"/>
              <a:ext cx="200990" cy="145000"/>
              <a:chOff x="3751869" y="1754414"/>
              <a:chExt cx="4688258" cy="3381830"/>
            </a:xfrm>
          </p:grpSpPr>
          <p:sp>
            <p:nvSpPr>
              <p:cNvPr id="230" name="Freeform: Shape 132">
                <a:extLst>
                  <a:ext uri="{FF2B5EF4-FFF2-40B4-BE49-F238E27FC236}">
                    <a16:creationId xmlns:a16="http://schemas.microsoft.com/office/drawing/2014/main" id="{16F24FCB-4171-4E26-ADDC-F92117E5E1ED}"/>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1" name="Freeform: Shape 133">
                <a:extLst>
                  <a:ext uri="{FF2B5EF4-FFF2-40B4-BE49-F238E27FC236}">
                    <a16:creationId xmlns:a16="http://schemas.microsoft.com/office/drawing/2014/main" id="{0CFFBCA7-EFA9-4889-A85B-6F010FD5C8F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2" name="Freeform: Shape 134">
                <a:extLst>
                  <a:ext uri="{FF2B5EF4-FFF2-40B4-BE49-F238E27FC236}">
                    <a16:creationId xmlns:a16="http://schemas.microsoft.com/office/drawing/2014/main" id="{BD86CB7A-6650-4936-A08E-2D444721E959}"/>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233" name="Freeform: Shape 135">
                <a:extLst>
                  <a:ext uri="{FF2B5EF4-FFF2-40B4-BE49-F238E27FC236}">
                    <a16:creationId xmlns:a16="http://schemas.microsoft.com/office/drawing/2014/main" id="{25CADEEF-DBDE-4847-9EE9-5270A552F335}"/>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8195D17D-EFA8-4332-B2AD-75011A20BEE6}"/>
                </a:ext>
              </a:extLst>
            </p:cNvPr>
            <p:cNvGrpSpPr/>
            <p:nvPr/>
          </p:nvGrpSpPr>
          <p:grpSpPr>
            <a:xfrm>
              <a:off x="11244036" y="3835762"/>
              <a:ext cx="141376" cy="127675"/>
              <a:chOff x="2974863" y="1824177"/>
              <a:chExt cx="285701" cy="257980"/>
            </a:xfrm>
            <a:noFill/>
          </p:grpSpPr>
          <p:sp>
            <p:nvSpPr>
              <p:cNvPr id="227" name="Rectangle 48">
                <a:extLst>
                  <a:ext uri="{FF2B5EF4-FFF2-40B4-BE49-F238E27FC236}">
                    <a16:creationId xmlns:a16="http://schemas.microsoft.com/office/drawing/2014/main" id="{AB5E73B6-6303-45DD-8158-646DB3BA5ADA}"/>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49">
                <a:extLst>
                  <a:ext uri="{FF2B5EF4-FFF2-40B4-BE49-F238E27FC236}">
                    <a16:creationId xmlns:a16="http://schemas.microsoft.com/office/drawing/2014/main" id="{F427F7BA-208B-468D-B761-F4C2E57FD62F}"/>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Oval 228">
                <a:extLst>
                  <a:ext uri="{FF2B5EF4-FFF2-40B4-BE49-F238E27FC236}">
                    <a16:creationId xmlns:a16="http://schemas.microsoft.com/office/drawing/2014/main" id="{80E0E745-227E-4027-AA4C-D5C1FE06F8E0}"/>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7" name="Freeform 448">
              <a:extLst>
                <a:ext uri="{FF2B5EF4-FFF2-40B4-BE49-F238E27FC236}">
                  <a16:creationId xmlns:a16="http://schemas.microsoft.com/office/drawing/2014/main" id="{1AD4F243-5313-41C1-ABC7-778DA36E5204}"/>
                </a:ext>
              </a:extLst>
            </p:cNvPr>
            <p:cNvSpPr>
              <a:spLocks noEditPoints="1"/>
            </p:cNvSpPr>
            <p:nvPr/>
          </p:nvSpPr>
          <p:spPr bwMode="auto">
            <a:xfrm>
              <a:off x="10928409" y="4045873"/>
              <a:ext cx="304539" cy="17393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5">
              <a:extLst>
                <a:ext uri="{FF2B5EF4-FFF2-40B4-BE49-F238E27FC236}">
                  <a16:creationId xmlns:a16="http://schemas.microsoft.com/office/drawing/2014/main" id="{812AB205-7B4C-4D9F-8191-6A62246A106F}"/>
                </a:ext>
              </a:extLst>
            </p:cNvPr>
            <p:cNvSpPr>
              <a:spLocks noEditPoints="1"/>
            </p:cNvSpPr>
            <p:nvPr/>
          </p:nvSpPr>
          <p:spPr bwMode="auto">
            <a:xfrm>
              <a:off x="11060612" y="3818150"/>
              <a:ext cx="99461" cy="1654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09" name="Group 208">
              <a:extLst>
                <a:ext uri="{FF2B5EF4-FFF2-40B4-BE49-F238E27FC236}">
                  <a16:creationId xmlns:a16="http://schemas.microsoft.com/office/drawing/2014/main" id="{DF946093-86C1-4E99-8D24-99C845A06D52}"/>
                </a:ext>
              </a:extLst>
            </p:cNvPr>
            <p:cNvGrpSpPr/>
            <p:nvPr/>
          </p:nvGrpSpPr>
          <p:grpSpPr>
            <a:xfrm>
              <a:off x="11200784" y="4295827"/>
              <a:ext cx="67673" cy="127109"/>
              <a:chOff x="4064485" y="1802065"/>
              <a:chExt cx="240628" cy="227361"/>
            </a:xfrm>
            <a:noFill/>
          </p:grpSpPr>
          <p:sp>
            <p:nvSpPr>
              <p:cNvPr id="224" name="Line 46">
                <a:extLst>
                  <a:ext uri="{FF2B5EF4-FFF2-40B4-BE49-F238E27FC236}">
                    <a16:creationId xmlns:a16="http://schemas.microsoft.com/office/drawing/2014/main" id="{8CBBCE35-DFD6-4D82-B7E7-7CFDA584114B}"/>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Line 47">
                <a:extLst>
                  <a:ext uri="{FF2B5EF4-FFF2-40B4-BE49-F238E27FC236}">
                    <a16:creationId xmlns:a16="http://schemas.microsoft.com/office/drawing/2014/main" id="{D64567C0-D717-45F5-8047-16D1B285EED3}"/>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Line 54">
                <a:extLst>
                  <a:ext uri="{FF2B5EF4-FFF2-40B4-BE49-F238E27FC236}">
                    <a16:creationId xmlns:a16="http://schemas.microsoft.com/office/drawing/2014/main" id="{ACFF6A51-F0BB-4E9E-98A5-47E77B5BE166}"/>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0" name="Freeform: Shape 168">
              <a:extLst>
                <a:ext uri="{FF2B5EF4-FFF2-40B4-BE49-F238E27FC236}">
                  <a16:creationId xmlns:a16="http://schemas.microsoft.com/office/drawing/2014/main" id="{37BA1D8B-753D-4BAF-8A3D-29C26E8AECF2}"/>
                </a:ext>
              </a:extLst>
            </p:cNvPr>
            <p:cNvSpPr>
              <a:spLocks/>
            </p:cNvSpPr>
            <p:nvPr/>
          </p:nvSpPr>
          <p:spPr bwMode="auto">
            <a:xfrm flipH="1">
              <a:off x="11314724" y="4274902"/>
              <a:ext cx="202705" cy="17068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11" name="Group 210">
              <a:extLst>
                <a:ext uri="{FF2B5EF4-FFF2-40B4-BE49-F238E27FC236}">
                  <a16:creationId xmlns:a16="http://schemas.microsoft.com/office/drawing/2014/main" id="{6A5A8839-A308-4AD7-A24B-0B39B07F8AC8}"/>
                </a:ext>
              </a:extLst>
            </p:cNvPr>
            <p:cNvGrpSpPr/>
            <p:nvPr/>
          </p:nvGrpSpPr>
          <p:grpSpPr>
            <a:xfrm>
              <a:off x="11412161" y="3866758"/>
              <a:ext cx="67672" cy="62815"/>
              <a:chOff x="9766486" y="4221497"/>
              <a:chExt cx="118215" cy="109717"/>
            </a:xfrm>
          </p:grpSpPr>
          <p:sp>
            <p:nvSpPr>
              <p:cNvPr id="222" name="Line 47">
                <a:extLst>
                  <a:ext uri="{FF2B5EF4-FFF2-40B4-BE49-F238E27FC236}">
                    <a16:creationId xmlns:a16="http://schemas.microsoft.com/office/drawing/2014/main" id="{C2BBAFCF-F5A5-4461-8EAF-46E0BC92E8B7}"/>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Line 54">
                <a:extLst>
                  <a:ext uri="{FF2B5EF4-FFF2-40B4-BE49-F238E27FC236}">
                    <a16:creationId xmlns:a16="http://schemas.microsoft.com/office/drawing/2014/main" id="{F2907FDD-4852-4ABB-9C0D-30DC127D7A71}"/>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A03C5E08-3D19-47C9-AF25-8405DF9F2735}"/>
                </a:ext>
              </a:extLst>
            </p:cNvPr>
            <p:cNvGrpSpPr/>
            <p:nvPr/>
          </p:nvGrpSpPr>
          <p:grpSpPr>
            <a:xfrm>
              <a:off x="10915069" y="4269316"/>
              <a:ext cx="245084" cy="186574"/>
              <a:chOff x="2421061" y="2643553"/>
              <a:chExt cx="3651737" cy="2779942"/>
            </a:xfrm>
          </p:grpSpPr>
          <p:cxnSp>
            <p:nvCxnSpPr>
              <p:cNvPr id="217" name="Straight Connector 216">
                <a:extLst>
                  <a:ext uri="{FF2B5EF4-FFF2-40B4-BE49-F238E27FC236}">
                    <a16:creationId xmlns:a16="http://schemas.microsoft.com/office/drawing/2014/main" id="{CC958C17-E0B4-4BF4-8552-9C56AC04C492}"/>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4325CD8-DD67-4314-B35D-1C7C31B1417C}"/>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90C44EC-5F01-4A36-A019-2299B7462F7B}"/>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F0D2EC28-0BCE-451A-9411-78C11D1DEE99}"/>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1" name="Freeform: Shape 581">
                <a:extLst>
                  <a:ext uri="{FF2B5EF4-FFF2-40B4-BE49-F238E27FC236}">
                    <a16:creationId xmlns:a16="http://schemas.microsoft.com/office/drawing/2014/main" id="{3EBD94EB-9C3B-4B63-8A41-D048BEC73B24}"/>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264" name="Right Bracket 263">
            <a:extLst>
              <a:ext uri="{FF2B5EF4-FFF2-40B4-BE49-F238E27FC236}">
                <a16:creationId xmlns:a16="http://schemas.microsoft.com/office/drawing/2014/main" id="{9ED03CEE-F6EF-4A4F-88F8-10EE81524859}"/>
              </a:ext>
            </a:extLst>
          </p:cNvPr>
          <p:cNvSpPr/>
          <p:nvPr/>
        </p:nvSpPr>
        <p:spPr>
          <a:xfrm>
            <a:off x="1766705" y="2965978"/>
            <a:ext cx="45719" cy="309051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E347EC0B-ACC0-43E0-B93A-7D681B613C89}"/>
              </a:ext>
            </a:extLst>
          </p:cNvPr>
          <p:cNvGrpSpPr/>
          <p:nvPr/>
        </p:nvGrpSpPr>
        <p:grpSpPr>
          <a:xfrm>
            <a:off x="240720" y="5423811"/>
            <a:ext cx="1497246" cy="717329"/>
            <a:chOff x="240720" y="5423811"/>
            <a:chExt cx="1497246" cy="717329"/>
          </a:xfrm>
        </p:grpSpPr>
        <p:sp>
          <p:nvSpPr>
            <p:cNvPr id="203" name="TextBox 202">
              <a:extLst>
                <a:ext uri="{FF2B5EF4-FFF2-40B4-BE49-F238E27FC236}">
                  <a16:creationId xmlns:a16="http://schemas.microsoft.com/office/drawing/2014/main" id="{969C4D30-82E9-48A9-BEB4-E8744411B5BE}"/>
                </a:ext>
              </a:extLst>
            </p:cNvPr>
            <p:cNvSpPr txBox="1"/>
            <p:nvPr/>
          </p:nvSpPr>
          <p:spPr>
            <a:xfrm>
              <a:off x="240720" y="5741030"/>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83" name="Group 182">
              <a:extLst>
                <a:ext uri="{FF2B5EF4-FFF2-40B4-BE49-F238E27FC236}">
                  <a16:creationId xmlns:a16="http://schemas.microsoft.com/office/drawing/2014/main" id="{BC29E699-D7D5-4D3D-92C1-D058A48ACF07}"/>
                </a:ext>
              </a:extLst>
            </p:cNvPr>
            <p:cNvGrpSpPr/>
            <p:nvPr/>
          </p:nvGrpSpPr>
          <p:grpSpPr>
            <a:xfrm>
              <a:off x="811268" y="5423811"/>
              <a:ext cx="394834" cy="310748"/>
              <a:chOff x="919596" y="1154235"/>
              <a:chExt cx="3006714" cy="2366403"/>
            </a:xfrm>
          </p:grpSpPr>
          <p:sp>
            <p:nvSpPr>
              <p:cNvPr id="184" name="Freeform 18">
                <a:extLst>
                  <a:ext uri="{FF2B5EF4-FFF2-40B4-BE49-F238E27FC236}">
                    <a16:creationId xmlns:a16="http://schemas.microsoft.com/office/drawing/2014/main" id="{82F832E4-CBBF-4471-A1D1-CA2CDD6DC9D2}"/>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5" name="Line 19">
                <a:extLst>
                  <a:ext uri="{FF2B5EF4-FFF2-40B4-BE49-F238E27FC236}">
                    <a16:creationId xmlns:a16="http://schemas.microsoft.com/office/drawing/2014/main" id="{CE9D5A1C-1F96-439D-8570-1E1BC8CEC31E}"/>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7" name="Line 20">
                <a:extLst>
                  <a:ext uri="{FF2B5EF4-FFF2-40B4-BE49-F238E27FC236}">
                    <a16:creationId xmlns:a16="http://schemas.microsoft.com/office/drawing/2014/main" id="{3F1F1367-938A-498D-9499-56C8EAECE8B2}"/>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8" name="Freeform 21">
                <a:extLst>
                  <a:ext uri="{FF2B5EF4-FFF2-40B4-BE49-F238E27FC236}">
                    <a16:creationId xmlns:a16="http://schemas.microsoft.com/office/drawing/2014/main" id="{8E4FFC4C-F353-4349-AC20-62B2B9F3CA8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2" name="Line 22">
                <a:extLst>
                  <a:ext uri="{FF2B5EF4-FFF2-40B4-BE49-F238E27FC236}">
                    <a16:creationId xmlns:a16="http://schemas.microsoft.com/office/drawing/2014/main" id="{58211FF8-EC4B-474A-BEAA-5D5F7BF6D430}"/>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83" name="Group 282">
                <a:extLst>
                  <a:ext uri="{FF2B5EF4-FFF2-40B4-BE49-F238E27FC236}">
                    <a16:creationId xmlns:a16="http://schemas.microsoft.com/office/drawing/2014/main" id="{297BD095-A7EB-4038-9D5A-9F8D1DBAD42A}"/>
                  </a:ext>
                </a:extLst>
              </p:cNvPr>
              <p:cNvGrpSpPr/>
              <p:nvPr/>
            </p:nvGrpSpPr>
            <p:grpSpPr>
              <a:xfrm>
                <a:off x="2672424" y="1614376"/>
                <a:ext cx="926769" cy="783035"/>
                <a:chOff x="2814465" y="1249743"/>
                <a:chExt cx="784728" cy="783035"/>
              </a:xfrm>
            </p:grpSpPr>
            <p:sp>
              <p:nvSpPr>
                <p:cNvPr id="291" name="Line 26">
                  <a:extLst>
                    <a:ext uri="{FF2B5EF4-FFF2-40B4-BE49-F238E27FC236}">
                      <a16:creationId xmlns:a16="http://schemas.microsoft.com/office/drawing/2014/main" id="{6AA6FBAE-BA13-48E5-A233-8BEE73CDDA47}"/>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2" name="Line 27">
                  <a:extLst>
                    <a:ext uri="{FF2B5EF4-FFF2-40B4-BE49-F238E27FC236}">
                      <a16:creationId xmlns:a16="http://schemas.microsoft.com/office/drawing/2014/main" id="{DF2846B3-A545-4389-A669-E1FB33992B9B}"/>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3" name="Line 28">
                  <a:extLst>
                    <a:ext uri="{FF2B5EF4-FFF2-40B4-BE49-F238E27FC236}">
                      <a16:creationId xmlns:a16="http://schemas.microsoft.com/office/drawing/2014/main" id="{3249487C-F8C1-4019-9B18-FA7ED7C3753E}"/>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284" name="Group 283">
                <a:extLst>
                  <a:ext uri="{FF2B5EF4-FFF2-40B4-BE49-F238E27FC236}">
                    <a16:creationId xmlns:a16="http://schemas.microsoft.com/office/drawing/2014/main" id="{B1129E25-3D25-43E8-A2F1-16FE262AEC19}"/>
                  </a:ext>
                </a:extLst>
              </p:cNvPr>
              <p:cNvGrpSpPr/>
              <p:nvPr/>
            </p:nvGrpSpPr>
            <p:grpSpPr>
              <a:xfrm>
                <a:off x="1224028" y="1407936"/>
                <a:ext cx="1177484" cy="1177484"/>
                <a:chOff x="222829" y="1122100"/>
                <a:chExt cx="1306361" cy="1306361"/>
              </a:xfrm>
            </p:grpSpPr>
            <p:sp>
              <p:nvSpPr>
                <p:cNvPr id="288" name="Oval 287">
                  <a:extLst>
                    <a:ext uri="{FF2B5EF4-FFF2-40B4-BE49-F238E27FC236}">
                      <a16:creationId xmlns:a16="http://schemas.microsoft.com/office/drawing/2014/main" id="{483A7F04-F08C-458C-AF38-D404936269DB}"/>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89" name="Straight Connector 288">
                  <a:extLst>
                    <a:ext uri="{FF2B5EF4-FFF2-40B4-BE49-F238E27FC236}">
                      <a16:creationId xmlns:a16="http://schemas.microsoft.com/office/drawing/2014/main" id="{6F8195F9-BF2A-44B9-98BB-EA38FEBD8032}"/>
                    </a:ext>
                  </a:extLst>
                </p:cNvPr>
                <p:cNvCxnSpPr>
                  <a:cxnSpLocks/>
                  <a:stCxn id="288" idx="2"/>
                  <a:endCxn id="29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0" name="Diamond 306">
                  <a:extLst>
                    <a:ext uri="{FF2B5EF4-FFF2-40B4-BE49-F238E27FC236}">
                      <a16:creationId xmlns:a16="http://schemas.microsoft.com/office/drawing/2014/main" id="{D058DFDE-B08E-4410-BFCA-730F36657302}"/>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cxnSp>
        <p:nvCxnSpPr>
          <p:cNvPr id="295" name="Straight Arrow Connector 294">
            <a:extLst>
              <a:ext uri="{FF2B5EF4-FFF2-40B4-BE49-F238E27FC236}">
                <a16:creationId xmlns:a16="http://schemas.microsoft.com/office/drawing/2014/main" id="{A36A4699-580A-49FE-A976-9FAE587C56C8}"/>
              </a:ext>
            </a:extLst>
          </p:cNvPr>
          <p:cNvCxnSpPr>
            <a:cxnSpLocks/>
          </p:cNvCxnSpPr>
          <p:nvPr/>
        </p:nvCxnSpPr>
        <p:spPr>
          <a:xfrm>
            <a:off x="9483034" y="5370474"/>
            <a:ext cx="40937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8BEA8839-9640-4244-A35A-07A0C633C8DB}"/>
              </a:ext>
            </a:extLst>
          </p:cNvPr>
          <p:cNvSpPr/>
          <p:nvPr/>
        </p:nvSpPr>
        <p:spPr>
          <a:xfrm>
            <a:off x="8505550" y="5633752"/>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97" name="Rectangle 296">
            <a:extLst>
              <a:ext uri="{FF2B5EF4-FFF2-40B4-BE49-F238E27FC236}">
                <a16:creationId xmlns:a16="http://schemas.microsoft.com/office/drawing/2014/main" id="{848B17F9-79E3-431C-BAE7-D2FEAA445215}"/>
              </a:ext>
            </a:extLst>
          </p:cNvPr>
          <p:cNvSpPr/>
          <p:nvPr/>
        </p:nvSpPr>
        <p:spPr>
          <a:xfrm>
            <a:off x="9760595" y="563375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298" name="Rectangle 297">
            <a:extLst>
              <a:ext uri="{FF2B5EF4-FFF2-40B4-BE49-F238E27FC236}">
                <a16:creationId xmlns:a16="http://schemas.microsoft.com/office/drawing/2014/main" id="{EABA398D-BB7F-40C8-914F-BA7A76B5B158}"/>
              </a:ext>
            </a:extLst>
          </p:cNvPr>
          <p:cNvSpPr/>
          <p:nvPr/>
        </p:nvSpPr>
        <p:spPr>
          <a:xfrm>
            <a:off x="10832868" y="563375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cxnSp>
        <p:nvCxnSpPr>
          <p:cNvPr id="299" name="Straight Arrow Connector 298">
            <a:extLst>
              <a:ext uri="{FF2B5EF4-FFF2-40B4-BE49-F238E27FC236}">
                <a16:creationId xmlns:a16="http://schemas.microsoft.com/office/drawing/2014/main" id="{ECD99214-72E0-4EB0-8FEC-092F09360A1C}"/>
              </a:ext>
            </a:extLst>
          </p:cNvPr>
          <p:cNvCxnSpPr>
            <a:cxnSpLocks/>
          </p:cNvCxnSpPr>
          <p:nvPr/>
        </p:nvCxnSpPr>
        <p:spPr>
          <a:xfrm>
            <a:off x="10666345" y="5370474"/>
            <a:ext cx="30667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E3DABE93-4E04-4F7A-A1DB-03D9F40686CD}"/>
              </a:ext>
            </a:extLst>
          </p:cNvPr>
          <p:cNvGrpSpPr/>
          <p:nvPr/>
        </p:nvGrpSpPr>
        <p:grpSpPr>
          <a:xfrm>
            <a:off x="8908666" y="5148851"/>
            <a:ext cx="451354" cy="443246"/>
            <a:chOff x="2549926" y="1227604"/>
            <a:chExt cx="5177116" cy="5084148"/>
          </a:xfrm>
        </p:grpSpPr>
        <p:sp>
          <p:nvSpPr>
            <p:cNvPr id="301" name="Freeform: Shape 821">
              <a:extLst>
                <a:ext uri="{FF2B5EF4-FFF2-40B4-BE49-F238E27FC236}">
                  <a16:creationId xmlns:a16="http://schemas.microsoft.com/office/drawing/2014/main" id="{74EA5200-303D-411C-8EA3-66345215FAA4}"/>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A72CAD14-D161-4A03-BD83-FAE066C99BE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A1E1F077-B0DC-4985-A102-6E23B3AF90D1}"/>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C8A0C3F-7463-4161-A3A7-709D3CC34FA0}"/>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0A52BD9C-6B76-4E70-B1C9-868EB85AAD88}"/>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5112FD7B-062C-4C63-AEEE-1FC5341FB708}"/>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7" name="Rectangle 306">
              <a:extLst>
                <a:ext uri="{FF2B5EF4-FFF2-40B4-BE49-F238E27FC236}">
                  <a16:creationId xmlns:a16="http://schemas.microsoft.com/office/drawing/2014/main" id="{8D297EAD-E656-45F3-B95F-81219EF7A0DD}"/>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Cylinder 828">
              <a:extLst>
                <a:ext uri="{FF2B5EF4-FFF2-40B4-BE49-F238E27FC236}">
                  <a16:creationId xmlns:a16="http://schemas.microsoft.com/office/drawing/2014/main" id="{93C1861B-7640-4418-9C53-AD472CFCDBB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309" name="Group 308">
            <a:extLst>
              <a:ext uri="{FF2B5EF4-FFF2-40B4-BE49-F238E27FC236}">
                <a16:creationId xmlns:a16="http://schemas.microsoft.com/office/drawing/2014/main" id="{15FDDA51-5D07-412A-AE4A-DB4E79F2A16A}"/>
              </a:ext>
            </a:extLst>
          </p:cNvPr>
          <p:cNvGrpSpPr/>
          <p:nvPr/>
        </p:nvGrpSpPr>
        <p:grpSpPr>
          <a:xfrm>
            <a:off x="10044455" y="5205384"/>
            <a:ext cx="498100" cy="387806"/>
            <a:chOff x="2062250" y="1828801"/>
            <a:chExt cx="438091" cy="341085"/>
          </a:xfrm>
        </p:grpSpPr>
        <p:grpSp>
          <p:nvGrpSpPr>
            <p:cNvPr id="310" name="Group 309">
              <a:extLst>
                <a:ext uri="{FF2B5EF4-FFF2-40B4-BE49-F238E27FC236}">
                  <a16:creationId xmlns:a16="http://schemas.microsoft.com/office/drawing/2014/main" id="{E80DD1EE-FF05-47D0-ABA4-19CC40F5AF56}"/>
                </a:ext>
              </a:extLst>
            </p:cNvPr>
            <p:cNvGrpSpPr/>
            <p:nvPr/>
          </p:nvGrpSpPr>
          <p:grpSpPr>
            <a:xfrm>
              <a:off x="2062250" y="1828801"/>
              <a:ext cx="180067" cy="140947"/>
              <a:chOff x="2438399" y="1828800"/>
              <a:chExt cx="1923143" cy="1799771"/>
            </a:xfrm>
            <a:noFill/>
          </p:grpSpPr>
          <p:sp>
            <p:nvSpPr>
              <p:cNvPr id="324" name="Rectangle 323">
                <a:extLst>
                  <a:ext uri="{FF2B5EF4-FFF2-40B4-BE49-F238E27FC236}">
                    <a16:creationId xmlns:a16="http://schemas.microsoft.com/office/drawing/2014/main" id="{A601484F-5147-4934-92F4-33024993B0F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5" name="Straight Connector 324">
                <a:extLst>
                  <a:ext uri="{FF2B5EF4-FFF2-40B4-BE49-F238E27FC236}">
                    <a16:creationId xmlns:a16="http://schemas.microsoft.com/office/drawing/2014/main" id="{1794284F-7A0B-4DD8-B462-BC5AB8367702}"/>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BF921A1A-41D3-48A3-82BE-32D34089FAD6}"/>
                </a:ext>
              </a:extLst>
            </p:cNvPr>
            <p:cNvGrpSpPr/>
            <p:nvPr/>
          </p:nvGrpSpPr>
          <p:grpSpPr>
            <a:xfrm>
              <a:off x="2093480" y="2028939"/>
              <a:ext cx="180067" cy="140947"/>
              <a:chOff x="2438399" y="1828800"/>
              <a:chExt cx="1923143" cy="1799771"/>
            </a:xfrm>
            <a:noFill/>
          </p:grpSpPr>
          <p:sp>
            <p:nvSpPr>
              <p:cNvPr id="322" name="Rectangle 321">
                <a:extLst>
                  <a:ext uri="{FF2B5EF4-FFF2-40B4-BE49-F238E27FC236}">
                    <a16:creationId xmlns:a16="http://schemas.microsoft.com/office/drawing/2014/main" id="{1FF79973-D60E-411A-B9DD-B70CD4602A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ED92AED6-D4BB-4C33-B961-CB30C192C24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1D2D8991-72C8-4999-BEC4-C2E5A4343D7B}"/>
                </a:ext>
              </a:extLst>
            </p:cNvPr>
            <p:cNvGrpSpPr/>
            <p:nvPr/>
          </p:nvGrpSpPr>
          <p:grpSpPr>
            <a:xfrm>
              <a:off x="2320274" y="1907031"/>
              <a:ext cx="180067" cy="140947"/>
              <a:chOff x="2438399" y="1828800"/>
              <a:chExt cx="1923143" cy="1799771"/>
            </a:xfrm>
            <a:noFill/>
          </p:grpSpPr>
          <p:sp>
            <p:nvSpPr>
              <p:cNvPr id="320" name="Rectangle 319">
                <a:extLst>
                  <a:ext uri="{FF2B5EF4-FFF2-40B4-BE49-F238E27FC236}">
                    <a16:creationId xmlns:a16="http://schemas.microsoft.com/office/drawing/2014/main" id="{4923CA15-57E9-4280-A4BF-438AEF5139F6}"/>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1" name="Straight Connector 320">
                <a:extLst>
                  <a:ext uri="{FF2B5EF4-FFF2-40B4-BE49-F238E27FC236}">
                    <a16:creationId xmlns:a16="http://schemas.microsoft.com/office/drawing/2014/main" id="{6DC0FA48-868D-4E3E-B4C3-6D29924C598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CA5C3327-C8BE-4940-BE15-B6BD7AD06A12}"/>
                </a:ext>
              </a:extLst>
            </p:cNvPr>
            <p:cNvGrpSpPr/>
            <p:nvPr/>
          </p:nvGrpSpPr>
          <p:grpSpPr>
            <a:xfrm>
              <a:off x="2129218" y="1891046"/>
              <a:ext cx="303775" cy="247510"/>
              <a:chOff x="2129218" y="1898304"/>
              <a:chExt cx="303775" cy="247510"/>
            </a:xfrm>
          </p:grpSpPr>
          <p:sp>
            <p:nvSpPr>
              <p:cNvPr id="314" name="Oval 313">
                <a:extLst>
                  <a:ext uri="{FF2B5EF4-FFF2-40B4-BE49-F238E27FC236}">
                    <a16:creationId xmlns:a16="http://schemas.microsoft.com/office/drawing/2014/main" id="{924BCDDC-B64E-4EE2-8501-9388CB024C1D}"/>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Oval 314">
                <a:extLst>
                  <a:ext uri="{FF2B5EF4-FFF2-40B4-BE49-F238E27FC236}">
                    <a16:creationId xmlns:a16="http://schemas.microsoft.com/office/drawing/2014/main" id="{799CDA95-D1C2-418D-A3E1-D3279443D6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Oval 315">
                <a:extLst>
                  <a:ext uri="{FF2B5EF4-FFF2-40B4-BE49-F238E27FC236}">
                    <a16:creationId xmlns:a16="http://schemas.microsoft.com/office/drawing/2014/main" id="{13754155-F77B-4015-AA23-223A9130A19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62700AEC-37D6-4518-ADBE-7446D7C7CA4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BFC08A8-119E-4F4A-B78C-6964924FA221}"/>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18468DE9-CE7E-4EB8-8B4F-410F84A4657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6" name="Group 325">
            <a:extLst>
              <a:ext uri="{FF2B5EF4-FFF2-40B4-BE49-F238E27FC236}">
                <a16:creationId xmlns:a16="http://schemas.microsoft.com/office/drawing/2014/main" id="{C373BCA8-C00E-451C-828F-FE9512846D9C}"/>
              </a:ext>
            </a:extLst>
          </p:cNvPr>
          <p:cNvGrpSpPr/>
          <p:nvPr/>
        </p:nvGrpSpPr>
        <p:grpSpPr>
          <a:xfrm>
            <a:off x="11123153" y="5228630"/>
            <a:ext cx="398140" cy="303090"/>
            <a:chOff x="2502877" y="2643553"/>
            <a:chExt cx="3651737" cy="2779942"/>
          </a:xfrm>
        </p:grpSpPr>
        <p:cxnSp>
          <p:nvCxnSpPr>
            <p:cNvPr id="327" name="Straight Connector 326">
              <a:extLst>
                <a:ext uri="{FF2B5EF4-FFF2-40B4-BE49-F238E27FC236}">
                  <a16:creationId xmlns:a16="http://schemas.microsoft.com/office/drawing/2014/main" id="{DA9E4D79-3592-47C9-81F3-2CD09F6764D3}"/>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75D10391-6E4C-409C-8135-1F4FFEBE4A35}"/>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8FD52EB7-E382-490C-AF8B-F58E44278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413278EF-67E9-4DC8-A8F9-40F74B8B2602}"/>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1" name="Freeform: Shape 581">
              <a:extLst>
                <a:ext uri="{FF2B5EF4-FFF2-40B4-BE49-F238E27FC236}">
                  <a16:creationId xmlns:a16="http://schemas.microsoft.com/office/drawing/2014/main" id="{C1B6423E-C1BF-4E7F-98B5-96A57417B8FF}"/>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93D97BB1-9517-4DC0-99C3-14FD59BA5415}"/>
              </a:ext>
            </a:extLst>
          </p:cNvPr>
          <p:cNvCxnSpPr>
            <a:cxnSpLocks/>
          </p:cNvCxnSpPr>
          <p:nvPr/>
        </p:nvCxnSpPr>
        <p:spPr>
          <a:xfrm>
            <a:off x="1489042" y="2004008"/>
            <a:ext cx="1206987" cy="1288731"/>
          </a:xfrm>
          <a:prstGeom prst="bentConnector3">
            <a:avLst>
              <a:gd name="adj1" fmla="val 5836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C43C20AB-0E3F-4C14-9AE9-8C8B6222025D}"/>
              </a:ext>
            </a:extLst>
          </p:cNvPr>
          <p:cNvGrpSpPr/>
          <p:nvPr/>
        </p:nvGrpSpPr>
        <p:grpSpPr>
          <a:xfrm>
            <a:off x="7159943" y="2971800"/>
            <a:ext cx="408284" cy="333108"/>
            <a:chOff x="5818113" y="2550840"/>
            <a:chExt cx="529278" cy="431824"/>
          </a:xfrm>
        </p:grpSpPr>
        <p:sp>
          <p:nvSpPr>
            <p:cNvPr id="191" name="Diamond 190">
              <a:extLst>
                <a:ext uri="{FF2B5EF4-FFF2-40B4-BE49-F238E27FC236}">
                  <a16:creationId xmlns:a16="http://schemas.microsoft.com/office/drawing/2014/main" id="{AF121368-ABCB-41B7-B296-EA46E26F3B3D}"/>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3E0C18A0-71D2-4929-AC25-8F6B28F11BE1}"/>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13403854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60DEE-DE6A-4AC4-B226-CA8F12D6DF24}"/>
              </a:ext>
            </a:extLst>
          </p:cNvPr>
          <p:cNvSpPr>
            <a:spLocks noGrp="1"/>
          </p:cNvSpPr>
          <p:nvPr>
            <p:ph type="title"/>
          </p:nvPr>
        </p:nvSpPr>
        <p:spPr>
          <a:xfrm>
            <a:off x="76294" y="3349695"/>
            <a:ext cx="11655840" cy="899665"/>
          </a:xfrm>
        </p:spPr>
        <p:txBody>
          <a:bodyPr/>
          <a:lstStyle/>
          <a:p>
            <a:r>
              <a:rPr lang="en-US"/>
              <a:t>Azure Stream Analytics</a:t>
            </a:r>
          </a:p>
        </p:txBody>
      </p:sp>
    </p:spTree>
    <p:extLst>
      <p:ext uri="{BB962C8B-B14F-4D97-AF65-F5344CB8AC3E}">
        <p14:creationId xmlns:p14="http://schemas.microsoft.com/office/powerpoint/2010/main" val="220138740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067823" y="2801509"/>
            <a:ext cx="3854627" cy="3316772"/>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927" y="2801509"/>
            <a:ext cx="3854627" cy="3316772"/>
          </a:xfrm>
          <a:prstGeom prst="rect">
            <a:avLst/>
          </a:prstGeom>
        </p:spPr>
      </p:pic>
      <p:pic>
        <p:nvPicPr>
          <p:cNvPr id="16" name="Picture 2" descr="C:\Users\v-abb\Dropbox\SQL Server 14\Hybrid IT Image_no peopl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4168376" y="2801508"/>
            <a:ext cx="3854627" cy="3316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28995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What is Azure Stream Analytics?</a:t>
            </a:r>
          </a:p>
        </p:txBody>
      </p:sp>
      <p:sp>
        <p:nvSpPr>
          <p:cNvPr id="7" name="Rectangle 6"/>
          <p:cNvSpPr>
            <a:spLocks/>
          </p:cNvSpPr>
          <p:nvPr>
            <p:custDataLst>
              <p:tags r:id="rId1"/>
            </p:custDataLst>
          </p:nvPr>
        </p:nvSpPr>
        <p:spPr bwMode="auto">
          <a:xfrm>
            <a:off x="4168376" y="1636171"/>
            <a:ext cx="3854627" cy="11653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Mission critical reliability and scale </a:t>
            </a:r>
          </a:p>
        </p:txBody>
      </p:sp>
      <p:sp>
        <p:nvSpPr>
          <p:cNvPr id="11" name="Rectangle 10"/>
          <p:cNvSpPr>
            <a:spLocks/>
          </p:cNvSpPr>
          <p:nvPr>
            <p:custDataLst>
              <p:tags r:id="rId2"/>
            </p:custDataLst>
          </p:nvPr>
        </p:nvSpPr>
        <p:spPr bwMode="auto">
          <a:xfrm>
            <a:off x="8067824" y="1636171"/>
            <a:ext cx="3854627" cy="1165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Enables rapid development</a:t>
            </a:r>
          </a:p>
        </p:txBody>
      </p:sp>
      <p:sp>
        <p:nvSpPr>
          <p:cNvPr id="14" name="Rectangle 13"/>
          <p:cNvSpPr>
            <a:spLocks/>
          </p:cNvSpPr>
          <p:nvPr>
            <p:custDataLst>
              <p:tags r:id="rId3"/>
            </p:custDataLst>
          </p:nvPr>
        </p:nvSpPr>
        <p:spPr bwMode="auto">
          <a:xfrm>
            <a:off x="268928" y="1636171"/>
            <a:ext cx="3854627" cy="11653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Fully managed </a:t>
            </a:r>
            <a:b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b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real-time analytics</a:t>
            </a:r>
          </a:p>
        </p:txBody>
      </p:sp>
    </p:spTree>
    <p:extLst>
      <p:ext uri="{BB962C8B-B14F-4D97-AF65-F5344CB8AC3E}">
        <p14:creationId xmlns:p14="http://schemas.microsoft.com/office/powerpoint/2010/main" val="100715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944" y="143531"/>
            <a:ext cx="11147432" cy="747791"/>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Analytics—Capabilities Overview</a:t>
            </a:r>
          </a:p>
        </p:txBody>
      </p:sp>
      <p:sp>
        <p:nvSpPr>
          <p:cNvPr id="40" name="Text Placeholder 4"/>
          <p:cNvSpPr txBox="1">
            <a:spLocks/>
          </p:cNvSpPr>
          <p:nvPr/>
        </p:nvSpPr>
        <p:spPr>
          <a:xfrm>
            <a:off x="2368387" y="1681969"/>
            <a:ext cx="3585850"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Rich temporal and sequential analytical models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Dynamic, flexible query and data source management</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Familiar SQL-like syntax for improved developer productivity</a:t>
            </a:r>
          </a:p>
        </p:txBody>
      </p:sp>
      <p:grpSp>
        <p:nvGrpSpPr>
          <p:cNvPr id="9" name="Group 8"/>
          <p:cNvGrpSpPr/>
          <p:nvPr/>
        </p:nvGrpSpPr>
        <p:grpSpPr>
          <a:xfrm>
            <a:off x="642266" y="1864874"/>
            <a:ext cx="1603150" cy="1603150"/>
            <a:chOff x="491811" y="1287503"/>
            <a:chExt cx="1635296" cy="1635296"/>
          </a:xfrm>
        </p:grpSpPr>
        <p:sp>
          <p:nvSpPr>
            <p:cNvPr id="49" name="Rectangle 48"/>
            <p:cNvSpPr>
              <a:spLocks noChangeAspect="1"/>
            </p:cNvSpPr>
            <p:nvPr/>
          </p:nvSpPr>
          <p:spPr bwMode="auto">
            <a:xfrm>
              <a:off x="491811" y="128750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46" name="Group 45"/>
            <p:cNvGrpSpPr>
              <a:grpSpLocks noChangeAspect="1"/>
            </p:cNvGrpSpPr>
            <p:nvPr/>
          </p:nvGrpSpPr>
          <p:grpSpPr bwMode="black">
            <a:xfrm>
              <a:off x="491811" y="1611986"/>
              <a:ext cx="1212384" cy="986328"/>
              <a:chOff x="5184775" y="225425"/>
              <a:chExt cx="1500188" cy="1220788"/>
            </a:xfrm>
            <a:solidFill>
              <a:srgbClr val="FFFFFF"/>
            </a:solidFill>
          </p:grpSpPr>
          <p:sp>
            <p:nvSpPr>
              <p:cNvPr id="4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4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5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grpSp>
      <p:sp>
        <p:nvSpPr>
          <p:cNvPr id="51" name="Text Placeholder 4"/>
          <p:cNvSpPr txBox="1">
            <a:spLocks/>
          </p:cNvSpPr>
          <p:nvPr/>
        </p:nvSpPr>
        <p:spPr>
          <a:xfrm>
            <a:off x="2368387" y="4513141"/>
            <a:ext cx="3643735" cy="160314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Highly resilient system through redundant instances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Guaranteed, exactly once event processing</a:t>
            </a:r>
          </a:p>
        </p:txBody>
      </p:sp>
      <p:grpSp>
        <p:nvGrpSpPr>
          <p:cNvPr id="7" name="Group 6"/>
          <p:cNvGrpSpPr/>
          <p:nvPr/>
        </p:nvGrpSpPr>
        <p:grpSpPr>
          <a:xfrm>
            <a:off x="642266" y="4513139"/>
            <a:ext cx="1603150" cy="1603150"/>
            <a:chOff x="491811" y="3064873"/>
            <a:chExt cx="1635296" cy="1635296"/>
          </a:xfrm>
        </p:grpSpPr>
        <p:sp>
          <p:nvSpPr>
            <p:cNvPr id="41" name="Rectangle 40"/>
            <p:cNvSpPr>
              <a:spLocks noChangeAspect="1"/>
            </p:cNvSpPr>
            <p:nvPr/>
          </p:nvSpPr>
          <p:spPr bwMode="auto">
            <a:xfrm>
              <a:off x="491811" y="306487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66" y="3276328"/>
              <a:ext cx="1212384" cy="1212384"/>
            </a:xfrm>
            <a:prstGeom prst="rect">
              <a:avLst/>
            </a:prstGeom>
          </p:spPr>
        </p:pic>
      </p:grpSp>
      <p:sp>
        <p:nvSpPr>
          <p:cNvPr id="57" name="Text Placeholder 4"/>
          <p:cNvSpPr txBox="1">
            <a:spLocks/>
          </p:cNvSpPr>
          <p:nvPr/>
        </p:nvSpPr>
        <p:spPr>
          <a:xfrm>
            <a:off x="8234971" y="4516073"/>
            <a:ext cx="3340243" cy="159923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Multi-tenant Azure service with flexible, elastic capacity</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Federated scale out collection and analytics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Auto managed – just specify resources to be allocated</a:t>
            </a:r>
          </a:p>
        </p:txBody>
      </p:sp>
      <p:grpSp>
        <p:nvGrpSpPr>
          <p:cNvPr id="6" name="Group 5"/>
          <p:cNvGrpSpPr/>
          <p:nvPr/>
        </p:nvGrpSpPr>
        <p:grpSpPr>
          <a:xfrm>
            <a:off x="6393306" y="4513140"/>
            <a:ext cx="1603150" cy="1605105"/>
            <a:chOff x="491811" y="4776886"/>
            <a:chExt cx="1635297" cy="1637291"/>
          </a:xfrm>
        </p:grpSpPr>
        <p:sp>
          <p:nvSpPr>
            <p:cNvPr id="56" name="Rectangle 55"/>
            <p:cNvSpPr>
              <a:spLocks noChangeAspect="1"/>
            </p:cNvSpPr>
            <p:nvPr/>
          </p:nvSpPr>
          <p:spPr bwMode="auto">
            <a:xfrm>
              <a:off x="491811" y="4778881"/>
              <a:ext cx="1635296" cy="16352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8" name="Picture 3" descr="\\MAGNUM\Projects\Microsoft\Cloud Power FY12\Design\Icons\PNGs\Scalable_Elastic_4.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491811" y="4776886"/>
              <a:ext cx="1635297" cy="1635297"/>
            </a:xfrm>
            <a:prstGeom prst="rect">
              <a:avLst/>
            </a:prstGeom>
            <a:solidFill>
              <a:schemeClr val="accent1"/>
            </a:solidFill>
          </p:spPr>
        </p:pic>
      </p:grpSp>
      <p:sp>
        <p:nvSpPr>
          <p:cNvPr id="17" name="Text Placeholder 4"/>
          <p:cNvSpPr txBox="1">
            <a:spLocks/>
          </p:cNvSpPr>
          <p:nvPr/>
        </p:nvSpPr>
        <p:spPr>
          <a:xfrm>
            <a:off x="8234972" y="1864874"/>
            <a:ext cx="3872772"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Health and KPI metrics of the cluster</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Notifications and alerting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Drill-down through explorative troubleshooting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Logging and tracing infrastructure for user code</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Policy based metadata management</a:t>
            </a:r>
          </a:p>
          <a:p>
            <a:pPr marL="0" marR="0" lvl="0" indent="0" algn="l" defTabSz="914363" rtl="0" eaLnBrk="1" fontAlgn="auto" latinLnBrk="0" hangingPunct="1">
              <a:lnSpc>
                <a:spcPct val="100000"/>
              </a:lnSpc>
              <a:spcBef>
                <a:spcPts val="0"/>
              </a:spcBef>
              <a:spcAft>
                <a:spcPts val="0"/>
              </a:spcAft>
              <a:buClrTx/>
              <a:buSzTx/>
              <a:buFont typeface="Wingdings" pitchFamily="2" charset="2"/>
              <a:buNone/>
              <a:tabLst/>
              <a:defRPr/>
            </a:pPr>
            <a:endParaRPr kumimoji="0" lang="en-US" sz="1400"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8" name="Group 7"/>
          <p:cNvGrpSpPr/>
          <p:nvPr/>
        </p:nvGrpSpPr>
        <p:grpSpPr>
          <a:xfrm>
            <a:off x="6393306" y="1864874"/>
            <a:ext cx="1603150" cy="1603150"/>
            <a:chOff x="6687018" y="3074069"/>
            <a:chExt cx="1635296" cy="1635296"/>
          </a:xfrm>
        </p:grpSpPr>
        <p:sp>
          <p:nvSpPr>
            <p:cNvPr id="15" name="Rectangle 14"/>
            <p:cNvSpPr>
              <a:spLocks noChangeAspect="1"/>
            </p:cNvSpPr>
            <p:nvPr/>
          </p:nvSpPr>
          <p:spPr bwMode="auto">
            <a:xfrm>
              <a:off x="6687018" y="3074069"/>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19" name="Freeform 80"/>
            <p:cNvSpPr>
              <a:spLocks noChangeAspect="1" noEditPoints="1"/>
            </p:cNvSpPr>
            <p:nvPr/>
          </p:nvSpPr>
          <p:spPr bwMode="black">
            <a:xfrm>
              <a:off x="7005003" y="3285524"/>
              <a:ext cx="999322" cy="1212384"/>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10" name="Rectangle 9"/>
          <p:cNvSpPr/>
          <p:nvPr/>
        </p:nvSpPr>
        <p:spPr>
          <a:xfrm>
            <a:off x="741565" y="1417939"/>
            <a:ext cx="140455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Easy Analytics</a:t>
            </a:r>
          </a:p>
        </p:txBody>
      </p:sp>
      <p:sp>
        <p:nvSpPr>
          <p:cNvPr id="11" name="Rectangle 10"/>
          <p:cNvSpPr/>
          <p:nvPr/>
        </p:nvSpPr>
        <p:spPr>
          <a:xfrm>
            <a:off x="701106" y="4079544"/>
            <a:ext cx="1485471"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 Reliability</a:t>
            </a:r>
          </a:p>
        </p:txBody>
      </p:sp>
      <p:sp>
        <p:nvSpPr>
          <p:cNvPr id="12" name="Rectangle 11"/>
          <p:cNvSpPr/>
          <p:nvPr/>
        </p:nvSpPr>
        <p:spPr>
          <a:xfrm>
            <a:off x="6215372" y="1417939"/>
            <a:ext cx="3152017"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Monitoring and Trouble Shooting</a:t>
            </a:r>
          </a:p>
        </p:txBody>
      </p:sp>
      <p:sp>
        <p:nvSpPr>
          <p:cNvPr id="13" name="Rectangle 12"/>
          <p:cNvSpPr/>
          <p:nvPr/>
        </p:nvSpPr>
        <p:spPr>
          <a:xfrm>
            <a:off x="6874120" y="4079544"/>
            <a:ext cx="64152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Scale</a:t>
            </a:r>
          </a:p>
        </p:txBody>
      </p:sp>
    </p:spTree>
    <p:extLst>
      <p:ext uri="{BB962C8B-B14F-4D97-AF65-F5344CB8AC3E}">
        <p14:creationId xmlns:p14="http://schemas.microsoft.com/office/powerpoint/2010/main" val="27912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EFABE14-0F85-4717-9A4A-88D3FE37FF3A}"/>
              </a:ext>
            </a:extLst>
          </p:cNvPr>
          <p:cNvSpPr/>
          <p:nvPr/>
        </p:nvSpPr>
        <p:spPr bwMode="auto">
          <a:xfrm>
            <a:off x="6792686" y="1862598"/>
            <a:ext cx="4847007" cy="455195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C00695D0-16EE-4D53-8B79-82E10A7A3672}"/>
              </a:ext>
            </a:extLst>
          </p:cNvPr>
          <p:cNvSpPr>
            <a:spLocks noGrp="1"/>
          </p:cNvSpPr>
          <p:nvPr>
            <p:ph type="title"/>
          </p:nvPr>
        </p:nvSpPr>
        <p:spPr>
          <a:xfrm>
            <a:off x="269240" y="289512"/>
            <a:ext cx="11655840" cy="592406"/>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Integration with Azure EVENT HUB &amp; IoT Hub</a:t>
            </a:r>
          </a:p>
        </p:txBody>
      </p:sp>
      <p:sp>
        <p:nvSpPr>
          <p:cNvPr id="4" name="TextBox 3">
            <a:extLst>
              <a:ext uri="{FF2B5EF4-FFF2-40B4-BE49-F238E27FC236}">
                <a16:creationId xmlns:a16="http://schemas.microsoft.com/office/drawing/2014/main" id="{E81698F4-8BC1-4E6C-B70E-BDAF5E71613E}"/>
              </a:ext>
            </a:extLst>
          </p:cNvPr>
          <p:cNvSpPr txBox="1"/>
          <p:nvPr/>
        </p:nvSpPr>
        <p:spPr>
          <a:xfrm>
            <a:off x="30938" y="881917"/>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Azure Stream Analytics has built-in, first class integration with Azure Event Hubs and IoT Hub </a:t>
            </a:r>
          </a:p>
        </p:txBody>
      </p:sp>
      <p:pic>
        <p:nvPicPr>
          <p:cNvPr id="5" name="Picture 2" descr="https://overview.azureedge.net/cdn/Stream%20Analytics.png">
            <a:extLst>
              <a:ext uri="{FF2B5EF4-FFF2-40B4-BE49-F238E27FC236}">
                <a16:creationId xmlns:a16="http://schemas.microsoft.com/office/drawing/2014/main" id="{59B98AF7-D670-44D5-A300-5195DD1144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362" y="3424848"/>
            <a:ext cx="1510641" cy="1510641"/>
          </a:xfrm>
          <a:prstGeom prst="rect">
            <a:avLst/>
          </a:prstGeom>
          <a:solidFill>
            <a:schemeClr val="bg1"/>
          </a:solidFill>
        </p:spPr>
      </p:pic>
      <p:pic>
        <p:nvPicPr>
          <p:cNvPr id="9" name="Picture 8">
            <a:extLst>
              <a:ext uri="{FF2B5EF4-FFF2-40B4-BE49-F238E27FC236}">
                <a16:creationId xmlns:a16="http://schemas.microsoft.com/office/drawing/2014/main" id="{5074F10F-A100-4ACD-B2D0-F909DDE135E1}"/>
              </a:ext>
            </a:extLst>
          </p:cNvPr>
          <p:cNvPicPr>
            <a:picLocks noChangeAspect="1"/>
          </p:cNvPicPr>
          <p:nvPr/>
        </p:nvPicPr>
        <p:blipFill>
          <a:blip r:embed="rId4"/>
          <a:stretch>
            <a:fillRect/>
          </a:stretch>
        </p:blipFill>
        <p:spPr>
          <a:xfrm>
            <a:off x="7113787" y="3677248"/>
            <a:ext cx="1005840" cy="1005840"/>
          </a:xfrm>
          <a:prstGeom prst="rect">
            <a:avLst/>
          </a:prstGeom>
          <a:solidFill>
            <a:schemeClr val="bg1"/>
          </a:solidFill>
        </p:spPr>
      </p:pic>
      <p:pic>
        <p:nvPicPr>
          <p:cNvPr id="15364" name="Picture 4" descr="http://www.cloudmonix.com/wp-content/uploads/2016/12/Azure-Event-Hubs.png">
            <a:extLst>
              <a:ext uri="{FF2B5EF4-FFF2-40B4-BE49-F238E27FC236}">
                <a16:creationId xmlns:a16="http://schemas.microsoft.com/office/drawing/2014/main" id="{4E838223-2B7F-46C6-899D-A360B1D6DC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87" y="2133057"/>
            <a:ext cx="1005840" cy="1005840"/>
          </a:xfrm>
          <a:prstGeom prst="rect">
            <a:avLst/>
          </a:prstGeom>
          <a:solidFill>
            <a:schemeClr val="bg1"/>
          </a:solidFill>
        </p:spPr>
      </p:pic>
      <p:cxnSp>
        <p:nvCxnSpPr>
          <p:cNvPr id="12" name="Connector: Elbow 11">
            <a:extLst>
              <a:ext uri="{FF2B5EF4-FFF2-40B4-BE49-F238E27FC236}">
                <a16:creationId xmlns:a16="http://schemas.microsoft.com/office/drawing/2014/main" id="{CAA4E14D-192F-46E9-9525-F431DCE51C05}"/>
              </a:ext>
            </a:extLst>
          </p:cNvPr>
          <p:cNvCxnSpPr/>
          <p:nvPr/>
        </p:nvCxnSpPr>
        <p:spPr>
          <a:xfrm>
            <a:off x="8194629" y="2504184"/>
            <a:ext cx="1816312" cy="128016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1E9FF0C-1ECD-497F-AB7C-A2FB3020D0D2}"/>
              </a:ext>
            </a:extLst>
          </p:cNvPr>
          <p:cNvCxnSpPr>
            <a:cxnSpLocks/>
          </p:cNvCxnSpPr>
          <p:nvPr/>
        </p:nvCxnSpPr>
        <p:spPr>
          <a:xfrm flipV="1">
            <a:off x="8264641" y="4527833"/>
            <a:ext cx="1737360" cy="100584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7489BF-28AC-46A5-B8CD-1D757B3B5D89}"/>
              </a:ext>
            </a:extLst>
          </p:cNvPr>
          <p:cNvSpPr txBox="1"/>
          <p:nvPr/>
        </p:nvSpPr>
        <p:spPr>
          <a:xfrm>
            <a:off x="278895" y="2425173"/>
            <a:ext cx="6194546" cy="3000821"/>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from Azure Event Hubs and Azure IoT Hub can be sources of Streaming Data to Azure Stream Analytics.</a:t>
            </a:r>
          </a:p>
          <a:p>
            <a:pPr marL="742950" marR="0" lvl="1" indent="-28575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The connections can be established through the Azure Portal without any coding. (see next slide)</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Blob Storage is supported as a source of Reference Data.</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Stream Analytics supports compression across all data stream input sources (Event Hubs, IoT Hub, and Blob storage).</a:t>
            </a:r>
          </a:p>
        </p:txBody>
      </p:sp>
      <p:grpSp>
        <p:nvGrpSpPr>
          <p:cNvPr id="21" name="Group 20">
            <a:extLst>
              <a:ext uri="{FF2B5EF4-FFF2-40B4-BE49-F238E27FC236}">
                <a16:creationId xmlns:a16="http://schemas.microsoft.com/office/drawing/2014/main" id="{44D1D1B0-A8E1-4F8B-8917-7B10452AD726}"/>
              </a:ext>
            </a:extLst>
          </p:cNvPr>
          <p:cNvGrpSpPr/>
          <p:nvPr/>
        </p:nvGrpSpPr>
        <p:grpSpPr>
          <a:xfrm>
            <a:off x="6847746" y="4989366"/>
            <a:ext cx="1537922" cy="1396187"/>
            <a:chOff x="6847189" y="4748738"/>
            <a:chExt cx="1537922" cy="1396187"/>
          </a:xfrm>
        </p:grpSpPr>
        <p:pic>
          <p:nvPicPr>
            <p:cNvPr id="19" name="Picture 18">
              <a:extLst>
                <a:ext uri="{FF2B5EF4-FFF2-40B4-BE49-F238E27FC236}">
                  <a16:creationId xmlns:a16="http://schemas.microsoft.com/office/drawing/2014/main" id="{52B9742F-FEB7-49DF-895C-D80201400992}"/>
                </a:ext>
              </a:extLst>
            </p:cNvPr>
            <p:cNvPicPr>
              <a:picLocks noChangeAspect="1"/>
            </p:cNvPicPr>
            <p:nvPr/>
          </p:nvPicPr>
          <p:blipFill>
            <a:blip r:embed="rId6"/>
            <a:stretch>
              <a:fillRect/>
            </a:stretch>
          </p:blipFill>
          <p:spPr>
            <a:xfrm>
              <a:off x="7080369" y="4748738"/>
              <a:ext cx="1071563" cy="1071563"/>
            </a:xfrm>
            <a:prstGeom prst="rect">
              <a:avLst/>
            </a:prstGeom>
          </p:spPr>
        </p:pic>
        <p:sp>
          <p:nvSpPr>
            <p:cNvPr id="20" name="TextBox 19">
              <a:extLst>
                <a:ext uri="{FF2B5EF4-FFF2-40B4-BE49-F238E27FC236}">
                  <a16:creationId xmlns:a16="http://schemas.microsoft.com/office/drawing/2014/main" id="{1F7106D6-F63D-4AD0-9584-A077C92919C0}"/>
                </a:ext>
              </a:extLst>
            </p:cNvPr>
            <p:cNvSpPr txBox="1"/>
            <p:nvPr/>
          </p:nvSpPr>
          <p:spPr>
            <a:xfrm>
              <a:off x="6847189" y="5697110"/>
              <a:ext cx="153792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Blob Storage</a:t>
              </a:r>
            </a:p>
          </p:txBody>
        </p:sp>
      </p:grpSp>
      <p:sp>
        <p:nvSpPr>
          <p:cNvPr id="23" name="TextBox 22">
            <a:extLst>
              <a:ext uri="{FF2B5EF4-FFF2-40B4-BE49-F238E27FC236}">
                <a16:creationId xmlns:a16="http://schemas.microsoft.com/office/drawing/2014/main" id="{3981E8F1-0833-4E8E-8D0E-0116855E238B}"/>
              </a:ext>
            </a:extLst>
          </p:cNvPr>
          <p:cNvSpPr txBox="1"/>
          <p:nvPr/>
        </p:nvSpPr>
        <p:spPr>
          <a:xfrm>
            <a:off x="6967170" y="4557182"/>
            <a:ext cx="1241365"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IoT Hub</a:t>
            </a:r>
          </a:p>
        </p:txBody>
      </p:sp>
      <p:sp>
        <p:nvSpPr>
          <p:cNvPr id="24" name="TextBox 23">
            <a:extLst>
              <a:ext uri="{FF2B5EF4-FFF2-40B4-BE49-F238E27FC236}">
                <a16:creationId xmlns:a16="http://schemas.microsoft.com/office/drawing/2014/main" id="{26DF81D3-79E0-4B21-92A4-99DF401F0EFC}"/>
              </a:ext>
            </a:extLst>
          </p:cNvPr>
          <p:cNvSpPr txBox="1"/>
          <p:nvPr/>
        </p:nvSpPr>
        <p:spPr>
          <a:xfrm>
            <a:off x="6896638" y="3004533"/>
            <a:ext cx="1440138"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Event Hubs</a:t>
            </a:r>
          </a:p>
        </p:txBody>
      </p:sp>
      <p:cxnSp>
        <p:nvCxnSpPr>
          <p:cNvPr id="25" name="Straight Arrow Connector 24">
            <a:extLst>
              <a:ext uri="{FF2B5EF4-FFF2-40B4-BE49-F238E27FC236}">
                <a16:creationId xmlns:a16="http://schemas.microsoft.com/office/drawing/2014/main" id="{BAA211B3-20F6-4C57-9FA7-50C3AE81C63F}"/>
              </a:ext>
            </a:extLst>
          </p:cNvPr>
          <p:cNvCxnSpPr/>
          <p:nvPr/>
        </p:nvCxnSpPr>
        <p:spPr>
          <a:xfrm>
            <a:off x="8268638" y="4180168"/>
            <a:ext cx="1742303" cy="0"/>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85B683B-9ECD-4738-BA4D-1A424244380F}"/>
              </a:ext>
            </a:extLst>
          </p:cNvPr>
          <p:cNvSpPr txBox="1"/>
          <p:nvPr/>
        </p:nvSpPr>
        <p:spPr>
          <a:xfrm>
            <a:off x="8152489" y="5223848"/>
            <a:ext cx="129266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Reference Data</a:t>
            </a:r>
          </a:p>
        </p:txBody>
      </p:sp>
      <p:sp>
        <p:nvSpPr>
          <p:cNvPr id="28" name="TextBox 27">
            <a:extLst>
              <a:ext uri="{FF2B5EF4-FFF2-40B4-BE49-F238E27FC236}">
                <a16:creationId xmlns:a16="http://schemas.microsoft.com/office/drawing/2014/main" id="{DD822269-F85F-4C82-838A-78A5DD3DF618}"/>
              </a:ext>
            </a:extLst>
          </p:cNvPr>
          <p:cNvSpPr txBox="1"/>
          <p:nvPr/>
        </p:nvSpPr>
        <p:spPr>
          <a:xfrm>
            <a:off x="8152489" y="3856828"/>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29" name="TextBox 28">
            <a:extLst>
              <a:ext uri="{FF2B5EF4-FFF2-40B4-BE49-F238E27FC236}">
                <a16:creationId xmlns:a16="http://schemas.microsoft.com/office/drawing/2014/main" id="{A075B3FE-55B2-4AC7-A70A-A5C62D6D5E2F}"/>
              </a:ext>
            </a:extLst>
          </p:cNvPr>
          <p:cNvSpPr txBox="1"/>
          <p:nvPr/>
        </p:nvSpPr>
        <p:spPr>
          <a:xfrm>
            <a:off x="8152489" y="2201266"/>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30" name="TextBox 29">
            <a:extLst>
              <a:ext uri="{FF2B5EF4-FFF2-40B4-BE49-F238E27FC236}">
                <a16:creationId xmlns:a16="http://schemas.microsoft.com/office/drawing/2014/main" id="{78FB8398-1F86-4901-8F81-8D11BC73CAC3}"/>
              </a:ext>
            </a:extLst>
          </p:cNvPr>
          <p:cNvSpPr txBox="1"/>
          <p:nvPr/>
        </p:nvSpPr>
        <p:spPr>
          <a:xfrm>
            <a:off x="9982804" y="4846606"/>
            <a:ext cx="1550199" cy="6001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Stream Analytics</a:t>
            </a:r>
          </a:p>
        </p:txBody>
      </p:sp>
    </p:spTree>
    <p:extLst>
      <p:ext uri="{BB962C8B-B14F-4D97-AF65-F5344CB8AC3E}">
        <p14:creationId xmlns:p14="http://schemas.microsoft.com/office/powerpoint/2010/main" val="34327731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STREAM ANALYTICS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Steam Analytics can be a good option</a:t>
            </a:r>
          </a:p>
        </p:txBody>
      </p:sp>
      <p:graphicFrame>
        <p:nvGraphicFramePr>
          <p:cNvPr id="4" name="Table 3">
            <a:extLst>
              <a:ext uri="{FF2B5EF4-FFF2-40B4-BE49-F238E27FC236}">
                <a16:creationId xmlns:a16="http://schemas.microsoft.com/office/drawing/2014/main" id="{461AD722-9950-451A-B398-DE9F670C92C4}"/>
              </a:ext>
            </a:extLst>
          </p:cNvPr>
          <p:cNvGraphicFramePr>
            <a:graphicFrameLocks noGrp="1"/>
          </p:cNvGraphicFramePr>
          <p:nvPr>
            <p:extLst/>
          </p:nvPr>
        </p:nvGraphicFramePr>
        <p:xfrm>
          <a:off x="555998" y="1576169"/>
          <a:ext cx="11159751" cy="4748410"/>
        </p:xfrm>
        <a:graphic>
          <a:graphicData uri="http://schemas.openxmlformats.org/drawingml/2006/table">
            <a:tbl>
              <a:tblPr firstRow="1" bandRow="1">
                <a:tableStyleId>{5C22544A-7EE6-4342-B048-85BDC9FD1C3A}</a:tableStyleId>
              </a:tblPr>
              <a:tblGrid>
                <a:gridCol w="2930152">
                  <a:extLst>
                    <a:ext uri="{9D8B030D-6E8A-4147-A177-3AD203B41FA5}">
                      <a16:colId xmlns:a16="http://schemas.microsoft.com/office/drawing/2014/main" val="3272501966"/>
                    </a:ext>
                  </a:extLst>
                </a:gridCol>
                <a:gridCol w="8229599">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is a serverless solution — no need to provision VMs or clusters.</a:t>
                      </a:r>
                    </a:p>
                  </a:txBody>
                  <a:tcPr anchor="ctr"/>
                </a:tc>
                <a:extLst>
                  <a:ext uri="{0D108BD9-81ED-4DB2-BD59-A6C34878D82A}">
                    <a16:rowId xmlns:a16="http://schemas.microsoft.com/office/drawing/2014/main" val="1212888764"/>
                  </a:ext>
                </a:extLst>
              </a:tr>
              <a:tr h="551622">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Easy Scaling</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scaled easily and dynamically by simply purchasing additional </a:t>
                      </a:r>
                      <a:r>
                        <a:rPr lang="en-US" sz="1600">
                          <a:latin typeface="Segoe UI Semilight" panose="020B0402040204020203" pitchFamily="34" charset="0"/>
                          <a:cs typeface="Segoe UI Semilight" panose="020B0402040204020203" pitchFamily="34" charset="0"/>
                          <a:hlinkClick r:id="rId3"/>
                        </a:rPr>
                        <a:t>Streaming Units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773402847"/>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Out of the box Azure Stream Analytics supports </a:t>
                      </a:r>
                      <a:r>
                        <a:rPr lang="en-US" sz="1600" i="1">
                          <a:latin typeface="Segoe UI Semilight" panose="020B0402040204020203" pitchFamily="34" charset="0"/>
                          <a:cs typeface="Segoe UI Semilight" panose="020B0402040204020203" pitchFamily="34" charset="0"/>
                        </a:rPr>
                        <a:t>Sliding Windows, Hopping Windows and Tumbling Windows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Querying using SQL</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offers a SQL-like query language for performing transformations and computations over streams of events.</a:t>
                      </a:r>
                    </a:p>
                  </a:txBody>
                  <a:tcPr anchor="ctr"/>
                </a:tc>
                <a:extLst>
                  <a:ext uri="{0D108BD9-81ED-4DB2-BD59-A6C34878D82A}">
                    <a16:rowId xmlns:a16="http://schemas.microsoft.com/office/drawing/2014/main" val="1069741416"/>
                  </a:ext>
                </a:extLst>
              </a:tr>
              <a:tr h="632724">
                <a:tc>
                  <a:txBody>
                    <a:bodyPr/>
                    <a:lstStyle/>
                    <a:p>
                      <a:r>
                        <a:rPr lang="en-US" sz="1600">
                          <a:latin typeface="Segoe UI Semilight" panose="020B0402040204020203" pitchFamily="34" charset="0"/>
                          <a:cs typeface="Segoe UI Semilight" panose="020B0402040204020203" pitchFamily="34" charset="0"/>
                        </a:rPr>
                        <a:t>Exactly once processing</a:t>
                      </a:r>
                    </a:p>
                  </a:txBody>
                  <a:tcPr anchor="ctr"/>
                </a:tc>
                <a:tc>
                  <a:txBody>
                    <a:bodyPr/>
                    <a:lstStyle/>
                    <a:p>
                      <a:r>
                        <a:rPr lang="en-US" sz="1600">
                          <a:latin typeface="Segoe UI Semilight" panose="020B0402040204020203" pitchFamily="34" charset="0"/>
                          <a:cs typeface="Segoe UI Semilight" panose="020B0402040204020203" pitchFamily="34" charset="0"/>
                        </a:rPr>
                        <a:t>All input events are processed and only processed once so the output results are complete, and there is no duplicate output. Azure Stream Analytics guarantees exactly once delivery up to the output adapter that writes the output events.</a:t>
                      </a:r>
                    </a:p>
                  </a:txBody>
                  <a:tcPr anchor="ctr"/>
                </a:tc>
                <a:extLst>
                  <a:ext uri="{0D108BD9-81ED-4DB2-BD59-A6C34878D82A}">
                    <a16:rowId xmlns:a16="http://schemas.microsoft.com/office/drawing/2014/main" val="89615517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ML</a:t>
                      </a:r>
                    </a:p>
                  </a:txBody>
                  <a:tcPr anchor="ctr"/>
                </a:tc>
                <a:tc>
                  <a:txBody>
                    <a:bodyPr/>
                    <a:lstStyle/>
                    <a:p>
                      <a:r>
                        <a:rPr lang="en-US" sz="1600">
                          <a:latin typeface="Segoe UI Semilight" panose="020B0402040204020203" pitchFamily="34" charset="0"/>
                          <a:cs typeface="Segoe UI Semilight" panose="020B0402040204020203" pitchFamily="34" charset="0"/>
                        </a:rPr>
                        <a:t>Stream Analytics can easily send streaming events to an Azure model deployed as a web service. It supports “Azure ML” as a built-in function type that can be specified in the Portal. </a:t>
                      </a:r>
                    </a:p>
                  </a:txBody>
                  <a:tcPr anchor="ctr"/>
                </a:tc>
                <a:extLst>
                  <a:ext uri="{0D108BD9-81ED-4DB2-BD59-A6C34878D82A}">
                    <a16:rowId xmlns:a16="http://schemas.microsoft.com/office/drawing/2014/main" val="80054202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IoT Hub and Event Hub</a:t>
                      </a:r>
                    </a:p>
                  </a:txBody>
                  <a:tcPr anchor="ctr"/>
                </a:tc>
                <a:tc>
                  <a:txBody>
                    <a:bodyPr/>
                    <a:lstStyle/>
                    <a:p>
                      <a:r>
                        <a:rPr lang="en-US" sz="1600" dirty="0">
                          <a:latin typeface="Segoe UI Semilight" panose="020B0402040204020203" pitchFamily="34" charset="0"/>
                          <a:cs typeface="Segoe UI Semilight" panose="020B0402040204020203" pitchFamily="34" charset="0"/>
                        </a:rPr>
                        <a:t>Azure Stream Analytics can be configured via the Azure Portal to consume data from Azure IoT Hub and Azure Event Hubs. No coding is required.</a:t>
                      </a:r>
                    </a:p>
                  </a:txBody>
                  <a:tcPr anchor="ctr"/>
                </a:tc>
                <a:extLst>
                  <a:ext uri="{0D108BD9-81ED-4DB2-BD59-A6C34878D82A}">
                    <a16:rowId xmlns:a16="http://schemas.microsoft.com/office/drawing/2014/main" val="1289878111"/>
                  </a:ext>
                </a:extLst>
              </a:tr>
            </a:tbl>
          </a:graphicData>
        </a:graphic>
      </p:graphicFrame>
    </p:spTree>
    <p:extLst>
      <p:ext uri="{BB962C8B-B14F-4D97-AF65-F5344CB8AC3E}">
        <p14:creationId xmlns:p14="http://schemas.microsoft.com/office/powerpoint/2010/main" val="1903706730"/>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DBEC-FC7B-47C4-91A8-6987DD6D2598}"/>
              </a:ext>
            </a:extLst>
          </p:cNvPr>
          <p:cNvSpPr>
            <a:spLocks noGrp="1"/>
          </p:cNvSpPr>
          <p:nvPr>
            <p:ph type="title"/>
          </p:nvPr>
        </p:nvSpPr>
        <p:spPr>
          <a:xfrm>
            <a:off x="135016" y="3307750"/>
            <a:ext cx="11655840" cy="899665"/>
          </a:xfrm>
        </p:spPr>
        <p:txBody>
          <a:bodyPr/>
          <a:lstStyle/>
          <a:p>
            <a:r>
              <a:rPr lang="en-US"/>
              <a:t>Machine Learning Options in Azure</a:t>
            </a:r>
          </a:p>
        </p:txBody>
      </p:sp>
    </p:spTree>
    <p:extLst>
      <p:ext uri="{BB962C8B-B14F-4D97-AF65-F5344CB8AC3E}">
        <p14:creationId xmlns:p14="http://schemas.microsoft.com/office/powerpoint/2010/main" val="159905217"/>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13482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STREAMING and Machine Learning</a:t>
            </a:r>
          </a:p>
        </p:txBody>
      </p:sp>
      <p:grpSp>
        <p:nvGrpSpPr>
          <p:cNvPr id="65" name="Group 64">
            <a:extLst>
              <a:ext uri="{FF2B5EF4-FFF2-40B4-BE49-F238E27FC236}">
                <a16:creationId xmlns:a16="http://schemas.microsoft.com/office/drawing/2014/main" id="{A038A4AD-382D-4C13-ADFC-7BB800ED04D1}"/>
              </a:ext>
            </a:extLst>
          </p:cNvPr>
          <p:cNvGrpSpPr/>
          <p:nvPr/>
        </p:nvGrpSpPr>
        <p:grpSpPr>
          <a:xfrm>
            <a:off x="10686528" y="4552338"/>
            <a:ext cx="971587" cy="1984205"/>
            <a:chOff x="10686528" y="4373586"/>
            <a:chExt cx="971587" cy="1984205"/>
          </a:xfrm>
        </p:grpSpPr>
        <p:pic>
          <p:nvPicPr>
            <p:cNvPr id="175" name="Picture 174">
              <a:extLst>
                <a:ext uri="{FF2B5EF4-FFF2-40B4-BE49-F238E27FC236}">
                  <a16:creationId xmlns:a16="http://schemas.microsoft.com/office/drawing/2014/main" id="{0E9C2158-E28B-424F-8623-92254A08822B}"/>
                </a:ext>
              </a:extLst>
            </p:cNvPr>
            <p:cNvPicPr>
              <a:picLocks noChangeAspect="1"/>
            </p:cNvPicPr>
            <p:nvPr/>
          </p:nvPicPr>
          <p:blipFill>
            <a:blip r:embed="rId3"/>
            <a:stretch>
              <a:fillRect/>
            </a:stretch>
          </p:blipFill>
          <p:spPr>
            <a:xfrm>
              <a:off x="10719906" y="4413439"/>
              <a:ext cx="667936" cy="666499"/>
            </a:xfrm>
            <a:prstGeom prst="rect">
              <a:avLst/>
            </a:prstGeom>
            <a:effectLst>
              <a:outerShdw blurRad="50800" dist="38100" dir="5400000" algn="t" rotWithShape="0">
                <a:prstClr val="black">
                  <a:alpha val="40000"/>
                </a:prstClr>
              </a:outerShdw>
            </a:effectLst>
          </p:spPr>
        </p:pic>
        <p:sp>
          <p:nvSpPr>
            <p:cNvPr id="176" name="TextBox 175">
              <a:extLst>
                <a:ext uri="{FF2B5EF4-FFF2-40B4-BE49-F238E27FC236}">
                  <a16:creationId xmlns:a16="http://schemas.microsoft.com/office/drawing/2014/main" id="{E292E413-1A78-4396-8613-08B5928C1841}"/>
                </a:ext>
              </a:extLst>
            </p:cNvPr>
            <p:cNvSpPr txBox="1"/>
            <p:nvPr/>
          </p:nvSpPr>
          <p:spPr>
            <a:xfrm>
              <a:off x="10687978" y="4973211"/>
              <a:ext cx="970137" cy="3693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239" name="TextBox 238">
              <a:extLst>
                <a:ext uri="{FF2B5EF4-FFF2-40B4-BE49-F238E27FC236}">
                  <a16:creationId xmlns:a16="http://schemas.microsoft.com/office/drawing/2014/main" id="{A2BD3B94-7DE7-4291-953E-917DF002A5DE}"/>
                </a:ext>
              </a:extLst>
            </p:cNvPr>
            <p:cNvSpPr txBox="1"/>
            <p:nvPr/>
          </p:nvSpPr>
          <p:spPr>
            <a:xfrm>
              <a:off x="10686528" y="5988459"/>
              <a:ext cx="942887" cy="3693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245" name="Picture 2" descr="Image result for Azure Power BI icon">
              <a:extLst>
                <a:ext uri="{FF2B5EF4-FFF2-40B4-BE49-F238E27FC236}">
                  <a16:creationId xmlns:a16="http://schemas.microsoft.com/office/drawing/2014/main" id="{2F418273-8732-429E-9D22-488D656CC6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3349" y="5463779"/>
              <a:ext cx="524680" cy="524680"/>
            </a:xfrm>
            <a:prstGeom prst="rect">
              <a:avLst/>
            </a:prstGeom>
            <a:noFill/>
            <a:extLst>
              <a:ext uri="{909E8E84-426E-40DD-AFC4-6F175D3DCCD1}">
                <a14:hiddenFill xmlns:a14="http://schemas.microsoft.com/office/drawing/2010/main">
                  <a:solidFill>
                    <a:srgbClr val="FFFFFF"/>
                  </a:solidFill>
                </a14:hiddenFill>
              </a:ext>
            </a:extLst>
          </p:spPr>
        </p:pic>
        <p:cxnSp>
          <p:nvCxnSpPr>
            <p:cNvPr id="274" name="Straight Connector 273">
              <a:extLst>
                <a:ext uri="{FF2B5EF4-FFF2-40B4-BE49-F238E27FC236}">
                  <a16:creationId xmlns:a16="http://schemas.microsoft.com/office/drawing/2014/main" id="{BB0907A2-0075-4089-A94A-E28E2CF070F2}"/>
                </a:ext>
              </a:extLst>
            </p:cNvPr>
            <p:cNvCxnSpPr>
              <a:cxnSpLocks/>
            </p:cNvCxnSpPr>
            <p:nvPr/>
          </p:nvCxnSpPr>
          <p:spPr>
            <a:xfrm>
              <a:off x="10687978" y="4395928"/>
              <a:ext cx="0" cy="192024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5E436F19-A8F5-4442-8195-0316122B72A2}"/>
                </a:ext>
              </a:extLst>
            </p:cNvPr>
            <p:cNvCxnSpPr>
              <a:cxnSpLocks/>
            </p:cNvCxnSpPr>
            <p:nvPr/>
          </p:nvCxnSpPr>
          <p:spPr>
            <a:xfrm>
              <a:off x="10686528" y="4373586"/>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5792AF5-2242-45FD-896B-C6CE89894733}"/>
                </a:ext>
              </a:extLst>
            </p:cNvPr>
            <p:cNvCxnSpPr>
              <a:cxnSpLocks/>
            </p:cNvCxnSpPr>
            <p:nvPr/>
          </p:nvCxnSpPr>
          <p:spPr>
            <a:xfrm>
              <a:off x="10686529" y="6347114"/>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04213102-5B01-4C84-B9DC-F2A5C1FE0DA6}"/>
              </a:ext>
            </a:extLst>
          </p:cNvPr>
          <p:cNvPicPr>
            <a:picLocks noChangeAspect="1"/>
          </p:cNvPicPr>
          <p:nvPr/>
        </p:nvPicPr>
        <p:blipFill>
          <a:blip r:embed="rId5"/>
          <a:stretch>
            <a:fillRect/>
          </a:stretch>
        </p:blipFill>
        <p:spPr>
          <a:xfrm>
            <a:off x="8433638" y="3310084"/>
            <a:ext cx="1058119" cy="1058119"/>
          </a:xfrm>
          <a:prstGeom prst="rect">
            <a:avLst/>
          </a:prstGeom>
        </p:spPr>
      </p:pic>
      <p:sp>
        <p:nvSpPr>
          <p:cNvPr id="33" name="TextBox 32">
            <a:extLst>
              <a:ext uri="{FF2B5EF4-FFF2-40B4-BE49-F238E27FC236}">
                <a16:creationId xmlns:a16="http://schemas.microsoft.com/office/drawing/2014/main" id="{A2707176-8468-440D-B133-754E6FC21C01}"/>
              </a:ext>
            </a:extLst>
          </p:cNvPr>
          <p:cNvSpPr txBox="1"/>
          <p:nvPr/>
        </p:nvSpPr>
        <p:spPr>
          <a:xfrm>
            <a:off x="8529758" y="3339983"/>
            <a:ext cx="892873" cy="14542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Trained Model</a:t>
            </a:r>
          </a:p>
        </p:txBody>
      </p:sp>
      <p:grpSp>
        <p:nvGrpSpPr>
          <p:cNvPr id="66" name="Group 65">
            <a:extLst>
              <a:ext uri="{FF2B5EF4-FFF2-40B4-BE49-F238E27FC236}">
                <a16:creationId xmlns:a16="http://schemas.microsoft.com/office/drawing/2014/main" id="{F7F91037-3E81-43A1-BDD7-DAE07140865C}"/>
              </a:ext>
            </a:extLst>
          </p:cNvPr>
          <p:cNvGrpSpPr/>
          <p:nvPr/>
        </p:nvGrpSpPr>
        <p:grpSpPr>
          <a:xfrm>
            <a:off x="2154327" y="1473039"/>
            <a:ext cx="7917822" cy="1536014"/>
            <a:chOff x="2195577" y="1294287"/>
            <a:chExt cx="7917822" cy="1536014"/>
          </a:xfrm>
        </p:grpSpPr>
        <p:sp>
          <p:nvSpPr>
            <p:cNvPr id="53" name="Rectangle 52">
              <a:extLst>
                <a:ext uri="{FF2B5EF4-FFF2-40B4-BE49-F238E27FC236}">
                  <a16:creationId xmlns:a16="http://schemas.microsoft.com/office/drawing/2014/main" id="{5A3D5236-C40C-409F-ACCC-018D1D53FFF2}"/>
                </a:ext>
              </a:extLst>
            </p:cNvPr>
            <p:cNvSpPr/>
            <p:nvPr/>
          </p:nvSpPr>
          <p:spPr bwMode="auto">
            <a:xfrm>
              <a:off x="2195577" y="1662894"/>
              <a:ext cx="7917822" cy="11674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617396F0-45A4-4D23-B430-8286D10551C2}"/>
                </a:ext>
              </a:extLst>
            </p:cNvPr>
            <p:cNvGrpSpPr/>
            <p:nvPr/>
          </p:nvGrpSpPr>
          <p:grpSpPr>
            <a:xfrm>
              <a:off x="5139906" y="1666483"/>
              <a:ext cx="2397594" cy="871764"/>
              <a:chOff x="4713647" y="1139476"/>
              <a:chExt cx="2397594" cy="871764"/>
            </a:xfrm>
          </p:grpSpPr>
          <p:grpSp>
            <p:nvGrpSpPr>
              <p:cNvPr id="6" name="Group 5">
                <a:extLst>
                  <a:ext uri="{FF2B5EF4-FFF2-40B4-BE49-F238E27FC236}">
                    <a16:creationId xmlns:a16="http://schemas.microsoft.com/office/drawing/2014/main" id="{6E0EAD8E-9CE1-4852-8011-606F7A2B958B}"/>
                  </a:ext>
                </a:extLst>
              </p:cNvPr>
              <p:cNvGrpSpPr/>
              <p:nvPr/>
            </p:nvGrpSpPr>
            <p:grpSpPr>
              <a:xfrm>
                <a:off x="4713647" y="1417784"/>
                <a:ext cx="2397594" cy="593456"/>
                <a:chOff x="4685812" y="5147062"/>
                <a:chExt cx="2397594" cy="593456"/>
              </a:xfrm>
            </p:grpSpPr>
            <p:sp>
              <p:nvSpPr>
                <p:cNvPr id="45" name="Rectangle 44">
                  <a:extLst>
                    <a:ext uri="{FF2B5EF4-FFF2-40B4-BE49-F238E27FC236}">
                      <a16:creationId xmlns:a16="http://schemas.microsoft.com/office/drawing/2014/main" id="{A69E0FC0-2D71-4522-A6CE-13CC209AE0FF}"/>
                    </a:ext>
                  </a:extLst>
                </p:cNvPr>
                <p:cNvSpPr/>
                <p:nvPr/>
              </p:nvSpPr>
              <p:spPr bwMode="auto">
                <a:xfrm>
                  <a:off x="4685812" y="5147062"/>
                  <a:ext cx="2347505" cy="563516"/>
                </a:xfrm>
                <a:prstGeom prst="rect">
                  <a:avLst/>
                </a:prstGeom>
                <a:solidFill>
                  <a:schemeClr val="bg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39" name="Picture 24" descr="Image result for Azure Cosmos DB icon">
                  <a:extLst>
                    <a:ext uri="{FF2B5EF4-FFF2-40B4-BE49-F238E27FC236}">
                      <a16:creationId xmlns:a16="http://schemas.microsoft.com/office/drawing/2014/main" id="{BBCDF950-2373-43FB-8A73-06C597D0B4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47663" y="5233493"/>
                  <a:ext cx="870861" cy="4572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40743" y="522636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8"/>
                <a:stretch>
                  <a:fillRect/>
                </a:stretch>
              </p:blipFill>
              <p:spPr>
                <a:xfrm>
                  <a:off x="4862430" y="5218702"/>
                  <a:ext cx="457200" cy="457200"/>
                </a:xfrm>
                <a:prstGeom prst="rect">
                  <a:avLst/>
                </a:prstGeom>
              </p:spPr>
            </p:pic>
            <p:pic>
              <p:nvPicPr>
                <p:cNvPr id="42" name="Picture 30" descr="Image result for Azure SQL DB icon">
                  <a:extLst>
                    <a:ext uri="{FF2B5EF4-FFF2-40B4-BE49-F238E27FC236}">
                      <a16:creationId xmlns:a16="http://schemas.microsoft.com/office/drawing/2014/main" id="{9333EBF3-676A-412C-9952-9B35FF912F3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8244" y="524824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78" name="Rectangle: Rounded Corners 277">
                  <a:extLst>
                    <a:ext uri="{FF2B5EF4-FFF2-40B4-BE49-F238E27FC236}">
                      <a16:creationId xmlns:a16="http://schemas.microsoft.com/office/drawing/2014/main" id="{CBEBED42-84DF-44EF-A090-8B68847C0C76}"/>
                    </a:ext>
                  </a:extLst>
                </p:cNvPr>
                <p:cNvSpPr/>
                <p:nvPr/>
              </p:nvSpPr>
              <p:spPr bwMode="auto">
                <a:xfrm>
                  <a:off x="4757342" y="5181963"/>
                  <a:ext cx="2326064" cy="558555"/>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304" name="TextBox 303">
                <a:extLst>
                  <a:ext uri="{FF2B5EF4-FFF2-40B4-BE49-F238E27FC236}">
                    <a16:creationId xmlns:a16="http://schemas.microsoft.com/office/drawing/2014/main" id="{C32C3496-8F3E-440F-98F6-2B9EA42FB749}"/>
                  </a:ext>
                </a:extLst>
              </p:cNvPr>
              <p:cNvSpPr txBox="1"/>
              <p:nvPr/>
            </p:nvSpPr>
            <p:spPr>
              <a:xfrm>
                <a:off x="5050608" y="1139476"/>
                <a:ext cx="1954766"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LONG-TERM STORAGE</a:t>
                </a:r>
              </a:p>
            </p:txBody>
          </p:sp>
        </p:grpSp>
        <p:grpSp>
          <p:nvGrpSpPr>
            <p:cNvPr id="21" name="Group 20">
              <a:extLst>
                <a:ext uri="{FF2B5EF4-FFF2-40B4-BE49-F238E27FC236}">
                  <a16:creationId xmlns:a16="http://schemas.microsoft.com/office/drawing/2014/main" id="{BCA25DAC-DDB7-42F6-A5D2-5D1BBFAB4F05}"/>
                </a:ext>
              </a:extLst>
            </p:cNvPr>
            <p:cNvGrpSpPr/>
            <p:nvPr/>
          </p:nvGrpSpPr>
          <p:grpSpPr>
            <a:xfrm>
              <a:off x="2423180" y="1666483"/>
              <a:ext cx="2060461" cy="867056"/>
              <a:chOff x="2246964" y="1157892"/>
              <a:chExt cx="2060461" cy="867056"/>
            </a:xfrm>
          </p:grpSpPr>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246964" y="1465167"/>
                <a:ext cx="2060461" cy="559781"/>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3" name="TextBox 302">
                <a:extLst>
                  <a:ext uri="{FF2B5EF4-FFF2-40B4-BE49-F238E27FC236}">
                    <a16:creationId xmlns:a16="http://schemas.microsoft.com/office/drawing/2014/main" id="{C9D12473-D1B0-4DC2-BA0A-4DA10EAC4D8E}"/>
                  </a:ext>
                </a:extLst>
              </p:cNvPr>
              <p:cNvSpPr txBox="1"/>
              <p:nvPr/>
            </p:nvSpPr>
            <p:spPr>
              <a:xfrm>
                <a:off x="2467333" y="1157892"/>
                <a:ext cx="1802225"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STREAM INGESTION</a:t>
                </a:r>
              </a:p>
            </p:txBody>
          </p:sp>
          <p:sp>
            <p:nvSpPr>
              <p:cNvPr id="2" name="Rectangle 1">
                <a:extLst>
                  <a:ext uri="{FF2B5EF4-FFF2-40B4-BE49-F238E27FC236}">
                    <a16:creationId xmlns:a16="http://schemas.microsoft.com/office/drawing/2014/main" id="{662EEA43-1FB1-4ABD-B858-FFDAD61AF388}"/>
                  </a:ext>
                </a:extLst>
              </p:cNvPr>
              <p:cNvSpPr/>
              <p:nvPr/>
            </p:nvSpPr>
            <p:spPr bwMode="auto">
              <a:xfrm>
                <a:off x="2315170" y="1509135"/>
                <a:ext cx="1955600" cy="4589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72" name="Picture 71">
                <a:extLst>
                  <a:ext uri="{FF2B5EF4-FFF2-40B4-BE49-F238E27FC236}">
                    <a16:creationId xmlns:a16="http://schemas.microsoft.com/office/drawing/2014/main" id="{97DFC518-22C0-42DB-A542-A25E776E7EFA}"/>
                  </a:ext>
                </a:extLst>
              </p:cNvPr>
              <p:cNvPicPr>
                <a:picLocks noChangeAspect="1"/>
              </p:cNvPicPr>
              <p:nvPr/>
            </p:nvPicPr>
            <p:blipFill>
              <a:blip r:embed="rId10"/>
              <a:stretch>
                <a:fillRect/>
              </a:stretch>
            </p:blipFill>
            <p:spPr>
              <a:xfrm>
                <a:off x="2860230" y="1546472"/>
                <a:ext cx="395269" cy="395269"/>
              </a:xfrm>
              <a:prstGeom prst="rect">
                <a:avLst/>
              </a:prstGeom>
              <a:solidFill>
                <a:schemeClr val="bg1"/>
              </a:solidFill>
              <a:ln>
                <a:noFill/>
              </a:ln>
            </p:spPr>
          </p:pic>
          <p:pic>
            <p:nvPicPr>
              <p:cNvPr id="74" name="Picture 8" descr="Image result for Apache Kafka icon">
                <a:extLst>
                  <a:ext uri="{FF2B5EF4-FFF2-40B4-BE49-F238E27FC236}">
                    <a16:creationId xmlns:a16="http://schemas.microsoft.com/office/drawing/2014/main" id="{6D4503AF-3DEB-42DE-9319-C4F9784E759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94939" y="1459134"/>
                <a:ext cx="930925" cy="5585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3" name="Picture 6" descr="Image result for Azure Event Hub icon">
                <a:extLst>
                  <a:ext uri="{FF2B5EF4-FFF2-40B4-BE49-F238E27FC236}">
                    <a16:creationId xmlns:a16="http://schemas.microsoft.com/office/drawing/2014/main" id="{EDE25C4A-C250-4148-B80C-0C775DBEB8BB}"/>
                  </a:ext>
                </a:extLst>
              </p:cNvPr>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2375947" y="1560794"/>
                <a:ext cx="368980" cy="368980"/>
              </a:xfrm>
              <a:prstGeom prst="rect">
                <a:avLst/>
              </a:prstGeom>
              <a:solidFill>
                <a:schemeClr val="tx2"/>
              </a:solidFill>
              <a:ln>
                <a:noFill/>
              </a:ln>
              <a:extLst/>
            </p:spPr>
          </p:pic>
        </p:grpSp>
        <p:grpSp>
          <p:nvGrpSpPr>
            <p:cNvPr id="22" name="Group 21">
              <a:extLst>
                <a:ext uri="{FF2B5EF4-FFF2-40B4-BE49-F238E27FC236}">
                  <a16:creationId xmlns:a16="http://schemas.microsoft.com/office/drawing/2014/main" id="{E53E67D2-22F2-4CFE-A224-6FB2B0BB1B2B}"/>
                </a:ext>
              </a:extLst>
            </p:cNvPr>
            <p:cNvGrpSpPr/>
            <p:nvPr/>
          </p:nvGrpSpPr>
          <p:grpSpPr>
            <a:xfrm>
              <a:off x="8076528" y="1666483"/>
              <a:ext cx="1852943" cy="867056"/>
              <a:chOff x="7767146" y="1123351"/>
              <a:chExt cx="1852943" cy="867056"/>
            </a:xfrm>
          </p:grpSpPr>
          <p:sp>
            <p:nvSpPr>
              <p:cNvPr id="296" name="TextBox 295">
                <a:extLst>
                  <a:ext uri="{FF2B5EF4-FFF2-40B4-BE49-F238E27FC236}">
                    <a16:creationId xmlns:a16="http://schemas.microsoft.com/office/drawing/2014/main" id="{F08191CC-FE9D-462B-87B9-448E4C0D30B8}"/>
                  </a:ext>
                </a:extLst>
              </p:cNvPr>
              <p:cNvSpPr txBox="1"/>
              <p:nvPr/>
            </p:nvSpPr>
            <p:spPr>
              <a:xfrm>
                <a:off x="7767146" y="1123351"/>
                <a:ext cx="1852943"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p:txBody>
          </p:sp>
          <p:grpSp>
            <p:nvGrpSpPr>
              <p:cNvPr id="4" name="Group 3">
                <a:extLst>
                  <a:ext uri="{FF2B5EF4-FFF2-40B4-BE49-F238E27FC236}">
                    <a16:creationId xmlns:a16="http://schemas.microsoft.com/office/drawing/2014/main" id="{7D2023F4-73D2-4752-B903-674C58466C3B}"/>
                  </a:ext>
                </a:extLst>
              </p:cNvPr>
              <p:cNvGrpSpPr/>
              <p:nvPr/>
            </p:nvGrpSpPr>
            <p:grpSpPr>
              <a:xfrm>
                <a:off x="7915311" y="1497882"/>
                <a:ext cx="1489612" cy="458983"/>
                <a:chOff x="6599274" y="1682218"/>
                <a:chExt cx="1489612" cy="458983"/>
              </a:xfrm>
            </p:grpSpPr>
            <p:sp>
              <p:nvSpPr>
                <p:cNvPr id="152" name="Rectangle 151">
                  <a:extLst>
                    <a:ext uri="{FF2B5EF4-FFF2-40B4-BE49-F238E27FC236}">
                      <a16:creationId xmlns:a16="http://schemas.microsoft.com/office/drawing/2014/main" id="{7C120884-94CB-4B97-997C-E0A1D23A715A}"/>
                    </a:ext>
                  </a:extLst>
                </p:cNvPr>
                <p:cNvSpPr/>
                <p:nvPr/>
              </p:nvSpPr>
              <p:spPr bwMode="auto">
                <a:xfrm>
                  <a:off x="6599274" y="1682218"/>
                  <a:ext cx="1477554" cy="4589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69" name="image155.png" descr="image155.png">
                  <a:extLst>
                    <a:ext uri="{FF2B5EF4-FFF2-40B4-BE49-F238E27FC236}">
                      <a16:creationId xmlns:a16="http://schemas.microsoft.com/office/drawing/2014/main" id="{437D9690-B9F4-47F9-85E8-4C34D4BC9FC6}"/>
                    </a:ext>
                  </a:extLst>
                </p:cNvPr>
                <p:cNvPicPr>
                  <a:picLocks noChangeAspect="1"/>
                </p:cNvPicPr>
                <p:nvPr/>
              </p:nvPicPr>
              <p:blipFill>
                <a:blip r:embed="rId13">
                  <a:extLst/>
                </a:blip>
                <a:stretch>
                  <a:fillRect/>
                </a:stretch>
              </p:blipFill>
              <p:spPr>
                <a:xfrm>
                  <a:off x="7103264" y="1750048"/>
                  <a:ext cx="447432" cy="346760"/>
                </a:xfrm>
                <a:prstGeom prst="rect">
                  <a:avLst/>
                </a:prstGeom>
                <a:ln w="12700">
                  <a:miter lim="400000"/>
                </a:ln>
              </p:spPr>
            </p:pic>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630497" y="1772941"/>
                  <a:ext cx="342248" cy="3422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6EA585B-BC3C-45DE-B5F6-830F7774D11A}"/>
                    </a:ext>
                  </a:extLst>
                </p:cNvPr>
                <p:cNvPicPr>
                  <a:picLocks noChangeAspect="1"/>
                </p:cNvPicPr>
                <p:nvPr/>
              </p:nvPicPr>
              <p:blipFill>
                <a:blip r:embed="rId15"/>
                <a:stretch>
                  <a:fillRect/>
                </a:stretch>
              </p:blipFill>
              <p:spPr>
                <a:xfrm>
                  <a:off x="7691161" y="1753670"/>
                  <a:ext cx="397725" cy="367518"/>
                </a:xfrm>
                <a:prstGeom prst="rect">
                  <a:avLst/>
                </a:prstGeom>
              </p:spPr>
            </p:pic>
          </p:grpSp>
          <p:sp>
            <p:nvSpPr>
              <p:cNvPr id="154" name="Rectangle: Rounded Corners 153">
                <a:extLst>
                  <a:ext uri="{FF2B5EF4-FFF2-40B4-BE49-F238E27FC236}">
                    <a16:creationId xmlns:a16="http://schemas.microsoft.com/office/drawing/2014/main" id="{4931ADEF-0F8A-4595-B5F5-F0B8F2328CE7}"/>
                  </a:ext>
                </a:extLst>
              </p:cNvPr>
              <p:cNvSpPr/>
              <p:nvPr/>
            </p:nvSpPr>
            <p:spPr bwMode="auto">
              <a:xfrm>
                <a:off x="7851923" y="1431852"/>
                <a:ext cx="1606705" cy="558555"/>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cxnSp>
          <p:nvCxnSpPr>
            <p:cNvPr id="308" name="Straight Arrow Connector 307">
              <a:extLst>
                <a:ext uri="{FF2B5EF4-FFF2-40B4-BE49-F238E27FC236}">
                  <a16:creationId xmlns:a16="http://schemas.microsoft.com/office/drawing/2014/main" id="{A0969A55-ABC1-4257-B513-9E236144B19E}"/>
                </a:ext>
              </a:extLst>
            </p:cNvPr>
            <p:cNvCxnSpPr>
              <a:cxnSpLocks/>
            </p:cNvCxnSpPr>
            <p:nvPr/>
          </p:nvCxnSpPr>
          <p:spPr>
            <a:xfrm>
              <a:off x="4483641" y="2258969"/>
              <a:ext cx="731520" cy="0"/>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97D32DD8-FE50-4AC3-B4A2-54E070821F24}"/>
                </a:ext>
              </a:extLst>
            </p:cNvPr>
            <p:cNvCxnSpPr>
              <a:cxnSpLocks/>
            </p:cNvCxnSpPr>
            <p:nvPr/>
          </p:nvCxnSpPr>
          <p:spPr>
            <a:xfrm>
              <a:off x="7537500" y="2234253"/>
              <a:ext cx="640080" cy="0"/>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B76B920-FE2B-49FB-9526-56F0A6E1C14B}"/>
                </a:ext>
              </a:extLst>
            </p:cNvPr>
            <p:cNvSpPr txBox="1"/>
            <p:nvPr/>
          </p:nvSpPr>
          <p:spPr>
            <a:xfrm>
              <a:off x="7648443" y="2067287"/>
              <a:ext cx="394339" cy="342145"/>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Train</a:t>
              </a:r>
            </a:p>
            <a:p>
              <a:pPr marL="0" marR="0" lvl="0" indent="0" algn="l" defTabSz="914400" rtl="0" eaLnBrk="1" fontAlgn="auto" latinLnBrk="0" hangingPunct="1">
                <a:lnSpc>
                  <a:spcPct val="9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Model</a:t>
              </a:r>
            </a:p>
          </p:txBody>
        </p:sp>
        <p:sp>
          <p:nvSpPr>
            <p:cNvPr id="50" name="TextBox 49">
              <a:extLst>
                <a:ext uri="{FF2B5EF4-FFF2-40B4-BE49-F238E27FC236}">
                  <a16:creationId xmlns:a16="http://schemas.microsoft.com/office/drawing/2014/main" id="{A0248CB5-D257-4B81-A376-CF89C27FF924}"/>
                </a:ext>
              </a:extLst>
            </p:cNvPr>
            <p:cNvSpPr txBox="1"/>
            <p:nvPr/>
          </p:nvSpPr>
          <p:spPr>
            <a:xfrm>
              <a:off x="5489232" y="1294287"/>
              <a:ext cx="150560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6600"/>
                  </a:solidFill>
                  <a:effectLst/>
                  <a:uLnTx/>
                  <a:uFillTx/>
                  <a:latin typeface="Segoe UI Semilight"/>
                  <a:ea typeface="+mn-ea"/>
                  <a:cs typeface="+mn-cs"/>
                </a:rPr>
                <a:t>Model Training</a:t>
              </a:r>
            </a:p>
          </p:txBody>
        </p:sp>
      </p:grpSp>
      <p:sp>
        <p:nvSpPr>
          <p:cNvPr id="315" name="Rectangle 314">
            <a:extLst>
              <a:ext uri="{FF2B5EF4-FFF2-40B4-BE49-F238E27FC236}">
                <a16:creationId xmlns:a16="http://schemas.microsoft.com/office/drawing/2014/main" id="{4BC874E2-FAE9-40E7-A4D6-14349F89687A}"/>
              </a:ext>
            </a:extLst>
          </p:cNvPr>
          <p:cNvSpPr/>
          <p:nvPr/>
        </p:nvSpPr>
        <p:spPr bwMode="auto">
          <a:xfrm>
            <a:off x="2190285" y="5020951"/>
            <a:ext cx="7917822" cy="10474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7C16FFCC-DE42-486B-8C1C-17FC59C4420C}"/>
              </a:ext>
            </a:extLst>
          </p:cNvPr>
          <p:cNvGrpSpPr/>
          <p:nvPr/>
        </p:nvGrpSpPr>
        <p:grpSpPr>
          <a:xfrm>
            <a:off x="5170186" y="5259082"/>
            <a:ext cx="2507684" cy="645789"/>
            <a:chOff x="6862431" y="3221717"/>
            <a:chExt cx="2530433" cy="654321"/>
          </a:xfrm>
        </p:grpSpPr>
        <p:pic>
          <p:nvPicPr>
            <p:cNvPr id="77" name="Picture 76">
              <a:extLst>
                <a:ext uri="{FF2B5EF4-FFF2-40B4-BE49-F238E27FC236}">
                  <a16:creationId xmlns:a16="http://schemas.microsoft.com/office/drawing/2014/main" id="{51E7C3F0-DD83-4803-A332-E040AE6CABE0}"/>
                </a:ext>
              </a:extLst>
            </p:cNvPr>
            <p:cNvPicPr>
              <a:picLocks noChangeAspect="1"/>
            </p:cNvPicPr>
            <p:nvPr/>
          </p:nvPicPr>
          <p:blipFill>
            <a:blip r:embed="rId16"/>
            <a:stretch>
              <a:fillRect/>
            </a:stretch>
          </p:blipFill>
          <p:spPr>
            <a:xfrm>
              <a:off x="6926353" y="3226121"/>
              <a:ext cx="649917" cy="649917"/>
            </a:xfrm>
            <a:prstGeom prst="rect">
              <a:avLst/>
            </a:prstGeom>
            <a:ln>
              <a:noFill/>
            </a:ln>
          </p:spPr>
        </p:pic>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45022" y="3221717"/>
              <a:ext cx="670390" cy="611845"/>
            </a:xfrm>
            <a:prstGeom prst="rect">
              <a:avLst/>
            </a:prstGeom>
          </p:spPr>
        </p:pic>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862431" y="3240053"/>
              <a:ext cx="2530433" cy="58017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38914" name="Picture 2" descr="Image result for Apache Storm icon">
              <a:extLst>
                <a:ext uri="{FF2B5EF4-FFF2-40B4-BE49-F238E27FC236}">
                  <a16:creationId xmlns:a16="http://schemas.microsoft.com/office/drawing/2014/main" id="{D2C67DEB-522C-4575-B303-621937B296A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859879" y="3288771"/>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6" descr="https://pbs.twimg.com/profile_images/928135110217441280/voCtWZjZ.jpg">
              <a:extLst>
                <a:ext uri="{FF2B5EF4-FFF2-40B4-BE49-F238E27FC236}">
                  <a16:creationId xmlns:a16="http://schemas.microsoft.com/office/drawing/2014/main" id="{A167C192-B996-487C-BC8A-9FCA344C11C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394336" y="3285222"/>
              <a:ext cx="505358" cy="5053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6" name="Group 165">
            <a:extLst>
              <a:ext uri="{FF2B5EF4-FFF2-40B4-BE49-F238E27FC236}">
                <a16:creationId xmlns:a16="http://schemas.microsoft.com/office/drawing/2014/main" id="{C669B5F9-6977-4694-9E9F-E94DA254ACBA}"/>
              </a:ext>
            </a:extLst>
          </p:cNvPr>
          <p:cNvGrpSpPr/>
          <p:nvPr/>
        </p:nvGrpSpPr>
        <p:grpSpPr>
          <a:xfrm>
            <a:off x="2377194" y="4975187"/>
            <a:ext cx="2090355" cy="867056"/>
            <a:chOff x="2179203" y="1157892"/>
            <a:chExt cx="2090355" cy="867056"/>
          </a:xfrm>
        </p:grpSpPr>
        <p:sp>
          <p:nvSpPr>
            <p:cNvPr id="167" name="Rectangle: Rounded Corners 166">
              <a:extLst>
                <a:ext uri="{FF2B5EF4-FFF2-40B4-BE49-F238E27FC236}">
                  <a16:creationId xmlns:a16="http://schemas.microsoft.com/office/drawing/2014/main" id="{25968B5E-D2FA-456B-AD3F-D1047C2292A1}"/>
                </a:ext>
              </a:extLst>
            </p:cNvPr>
            <p:cNvSpPr/>
            <p:nvPr/>
          </p:nvSpPr>
          <p:spPr bwMode="auto">
            <a:xfrm>
              <a:off x="2179203" y="1465167"/>
              <a:ext cx="2067037" cy="559781"/>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68" name="TextBox 167">
              <a:extLst>
                <a:ext uri="{FF2B5EF4-FFF2-40B4-BE49-F238E27FC236}">
                  <a16:creationId xmlns:a16="http://schemas.microsoft.com/office/drawing/2014/main" id="{9E48BD27-540D-4C9F-B4E8-79E56E9C1B02}"/>
                </a:ext>
              </a:extLst>
            </p:cNvPr>
            <p:cNvSpPr txBox="1"/>
            <p:nvPr/>
          </p:nvSpPr>
          <p:spPr>
            <a:xfrm>
              <a:off x="2467333" y="1157892"/>
              <a:ext cx="1802225"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STREAM INGESTION</a:t>
              </a:r>
            </a:p>
          </p:txBody>
        </p:sp>
        <p:pic>
          <p:nvPicPr>
            <p:cNvPr id="170" name="Picture 169">
              <a:extLst>
                <a:ext uri="{FF2B5EF4-FFF2-40B4-BE49-F238E27FC236}">
                  <a16:creationId xmlns:a16="http://schemas.microsoft.com/office/drawing/2014/main" id="{13C78BD8-C7CE-4B2D-B984-B423794CCA97}"/>
                </a:ext>
              </a:extLst>
            </p:cNvPr>
            <p:cNvPicPr>
              <a:picLocks noChangeAspect="1"/>
            </p:cNvPicPr>
            <p:nvPr/>
          </p:nvPicPr>
          <p:blipFill>
            <a:blip r:embed="rId10"/>
            <a:stretch>
              <a:fillRect/>
            </a:stretch>
          </p:blipFill>
          <p:spPr>
            <a:xfrm>
              <a:off x="2860230" y="1525847"/>
              <a:ext cx="395269" cy="395269"/>
            </a:xfrm>
            <a:prstGeom prst="rect">
              <a:avLst/>
            </a:prstGeom>
            <a:solidFill>
              <a:schemeClr val="bg1"/>
            </a:solidFill>
            <a:ln>
              <a:noFill/>
            </a:ln>
          </p:spPr>
        </p:pic>
        <p:pic>
          <p:nvPicPr>
            <p:cNvPr id="172" name="Picture 6" descr="Image result for Azure Event Hub icon">
              <a:extLst>
                <a:ext uri="{FF2B5EF4-FFF2-40B4-BE49-F238E27FC236}">
                  <a16:creationId xmlns:a16="http://schemas.microsoft.com/office/drawing/2014/main" id="{BB977A20-A665-4B08-A953-D2FB7BE35C72}"/>
                </a:ext>
              </a:extLst>
            </p:cNvPr>
            <p:cNvPicPr>
              <a:picLocks noChangeAspect="1" noChangeArrowheads="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2375947" y="1540169"/>
              <a:ext cx="368980" cy="368980"/>
            </a:xfrm>
            <a:prstGeom prst="rect">
              <a:avLst/>
            </a:prstGeom>
            <a:solidFill>
              <a:schemeClr val="tx2"/>
            </a:solidFill>
            <a:ln>
              <a:noFill/>
            </a:ln>
            <a:extLst/>
          </p:spPr>
        </p:pic>
      </p:grpSp>
      <p:pic>
        <p:nvPicPr>
          <p:cNvPr id="293" name="Picture 8" descr="Image result for Apache Kafka icon">
            <a:extLst>
              <a:ext uri="{FF2B5EF4-FFF2-40B4-BE49-F238E27FC236}">
                <a16:creationId xmlns:a16="http://schemas.microsoft.com/office/drawing/2014/main" id="{9B61937C-C3AF-43D0-9980-F33E919B1AC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6837" y="5298192"/>
            <a:ext cx="854862" cy="51291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2" name="TextBox 301">
            <a:extLst>
              <a:ext uri="{FF2B5EF4-FFF2-40B4-BE49-F238E27FC236}">
                <a16:creationId xmlns:a16="http://schemas.microsoft.com/office/drawing/2014/main" id="{7914EF99-AC05-43A7-9F6C-3FE0203EF335}"/>
              </a:ext>
            </a:extLst>
          </p:cNvPr>
          <p:cNvSpPr txBox="1"/>
          <p:nvPr/>
        </p:nvSpPr>
        <p:spPr>
          <a:xfrm>
            <a:off x="5581379" y="4939225"/>
            <a:ext cx="1791837"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STREAM ANALYTICS</a:t>
            </a:r>
          </a:p>
        </p:txBody>
      </p:sp>
      <p:sp>
        <p:nvSpPr>
          <p:cNvPr id="307" name="TextBox 306">
            <a:extLst>
              <a:ext uri="{FF2B5EF4-FFF2-40B4-BE49-F238E27FC236}">
                <a16:creationId xmlns:a16="http://schemas.microsoft.com/office/drawing/2014/main" id="{9822AF64-065B-429A-85A7-D7E55C997395}"/>
              </a:ext>
            </a:extLst>
          </p:cNvPr>
          <p:cNvSpPr txBox="1"/>
          <p:nvPr/>
        </p:nvSpPr>
        <p:spPr>
          <a:xfrm>
            <a:off x="7964719" y="5249492"/>
            <a:ext cx="769441" cy="14542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Score Events</a:t>
            </a:r>
          </a:p>
        </p:txBody>
      </p:sp>
      <p:sp>
        <p:nvSpPr>
          <p:cNvPr id="312" name="TextBox 311">
            <a:extLst>
              <a:ext uri="{FF2B5EF4-FFF2-40B4-BE49-F238E27FC236}">
                <a16:creationId xmlns:a16="http://schemas.microsoft.com/office/drawing/2014/main" id="{3C96E6A7-9228-49FD-BE71-A4B4C2564A2E}"/>
              </a:ext>
            </a:extLst>
          </p:cNvPr>
          <p:cNvSpPr txBox="1"/>
          <p:nvPr/>
        </p:nvSpPr>
        <p:spPr>
          <a:xfrm>
            <a:off x="5559457" y="4588322"/>
            <a:ext cx="1460977"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a:ln>
                  <a:noFill/>
                </a:ln>
                <a:solidFill>
                  <a:srgbClr val="FF6600"/>
                </a:solidFill>
                <a:effectLst/>
                <a:uLnTx/>
                <a:uFillTx/>
                <a:latin typeface="Segoe UI Semilight"/>
                <a:ea typeface="+mn-ea"/>
                <a:cs typeface="+mn-cs"/>
              </a:rPr>
              <a:t>Scoring Events</a:t>
            </a:r>
          </a:p>
        </p:txBody>
      </p:sp>
      <p:cxnSp>
        <p:nvCxnSpPr>
          <p:cNvPr id="57" name="Connector: Elbow 56">
            <a:extLst>
              <a:ext uri="{FF2B5EF4-FFF2-40B4-BE49-F238E27FC236}">
                <a16:creationId xmlns:a16="http://schemas.microsoft.com/office/drawing/2014/main" id="{D8874923-0A4A-415B-821B-21B77EA83D34}"/>
              </a:ext>
            </a:extLst>
          </p:cNvPr>
          <p:cNvCxnSpPr>
            <a:cxnSpLocks/>
          </p:cNvCxnSpPr>
          <p:nvPr/>
        </p:nvCxnSpPr>
        <p:spPr>
          <a:xfrm flipV="1">
            <a:off x="1550081" y="2473705"/>
            <a:ext cx="640080" cy="1463040"/>
          </a:xfrm>
          <a:prstGeom prst="bentConnector3">
            <a:avLst>
              <a:gd name="adj1" fmla="val 51605"/>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6" name="Connector: Elbow 315">
            <a:extLst>
              <a:ext uri="{FF2B5EF4-FFF2-40B4-BE49-F238E27FC236}">
                <a16:creationId xmlns:a16="http://schemas.microsoft.com/office/drawing/2014/main" id="{88E5D7FC-6632-45CE-BE24-CA9CBADB9EB3}"/>
              </a:ext>
            </a:extLst>
          </p:cNvPr>
          <p:cNvCxnSpPr>
            <a:cxnSpLocks/>
          </p:cNvCxnSpPr>
          <p:nvPr/>
        </p:nvCxnSpPr>
        <p:spPr>
          <a:xfrm>
            <a:off x="1566676" y="4063636"/>
            <a:ext cx="640080" cy="1463040"/>
          </a:xfrm>
          <a:prstGeom prst="bentConnector3">
            <a:avLst>
              <a:gd name="adj1" fmla="val 48383"/>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4B5BA8B-8457-473D-ABF6-C4A548E0ED65}"/>
              </a:ext>
            </a:extLst>
          </p:cNvPr>
          <p:cNvGrpSpPr/>
          <p:nvPr/>
        </p:nvGrpSpPr>
        <p:grpSpPr>
          <a:xfrm>
            <a:off x="45431" y="1778709"/>
            <a:ext cx="1522112" cy="4192529"/>
            <a:chOff x="45431" y="1778709"/>
            <a:chExt cx="1522112" cy="4192529"/>
          </a:xfrm>
        </p:grpSpPr>
        <p:grpSp>
          <p:nvGrpSpPr>
            <p:cNvPr id="79" name="Group 78">
              <a:extLst>
                <a:ext uri="{FF2B5EF4-FFF2-40B4-BE49-F238E27FC236}">
                  <a16:creationId xmlns:a16="http://schemas.microsoft.com/office/drawing/2014/main" id="{EC81188D-39C7-4E27-9570-896340E3623F}"/>
                </a:ext>
              </a:extLst>
            </p:cNvPr>
            <p:cNvGrpSpPr/>
            <p:nvPr/>
          </p:nvGrpSpPr>
          <p:grpSpPr>
            <a:xfrm>
              <a:off x="45431" y="1985117"/>
              <a:ext cx="1504650" cy="3721087"/>
              <a:chOff x="45431" y="1964492"/>
              <a:chExt cx="1504650" cy="3721087"/>
            </a:xfrm>
          </p:grpSpPr>
          <p:sp>
            <p:nvSpPr>
              <p:cNvPr id="177" name="TextBox 176">
                <a:extLst>
                  <a:ext uri="{FF2B5EF4-FFF2-40B4-BE49-F238E27FC236}">
                    <a16:creationId xmlns:a16="http://schemas.microsoft.com/office/drawing/2014/main" id="{4D236705-EF4D-4F28-93B6-4A797BE346E7}"/>
                  </a:ext>
                </a:extLst>
              </p:cNvPr>
              <p:cNvSpPr txBox="1"/>
              <p:nvPr/>
            </p:nvSpPr>
            <p:spPr>
              <a:xfrm>
                <a:off x="70108" y="5347025"/>
                <a:ext cx="1455296" cy="33855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4890259"/>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862175"/>
                <a:ext cx="1504650" cy="338554"/>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496428"/>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437861"/>
                <a:ext cx="1108957" cy="350264"/>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1964492"/>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23"/>
              <a:stretch>
                <a:fillRect/>
              </a:stretch>
            </p:blipFill>
            <p:spPr>
              <a:xfrm>
                <a:off x="859796" y="2292189"/>
                <a:ext cx="274293" cy="177123"/>
              </a:xfrm>
              <a:prstGeom prst="rect">
                <a:avLst/>
              </a:prstGeom>
            </p:spPr>
          </p:pic>
        </p:grpSp>
        <p:cxnSp>
          <p:nvCxnSpPr>
            <p:cNvPr id="47" name="Straight Connector 46">
              <a:extLst>
                <a:ext uri="{FF2B5EF4-FFF2-40B4-BE49-F238E27FC236}">
                  <a16:creationId xmlns:a16="http://schemas.microsoft.com/office/drawing/2014/main" id="{1452E316-51AD-4AD0-9B87-7100C8F6865D}"/>
                </a:ext>
              </a:extLst>
            </p:cNvPr>
            <p:cNvCxnSpPr>
              <a:cxnSpLocks/>
              <a:endCxn id="240" idx="3"/>
            </p:cNvCxnSpPr>
            <p:nvPr/>
          </p:nvCxnSpPr>
          <p:spPr>
            <a:xfrm flipH="1">
              <a:off x="1550081" y="1826834"/>
              <a:ext cx="17462" cy="219456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23164" y="177870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23164" y="5948220"/>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A69A92B2-EB25-47FC-8CE0-FC7A4C3D05C2}"/>
                </a:ext>
              </a:extLst>
            </p:cNvPr>
            <p:cNvCxnSpPr>
              <a:cxnSpLocks/>
            </p:cNvCxnSpPr>
            <p:nvPr/>
          </p:nvCxnSpPr>
          <p:spPr>
            <a:xfrm flipH="1">
              <a:off x="1537309" y="4050998"/>
              <a:ext cx="17462" cy="192024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8" name="Connector: Elbow 37">
            <a:extLst>
              <a:ext uri="{FF2B5EF4-FFF2-40B4-BE49-F238E27FC236}">
                <a16:creationId xmlns:a16="http://schemas.microsoft.com/office/drawing/2014/main" id="{6888BD04-6B15-4A6A-91D3-680F8B4AFA82}"/>
              </a:ext>
            </a:extLst>
          </p:cNvPr>
          <p:cNvCxnSpPr>
            <a:cxnSpLocks/>
          </p:cNvCxnSpPr>
          <p:nvPr/>
        </p:nvCxnSpPr>
        <p:spPr>
          <a:xfrm flipV="1">
            <a:off x="7720100" y="4368203"/>
            <a:ext cx="1243577" cy="1068650"/>
          </a:xfrm>
          <a:prstGeom prst="bentConnector2">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5C949F33-5A96-4090-AFB8-6CD2208F7CBC}"/>
              </a:ext>
            </a:extLst>
          </p:cNvPr>
          <p:cNvCxnSpPr>
            <a:cxnSpLocks/>
            <a:stCxn id="276" idx="3"/>
          </p:cNvCxnSpPr>
          <p:nvPr/>
        </p:nvCxnSpPr>
        <p:spPr>
          <a:xfrm flipV="1">
            <a:off x="7677870" y="5550273"/>
            <a:ext cx="2924813" cy="13210"/>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8" name="TextBox 317">
            <a:extLst>
              <a:ext uri="{FF2B5EF4-FFF2-40B4-BE49-F238E27FC236}">
                <a16:creationId xmlns:a16="http://schemas.microsoft.com/office/drawing/2014/main" id="{C7A1817C-56DA-45AA-86F3-1074152FC25E}"/>
              </a:ext>
            </a:extLst>
          </p:cNvPr>
          <p:cNvSpPr txBox="1"/>
          <p:nvPr/>
        </p:nvSpPr>
        <p:spPr>
          <a:xfrm>
            <a:off x="118369" y="809983"/>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Streaming data can be used both for </a:t>
            </a:r>
            <a:r>
              <a:rPr kumimoji="0" lang="en-US" sz="2000" b="0" i="1"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training a model </a:t>
            </a: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and for </a:t>
            </a:r>
            <a:r>
              <a:rPr kumimoji="0" lang="en-US" sz="2000" b="0" i="1"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scoring events </a:t>
            </a: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against a trained model</a:t>
            </a:r>
          </a:p>
        </p:txBody>
      </p:sp>
      <p:cxnSp>
        <p:nvCxnSpPr>
          <p:cNvPr id="319" name="Straight Arrow Connector 318">
            <a:extLst>
              <a:ext uri="{FF2B5EF4-FFF2-40B4-BE49-F238E27FC236}">
                <a16:creationId xmlns:a16="http://schemas.microsoft.com/office/drawing/2014/main" id="{57E20E8F-F073-49D8-8FA7-F2BEB4BC81C0}"/>
              </a:ext>
            </a:extLst>
          </p:cNvPr>
          <p:cNvCxnSpPr>
            <a:cxnSpLocks/>
          </p:cNvCxnSpPr>
          <p:nvPr/>
        </p:nvCxnSpPr>
        <p:spPr>
          <a:xfrm>
            <a:off x="4495049" y="5575409"/>
            <a:ext cx="731520" cy="0"/>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64CB44-052E-4C95-AEFE-5F13580644E1}"/>
              </a:ext>
            </a:extLst>
          </p:cNvPr>
          <p:cNvCxnSpPr/>
          <p:nvPr/>
        </p:nvCxnSpPr>
        <p:spPr>
          <a:xfrm flipH="1">
            <a:off x="8961717" y="2712291"/>
            <a:ext cx="1960" cy="597793"/>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46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382151"/>
            <a:ext cx="11655840"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ML for Streaming -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nvPr>
        </p:nvGraphicFramePr>
        <p:xfrm>
          <a:off x="653144" y="1160193"/>
          <a:ext cx="11096552" cy="5114628"/>
        </p:xfrm>
        <a:graphic>
          <a:graphicData uri="http://schemas.openxmlformats.org/drawingml/2006/table">
            <a:tbl>
              <a:tblPr firstRow="1" bandRow="1">
                <a:tableStyleId>{5C22544A-7EE6-4342-B048-85BDC9FD1C3A}</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latin typeface="+mn-lt"/>
                        </a:rPr>
                        <a:t>Scale for Training</a:t>
                      </a:r>
                    </a:p>
                  </a:txBody>
                  <a:tcPr anchor="ctr"/>
                </a:tc>
                <a:tc>
                  <a:txBody>
                    <a:bodyPr/>
                    <a:lstStyle/>
                    <a:p>
                      <a:r>
                        <a:rPr lang="en-US" sz="1400">
                          <a:latin typeface="+mn-lt"/>
                        </a:rPr>
                        <a:t>The ML service should be able to train models on very large amounts of data (TBs or PBs) within specified time intervals. Models will have to updated frequently (hourly, daily) as new data streams in. Ideally the ML service can train models in parallel on distributed framework running on a cluster.</a:t>
                      </a:r>
                    </a:p>
                  </a:txBody>
                  <a:tcPr anchor="ctr"/>
                </a:tc>
                <a:extLst>
                  <a:ext uri="{0D108BD9-81ED-4DB2-BD59-A6C34878D82A}">
                    <a16:rowId xmlns:a16="http://schemas.microsoft.com/office/drawing/2014/main" val="2884594221"/>
                  </a:ext>
                </a:extLst>
              </a:tr>
              <a:tr h="652226">
                <a:tc>
                  <a:txBody>
                    <a:bodyPr/>
                    <a:lstStyle/>
                    <a:p>
                      <a:r>
                        <a:rPr lang="en-US" sz="1400">
                          <a:latin typeface="+mn-lt"/>
                        </a:rPr>
                        <a:t>Incremental update to trained model</a:t>
                      </a:r>
                    </a:p>
                  </a:txBody>
                  <a:tcPr anchor="ctr"/>
                </a:tc>
                <a:tc>
                  <a:txBody>
                    <a:bodyPr/>
                    <a:lstStyle/>
                    <a:p>
                      <a:r>
                        <a:rPr lang="en-US" sz="1400">
                          <a:latin typeface="+mn-lt"/>
                        </a:rPr>
                        <a:t>At present this is </a:t>
                      </a:r>
                      <a:r>
                        <a:rPr lang="en-US" sz="1400" i="1">
                          <a:latin typeface="+mn-lt"/>
                        </a:rPr>
                        <a:t>an aspirational feature </a:t>
                      </a:r>
                      <a:r>
                        <a:rPr lang="en-US" sz="1400">
                          <a:latin typeface="+mn-lt"/>
                        </a:rPr>
                        <a:t>and still an area of active research. The goal is to incrementally update a trained model—rather than rebuild from scratch—as new training data becomes available.</a:t>
                      </a:r>
                    </a:p>
                  </a:txBody>
                  <a:tcPr anchor="ctr"/>
                </a:tc>
                <a:extLst>
                  <a:ext uri="{0D108BD9-81ED-4DB2-BD59-A6C34878D82A}">
                    <a16:rowId xmlns:a16="http://schemas.microsoft.com/office/drawing/2014/main" val="1815463641"/>
                  </a:ext>
                </a:extLst>
              </a:tr>
              <a:tr h="608880">
                <a:tc>
                  <a:txBody>
                    <a:bodyPr/>
                    <a:lstStyle/>
                    <a:p>
                      <a:r>
                        <a:rPr lang="en-US" sz="1400">
                          <a:latin typeface="+mn-lt"/>
                        </a:rPr>
                        <a:t>Scale for Scoring</a:t>
                      </a:r>
                    </a:p>
                  </a:txBody>
                  <a:tcPr anchor="ctr"/>
                </a:tc>
                <a:tc>
                  <a:txBody>
                    <a:bodyPr/>
                    <a:lstStyle/>
                    <a:p>
                      <a:r>
                        <a:rPr lang="en-US" sz="1400">
                          <a:latin typeface="+mn-lt"/>
                        </a:rPr>
                        <a:t>The ML service should be able to score events at the same rate as at which the events arrive i.e. with a turn-around time in milliseconds.  </a:t>
                      </a:r>
                    </a:p>
                  </a:txBody>
                  <a:tcPr anchor="ctr"/>
                </a:tc>
                <a:extLst>
                  <a:ext uri="{0D108BD9-81ED-4DB2-BD59-A6C34878D82A}">
                    <a16:rowId xmlns:a16="http://schemas.microsoft.com/office/drawing/2014/main" val="4267466376"/>
                  </a:ext>
                </a:extLst>
              </a:tr>
              <a:tr h="608880">
                <a:tc>
                  <a:txBody>
                    <a:bodyPr/>
                    <a:lstStyle/>
                    <a:p>
                      <a:r>
                        <a:rPr lang="en-US" sz="1400">
                          <a:latin typeface="+mn-lt"/>
                        </a:rPr>
                        <a:t>Accessible</a:t>
                      </a:r>
                    </a:p>
                  </a:txBody>
                  <a:tcPr anchor="ctr"/>
                </a:tc>
                <a:tc>
                  <a:txBody>
                    <a:bodyPr/>
                    <a:lstStyle/>
                    <a:p>
                      <a:r>
                        <a:rPr lang="en-US" sz="1400">
                          <a:latin typeface="+mn-lt"/>
                        </a:rPr>
                        <a:t>Trained models should be accessible to the streaming application with a choice of languages (Java, Python, R) and APIs. </a:t>
                      </a:r>
                    </a:p>
                  </a:txBody>
                  <a:tcPr anchor="ctr"/>
                </a:tc>
                <a:extLst>
                  <a:ext uri="{0D108BD9-81ED-4DB2-BD59-A6C34878D82A}">
                    <a16:rowId xmlns:a16="http://schemas.microsoft.com/office/drawing/2014/main" val="3486309687"/>
                  </a:ext>
                </a:extLst>
              </a:tr>
              <a:tr h="608880">
                <a:tc>
                  <a:txBody>
                    <a:bodyPr/>
                    <a:lstStyle/>
                    <a:p>
                      <a:r>
                        <a:rPr lang="en-US" sz="1400">
                          <a:latin typeface="+mn-lt"/>
                        </a:rPr>
                        <a:t>Choice of Algorithms</a:t>
                      </a:r>
                    </a:p>
                  </a:txBody>
                  <a:tcPr anchor="ctr"/>
                </a:tc>
                <a:tc>
                  <a:txBody>
                    <a:bodyPr/>
                    <a:lstStyle/>
                    <a:p>
                      <a:r>
                        <a:rPr lang="en-US" sz="1400">
                          <a:latin typeface="+mn-lt"/>
                        </a:rPr>
                        <a:t>The ML service should provide a choice of algorithms across multiple categories (Classification, Clustering, Collaborative Filtering etc.) so that the most accurate and efficient models can be developed. </a:t>
                      </a:r>
                    </a:p>
                  </a:txBody>
                  <a:tcPr anchor="ctr"/>
                </a:tc>
                <a:extLst>
                  <a:ext uri="{0D108BD9-81ED-4DB2-BD59-A6C34878D82A}">
                    <a16:rowId xmlns:a16="http://schemas.microsoft.com/office/drawing/2014/main" val="3925366304"/>
                  </a:ext>
                </a:extLst>
              </a:tr>
              <a:tr h="608880">
                <a:tc>
                  <a:txBody>
                    <a:bodyPr/>
                    <a:lstStyle/>
                    <a:p>
                      <a:r>
                        <a:rPr lang="en-US" sz="1400">
                          <a:latin typeface="+mn-lt"/>
                        </a:rPr>
                        <a:t>Graphical Tool</a:t>
                      </a:r>
                    </a:p>
                  </a:txBody>
                  <a:tcPr anchor="ctr"/>
                </a:tc>
                <a:tc>
                  <a:txBody>
                    <a:bodyPr/>
                    <a:lstStyle/>
                    <a:p>
                      <a:r>
                        <a:rPr lang="en-US" sz="1400">
                          <a:latin typeface="+mn-lt"/>
                        </a:rPr>
                        <a:t>In addition to programmatic APIs, graphical tools should be available to author the flow graph—to help business analysts visualize the flow and to improve analyst’s productivity.</a:t>
                      </a:r>
                    </a:p>
                  </a:txBody>
                  <a:tcPr anchor="ctr"/>
                </a:tc>
                <a:extLst>
                  <a:ext uri="{0D108BD9-81ED-4DB2-BD59-A6C34878D82A}">
                    <a16:rowId xmlns:a16="http://schemas.microsoft.com/office/drawing/2014/main" val="289331940"/>
                  </a:ext>
                </a:extLst>
              </a:tr>
              <a:tr h="859595">
                <a:tc>
                  <a:txBody>
                    <a:bodyPr/>
                    <a:lstStyle/>
                    <a:p>
                      <a:r>
                        <a:rPr lang="en-US" sz="1400">
                          <a:latin typeface="+mn-lt"/>
                        </a:rPr>
                        <a:t>Support for Deep Learning</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latin typeface="+mn-lt"/>
                        </a:rPr>
                        <a:t>Deep Learning Frameworks—and GPU clusters to run them—are becoming popular. The ML service should support popular Deep Learning framework such as </a:t>
                      </a:r>
                      <a:r>
                        <a:rPr lang="en-US" sz="1400" dirty="0">
                          <a:solidFill>
                            <a:schemeClr val="accent5"/>
                          </a:solidFill>
                          <a:latin typeface="+mn-lt"/>
                          <a:hlinkClick r:id="rId3"/>
                        </a:rPr>
                        <a:t>Microsoft Cognitive Toolkit (CNTK)</a:t>
                      </a:r>
                      <a:r>
                        <a:rPr lang="en-US" sz="1400" dirty="0">
                          <a:solidFill>
                            <a:schemeClr val="accent5"/>
                          </a:solidFill>
                          <a:latin typeface="+mn-lt"/>
                        </a:rPr>
                        <a:t>, </a:t>
                      </a:r>
                      <a:r>
                        <a:rPr lang="en-US" sz="1400" dirty="0" err="1">
                          <a:solidFill>
                            <a:schemeClr val="accent5"/>
                          </a:solidFill>
                          <a:latin typeface="Segoe UI Semilight" panose="020B0402040204020203" pitchFamily="34" charset="0"/>
                          <a:hlinkClick r:id="rId4"/>
                        </a:rPr>
                        <a:t>BigDL</a:t>
                      </a:r>
                      <a:r>
                        <a:rPr lang="en-US" sz="1400" dirty="0">
                          <a:solidFill>
                            <a:schemeClr val="accent5"/>
                          </a:solidFill>
                          <a:latin typeface="+mn-lt"/>
                        </a:rPr>
                        <a:t> and </a:t>
                      </a:r>
                      <a:r>
                        <a:rPr lang="en-US" sz="1400" dirty="0">
                          <a:solidFill>
                            <a:schemeClr val="accent5"/>
                          </a:solidFill>
                          <a:latin typeface="+mn-lt"/>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196921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DBEC-FC7B-47C4-91A8-6987DD6D2598}"/>
              </a:ext>
            </a:extLst>
          </p:cNvPr>
          <p:cNvSpPr>
            <a:spLocks noGrp="1"/>
          </p:cNvSpPr>
          <p:nvPr>
            <p:ph type="title"/>
          </p:nvPr>
        </p:nvSpPr>
        <p:spPr>
          <a:xfrm>
            <a:off x="135016" y="3307750"/>
            <a:ext cx="11655840" cy="899665"/>
          </a:xfrm>
        </p:spPr>
        <p:txBody>
          <a:bodyPr/>
          <a:lstStyle/>
          <a:p>
            <a:r>
              <a:rPr lang="en-US"/>
              <a:t>Azure Big Data Storage Options</a:t>
            </a:r>
          </a:p>
        </p:txBody>
      </p:sp>
    </p:spTree>
    <p:extLst>
      <p:ext uri="{BB962C8B-B14F-4D97-AF65-F5344CB8AC3E}">
        <p14:creationId xmlns:p14="http://schemas.microsoft.com/office/powerpoint/2010/main" val="96751476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A0E6F3-0619-4E5B-9EBF-4A90B871A29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WHY Store STREAMING data?</a:t>
            </a:r>
          </a:p>
        </p:txBody>
      </p:sp>
      <p:sp>
        <p:nvSpPr>
          <p:cNvPr id="8" name="TextBox 7">
            <a:extLst>
              <a:ext uri="{FF2B5EF4-FFF2-40B4-BE49-F238E27FC236}">
                <a16:creationId xmlns:a16="http://schemas.microsoft.com/office/drawing/2014/main" id="{01EDC357-7B3A-4AAD-9046-C4F542BBBF71}"/>
              </a:ext>
            </a:extLst>
          </p:cNvPr>
          <p:cNvSpPr txBox="1"/>
          <p:nvPr/>
        </p:nvSpPr>
        <p:spPr>
          <a:xfrm>
            <a:off x="16552" y="2650552"/>
            <a:ext cx="4134560" cy="2219069"/>
          </a:xfrm>
          <a:prstGeom prst="rect">
            <a:avLst/>
          </a:prstGeom>
          <a:noFill/>
        </p:spPr>
        <p:txBody>
          <a:bodyPr wrap="square" lIns="182880" tIns="146304" rIns="182880" bIns="146304" rtlCol="0">
            <a:spAutoFit/>
          </a:bodyPr>
          <a:lstStyle/>
          <a:p>
            <a:pPr marL="584011" marR="0" lvl="1" indent="-28575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For archiving for compliance (Raw data)</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For batch analysis using Big Data Analytics</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To train Machine Learning models </a:t>
            </a:r>
          </a:p>
        </p:txBody>
      </p:sp>
      <p:grpSp>
        <p:nvGrpSpPr>
          <p:cNvPr id="55" name="Group 54">
            <a:extLst>
              <a:ext uri="{FF2B5EF4-FFF2-40B4-BE49-F238E27FC236}">
                <a16:creationId xmlns:a16="http://schemas.microsoft.com/office/drawing/2014/main" id="{5A524452-649D-47C4-A9C8-5213B69EA17E}"/>
              </a:ext>
            </a:extLst>
          </p:cNvPr>
          <p:cNvGrpSpPr/>
          <p:nvPr/>
        </p:nvGrpSpPr>
        <p:grpSpPr>
          <a:xfrm>
            <a:off x="4073755" y="1541414"/>
            <a:ext cx="7688361" cy="4115068"/>
            <a:chOff x="4073755" y="2342606"/>
            <a:chExt cx="7688361" cy="4115068"/>
          </a:xfrm>
        </p:grpSpPr>
        <p:sp>
          <p:nvSpPr>
            <p:cNvPr id="11" name="Rectangle 10">
              <a:extLst>
                <a:ext uri="{FF2B5EF4-FFF2-40B4-BE49-F238E27FC236}">
                  <a16:creationId xmlns:a16="http://schemas.microsoft.com/office/drawing/2014/main" id="{B1A8A361-FD42-4A68-B0D8-CFDA549860D0}"/>
                </a:ext>
              </a:extLst>
            </p:cNvPr>
            <p:cNvSpPr/>
            <p:nvPr/>
          </p:nvSpPr>
          <p:spPr bwMode="auto">
            <a:xfrm>
              <a:off x="4073755" y="2342606"/>
              <a:ext cx="7688361" cy="41150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E1C5995E-DDD4-4BA0-9A2D-48C3F3F7B949}"/>
                </a:ext>
              </a:extLst>
            </p:cNvPr>
            <p:cNvSpPr/>
            <p:nvPr/>
          </p:nvSpPr>
          <p:spPr bwMode="auto">
            <a:xfrm>
              <a:off x="5394293" y="5089678"/>
              <a:ext cx="5658178" cy="767974"/>
            </a:xfrm>
            <a:prstGeom prst="rect">
              <a:avLst/>
            </a:prstGeom>
            <a:solidFill>
              <a:schemeClr val="bg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13" name="Picture 24" descr="Image result for Azure Cosmos DB icon">
              <a:extLst>
                <a:ext uri="{FF2B5EF4-FFF2-40B4-BE49-F238E27FC236}">
                  <a16:creationId xmlns:a16="http://schemas.microsoft.com/office/drawing/2014/main" id="{5B9D2677-5EEB-4B6E-BD4A-3EF39BE051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7747" y="5252508"/>
              <a:ext cx="696688" cy="3657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6" descr="Image result for Azure Blob Storage icon">
              <a:extLst>
                <a:ext uri="{FF2B5EF4-FFF2-40B4-BE49-F238E27FC236}">
                  <a16:creationId xmlns:a16="http://schemas.microsoft.com/office/drawing/2014/main" id="{06A9A572-3A9B-4F02-8A9F-5391D19C45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91621" y="5212874"/>
              <a:ext cx="445027" cy="4450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807C42C-117C-40C4-B610-80B444B859DA}"/>
                </a:ext>
              </a:extLst>
            </p:cNvPr>
            <p:cNvPicPr>
              <a:picLocks noChangeAspect="1"/>
            </p:cNvPicPr>
            <p:nvPr/>
          </p:nvPicPr>
          <p:blipFill>
            <a:blip r:embed="rId5"/>
            <a:stretch>
              <a:fillRect/>
            </a:stretch>
          </p:blipFill>
          <p:spPr>
            <a:xfrm>
              <a:off x="5829563" y="5198187"/>
              <a:ext cx="474405" cy="474405"/>
            </a:xfrm>
            <a:prstGeom prst="rect">
              <a:avLst/>
            </a:prstGeom>
          </p:spPr>
        </p:pic>
        <p:pic>
          <p:nvPicPr>
            <p:cNvPr id="16" name="Picture 30" descr="Image result for Azure SQL DB icon">
              <a:extLst>
                <a:ext uri="{FF2B5EF4-FFF2-40B4-BE49-F238E27FC236}">
                  <a16:creationId xmlns:a16="http://schemas.microsoft.com/office/drawing/2014/main" id="{7CEF071D-7D40-481C-9A43-65BCB03D5F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76726" y="5252205"/>
              <a:ext cx="436139" cy="43613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893B877-B287-4F2D-A51E-AD63E03A09D3}"/>
                </a:ext>
              </a:extLst>
            </p:cNvPr>
            <p:cNvSpPr/>
            <p:nvPr/>
          </p:nvSpPr>
          <p:spPr bwMode="auto">
            <a:xfrm>
              <a:off x="5504564" y="3233008"/>
              <a:ext cx="742660" cy="641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18" name="Picture 17">
              <a:extLst>
                <a:ext uri="{FF2B5EF4-FFF2-40B4-BE49-F238E27FC236}">
                  <a16:creationId xmlns:a16="http://schemas.microsoft.com/office/drawing/2014/main" id="{043CAF2D-EB4C-4D4F-85A0-13B81879AA53}"/>
                </a:ext>
              </a:extLst>
            </p:cNvPr>
            <p:cNvPicPr>
              <a:picLocks noChangeAspect="1"/>
            </p:cNvPicPr>
            <p:nvPr/>
          </p:nvPicPr>
          <p:blipFill>
            <a:blip r:embed="rId7"/>
            <a:stretch>
              <a:fillRect/>
            </a:stretch>
          </p:blipFill>
          <p:spPr>
            <a:xfrm>
              <a:off x="5703677" y="3331743"/>
              <a:ext cx="395269" cy="395269"/>
            </a:xfrm>
            <a:prstGeom prst="rect">
              <a:avLst/>
            </a:prstGeom>
            <a:solidFill>
              <a:schemeClr val="bg1"/>
            </a:solidFill>
            <a:ln>
              <a:noFill/>
            </a:ln>
          </p:spPr>
        </p:pic>
        <p:sp>
          <p:nvSpPr>
            <p:cNvPr id="19" name="TextBox 18">
              <a:extLst>
                <a:ext uri="{FF2B5EF4-FFF2-40B4-BE49-F238E27FC236}">
                  <a16:creationId xmlns:a16="http://schemas.microsoft.com/office/drawing/2014/main" id="{2A0DC111-399B-4B71-9C78-F7FB3A324D1D}"/>
                </a:ext>
              </a:extLst>
            </p:cNvPr>
            <p:cNvSpPr txBox="1"/>
            <p:nvPr/>
          </p:nvSpPr>
          <p:spPr>
            <a:xfrm>
              <a:off x="4614057" y="3915884"/>
              <a:ext cx="859531"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HUBS</a:t>
              </a:r>
            </a:p>
          </p:txBody>
        </p:sp>
        <p:sp>
          <p:nvSpPr>
            <p:cNvPr id="20" name="TextBox 19">
              <a:extLst>
                <a:ext uri="{FF2B5EF4-FFF2-40B4-BE49-F238E27FC236}">
                  <a16:creationId xmlns:a16="http://schemas.microsoft.com/office/drawing/2014/main" id="{B0E78CF2-4DAE-4171-A88B-4B5F9087A29A}"/>
                </a:ext>
              </a:extLst>
            </p:cNvPr>
            <p:cNvSpPr txBox="1"/>
            <p:nvPr/>
          </p:nvSpPr>
          <p:spPr>
            <a:xfrm>
              <a:off x="5600538" y="3922004"/>
              <a:ext cx="619080"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sp>
          <p:nvSpPr>
            <p:cNvPr id="21" name="TextBox 20">
              <a:extLst>
                <a:ext uri="{FF2B5EF4-FFF2-40B4-BE49-F238E27FC236}">
                  <a16:creationId xmlns:a16="http://schemas.microsoft.com/office/drawing/2014/main" id="{95830E61-6D90-41E6-B36B-C7663DEF315C}"/>
                </a:ext>
              </a:extLst>
            </p:cNvPr>
            <p:cNvSpPr txBox="1"/>
            <p:nvPr/>
          </p:nvSpPr>
          <p:spPr>
            <a:xfrm>
              <a:off x="6276029" y="3915884"/>
              <a:ext cx="1410474" cy="2308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pic>
          <p:nvPicPr>
            <p:cNvPr id="22" name="Picture 21">
              <a:extLst>
                <a:ext uri="{FF2B5EF4-FFF2-40B4-BE49-F238E27FC236}">
                  <a16:creationId xmlns:a16="http://schemas.microsoft.com/office/drawing/2014/main" id="{124D77DB-91EA-416F-8A69-D9EFBB560BF2}"/>
                </a:ext>
              </a:extLst>
            </p:cNvPr>
            <p:cNvPicPr>
              <a:picLocks noChangeAspect="1"/>
            </p:cNvPicPr>
            <p:nvPr/>
          </p:nvPicPr>
          <p:blipFill>
            <a:blip r:embed="rId8"/>
            <a:stretch>
              <a:fillRect/>
            </a:stretch>
          </p:blipFill>
          <p:spPr>
            <a:xfrm>
              <a:off x="8515092" y="3233008"/>
              <a:ext cx="649917" cy="649917"/>
            </a:xfrm>
            <a:prstGeom prst="rect">
              <a:avLst/>
            </a:prstGeom>
            <a:ln>
              <a:noFill/>
            </a:ln>
          </p:spPr>
        </p:pic>
        <p:sp>
          <p:nvSpPr>
            <p:cNvPr id="23" name="TextBox 22">
              <a:extLst>
                <a:ext uri="{FF2B5EF4-FFF2-40B4-BE49-F238E27FC236}">
                  <a16:creationId xmlns:a16="http://schemas.microsoft.com/office/drawing/2014/main" id="{76187AA0-D59E-471D-ACAE-30DA20805BF1}"/>
                </a:ext>
              </a:extLst>
            </p:cNvPr>
            <p:cNvSpPr txBox="1"/>
            <p:nvPr/>
          </p:nvSpPr>
          <p:spPr>
            <a:xfrm>
              <a:off x="8527868" y="3869967"/>
              <a:ext cx="814647" cy="369332"/>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24" name="TextBox 23">
              <a:extLst>
                <a:ext uri="{FF2B5EF4-FFF2-40B4-BE49-F238E27FC236}">
                  <a16:creationId xmlns:a16="http://schemas.microsoft.com/office/drawing/2014/main" id="{AB6E5765-C2D2-404E-9C81-797F49068047}"/>
                </a:ext>
              </a:extLst>
            </p:cNvPr>
            <p:cNvSpPr txBox="1"/>
            <p:nvPr/>
          </p:nvSpPr>
          <p:spPr>
            <a:xfrm>
              <a:off x="10614080" y="3869967"/>
              <a:ext cx="832279" cy="3693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25" name="Rectangle 24">
              <a:extLst>
                <a:ext uri="{FF2B5EF4-FFF2-40B4-BE49-F238E27FC236}">
                  <a16:creationId xmlns:a16="http://schemas.microsoft.com/office/drawing/2014/main" id="{5DB9A335-1D1A-4716-9D9D-A3B1E876ACEA}"/>
                </a:ext>
              </a:extLst>
            </p:cNvPr>
            <p:cNvSpPr/>
            <p:nvPr/>
          </p:nvSpPr>
          <p:spPr>
            <a:xfrm>
              <a:off x="9199033" y="3873766"/>
              <a:ext cx="1303354" cy="38230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pic>
          <p:nvPicPr>
            <p:cNvPr id="26" name="Picture 25">
              <a:extLst>
                <a:ext uri="{FF2B5EF4-FFF2-40B4-BE49-F238E27FC236}">
                  <a16:creationId xmlns:a16="http://schemas.microsoft.com/office/drawing/2014/main" id="{78CFE64B-7BDC-4790-AE21-16B33AE42B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7996" y="3221717"/>
              <a:ext cx="670390" cy="673651"/>
            </a:xfrm>
            <a:prstGeom prst="rect">
              <a:avLst/>
            </a:prstGeom>
          </p:spPr>
        </p:pic>
        <p:sp>
          <p:nvSpPr>
            <p:cNvPr id="31" name="Rectangle: Rounded Corners 30">
              <a:extLst>
                <a:ext uri="{FF2B5EF4-FFF2-40B4-BE49-F238E27FC236}">
                  <a16:creationId xmlns:a16="http://schemas.microsoft.com/office/drawing/2014/main" id="{8E38135D-B28C-4EF5-AA20-086FB94872E4}"/>
                </a:ext>
              </a:extLst>
            </p:cNvPr>
            <p:cNvSpPr/>
            <p:nvPr/>
          </p:nvSpPr>
          <p:spPr bwMode="auto">
            <a:xfrm>
              <a:off x="4495629" y="3100702"/>
              <a:ext cx="3260636" cy="115157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06D2D6A5-7311-49A7-A640-CAE62EB7D075}"/>
                </a:ext>
              </a:extLst>
            </p:cNvPr>
            <p:cNvSpPr/>
            <p:nvPr/>
          </p:nvSpPr>
          <p:spPr bwMode="auto">
            <a:xfrm>
              <a:off x="8339566" y="3098920"/>
              <a:ext cx="3303450"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44069173-7C36-48E6-BE0F-D0B9D049A9A6}"/>
                </a:ext>
              </a:extLst>
            </p:cNvPr>
            <p:cNvSpPr/>
            <p:nvPr/>
          </p:nvSpPr>
          <p:spPr bwMode="auto">
            <a:xfrm>
              <a:off x="4593538" y="5007914"/>
              <a:ext cx="7006663" cy="94851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6C87B5D1-36B0-4E25-9160-AD34C53700BF}"/>
                </a:ext>
              </a:extLst>
            </p:cNvPr>
            <p:cNvSpPr/>
            <p:nvPr/>
          </p:nvSpPr>
          <p:spPr bwMode="auto">
            <a:xfrm>
              <a:off x="10352562" y="3210405"/>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0" name="Picture 2" descr="Image result for Apache Storm icon">
              <a:extLst>
                <a:ext uri="{FF2B5EF4-FFF2-40B4-BE49-F238E27FC236}">
                  <a16:creationId xmlns:a16="http://schemas.microsoft.com/office/drawing/2014/main" id="{9B5AFD3A-5920-462B-B8DA-9B76A7E5567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85791" y="3309457"/>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pbs.twimg.com/profile_images/928135110217441280/voCtWZjZ.jpg">
              <a:extLst>
                <a:ext uri="{FF2B5EF4-FFF2-40B4-BE49-F238E27FC236}">
                  <a16:creationId xmlns:a16="http://schemas.microsoft.com/office/drawing/2014/main" id="{CF746273-2393-40E7-95D6-FEDFFE5A77A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79528" y="3310512"/>
              <a:ext cx="505358" cy="50535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49DD8B0B-28B6-4F88-8BD1-67CA7F627DC7}"/>
                </a:ext>
              </a:extLst>
            </p:cNvPr>
            <p:cNvSpPr/>
            <p:nvPr/>
          </p:nvSpPr>
          <p:spPr bwMode="auto">
            <a:xfrm>
              <a:off x="6301020" y="3221221"/>
              <a:ext cx="130684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3" name="Picture 8" descr="Image result for Apache Kafka icon">
              <a:extLst>
                <a:ext uri="{FF2B5EF4-FFF2-40B4-BE49-F238E27FC236}">
                  <a16:creationId xmlns:a16="http://schemas.microsoft.com/office/drawing/2014/main" id="{37E4DB2F-BFA5-4C06-A542-BA0C9482F02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26830" y="3274824"/>
              <a:ext cx="930925" cy="5585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6" descr="https://pbs.twimg.com/profile_images/928135110217441280/voCtWZjZ.jpg">
              <a:extLst>
                <a:ext uri="{FF2B5EF4-FFF2-40B4-BE49-F238E27FC236}">
                  <a16:creationId xmlns:a16="http://schemas.microsoft.com/office/drawing/2014/main" id="{01C0DE74-2A21-43AF-B039-DC87BAB5F1E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27911" y="3330053"/>
              <a:ext cx="456608" cy="456608"/>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F14D79E4-2F62-4444-92FF-60AFD896392A}"/>
                </a:ext>
              </a:extLst>
            </p:cNvPr>
            <p:cNvSpPr/>
            <p:nvPr/>
          </p:nvSpPr>
          <p:spPr bwMode="auto">
            <a:xfrm>
              <a:off x="4687768" y="3230705"/>
              <a:ext cx="684606" cy="639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6" name="Picture 6" descr="Image result for Azure Event Hub icon">
              <a:extLst>
                <a:ext uri="{FF2B5EF4-FFF2-40B4-BE49-F238E27FC236}">
                  <a16:creationId xmlns:a16="http://schemas.microsoft.com/office/drawing/2014/main" id="{C03660B6-15F3-4AB6-875E-BC20E2D655FF}"/>
                </a:ext>
              </a:extLst>
            </p:cNvPr>
            <p:cNvPicPr>
              <a:picLocks noChangeAspect="1" noChangeArrowheads="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4833535" y="3355645"/>
              <a:ext cx="368980" cy="368980"/>
            </a:xfrm>
            <a:prstGeom prst="rect">
              <a:avLst/>
            </a:prstGeom>
            <a:solidFill>
              <a:schemeClr val="accent1"/>
            </a:solidFill>
            <a:ln>
              <a:noFill/>
            </a:ln>
            <a:extLst/>
          </p:spPr>
        </p:pic>
        <p:cxnSp>
          <p:nvCxnSpPr>
            <p:cNvPr id="47" name="Straight Arrow Connector 46">
              <a:extLst>
                <a:ext uri="{FF2B5EF4-FFF2-40B4-BE49-F238E27FC236}">
                  <a16:creationId xmlns:a16="http://schemas.microsoft.com/office/drawing/2014/main" id="{E36E279E-45F5-4476-A1B9-E555F39BDEBB}"/>
                </a:ext>
              </a:extLst>
            </p:cNvPr>
            <p:cNvCxnSpPr>
              <a:cxnSpLocks/>
            </p:cNvCxnSpPr>
            <p:nvPr/>
          </p:nvCxnSpPr>
          <p:spPr>
            <a:xfrm>
              <a:off x="7756265" y="3676489"/>
              <a:ext cx="548640"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3448F42-80AB-4BE9-898D-B67E8FDCDC2B}"/>
                </a:ext>
              </a:extLst>
            </p:cNvPr>
            <p:cNvCxnSpPr/>
            <p:nvPr/>
          </p:nvCxnSpPr>
          <p:spPr>
            <a:xfrm>
              <a:off x="6098946" y="4256074"/>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35F33CB-C99F-4C03-A770-808440F67F37}"/>
                </a:ext>
              </a:extLst>
            </p:cNvPr>
            <p:cNvCxnSpPr/>
            <p:nvPr/>
          </p:nvCxnSpPr>
          <p:spPr>
            <a:xfrm>
              <a:off x="10011785" y="4260769"/>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02888D2-19CE-4BEE-915E-5FF1A2222DD2}"/>
                </a:ext>
              </a:extLst>
            </p:cNvPr>
            <p:cNvSpPr txBox="1"/>
            <p:nvPr/>
          </p:nvSpPr>
          <p:spPr>
            <a:xfrm>
              <a:off x="5265342" y="2687921"/>
              <a:ext cx="1955600"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STREAM INGESTION</a:t>
              </a:r>
            </a:p>
          </p:txBody>
        </p:sp>
        <p:sp>
          <p:nvSpPr>
            <p:cNvPr id="53" name="TextBox 52">
              <a:extLst>
                <a:ext uri="{FF2B5EF4-FFF2-40B4-BE49-F238E27FC236}">
                  <a16:creationId xmlns:a16="http://schemas.microsoft.com/office/drawing/2014/main" id="{A1091280-597A-4492-89F4-3B60E0FC890E}"/>
                </a:ext>
              </a:extLst>
            </p:cNvPr>
            <p:cNvSpPr txBox="1"/>
            <p:nvPr/>
          </p:nvSpPr>
          <p:spPr>
            <a:xfrm>
              <a:off x="7220942" y="4624939"/>
              <a:ext cx="2141677"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LONG-TERM STORAGE</a:t>
              </a:r>
            </a:p>
          </p:txBody>
        </p:sp>
        <p:sp>
          <p:nvSpPr>
            <p:cNvPr id="54" name="TextBox 53">
              <a:extLst>
                <a:ext uri="{FF2B5EF4-FFF2-40B4-BE49-F238E27FC236}">
                  <a16:creationId xmlns:a16="http://schemas.microsoft.com/office/drawing/2014/main" id="{9CADAAA2-66AD-4CB1-9834-F3B4462F2269}"/>
                </a:ext>
              </a:extLst>
            </p:cNvPr>
            <p:cNvSpPr txBox="1"/>
            <p:nvPr/>
          </p:nvSpPr>
          <p:spPr>
            <a:xfrm>
              <a:off x="9108971" y="2687921"/>
              <a:ext cx="1992597"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STREAM  ANALYTICS</a:t>
              </a:r>
            </a:p>
          </p:txBody>
        </p:sp>
      </p:grpSp>
      <p:sp>
        <p:nvSpPr>
          <p:cNvPr id="57" name="TextBox 56">
            <a:extLst>
              <a:ext uri="{FF2B5EF4-FFF2-40B4-BE49-F238E27FC236}">
                <a16:creationId xmlns:a16="http://schemas.microsoft.com/office/drawing/2014/main" id="{63B54E4F-9025-4D67-891F-2E27266B73FD}"/>
              </a:ext>
            </a:extLst>
          </p:cNvPr>
          <p:cNvSpPr txBox="1"/>
          <p:nvPr/>
        </p:nvSpPr>
        <p:spPr>
          <a:xfrm>
            <a:off x="5758220" y="3702598"/>
            <a:ext cx="715260"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Raw  Data</a:t>
            </a:r>
          </a:p>
        </p:txBody>
      </p:sp>
      <p:sp>
        <p:nvSpPr>
          <p:cNvPr id="58" name="TextBox 57">
            <a:extLst>
              <a:ext uri="{FF2B5EF4-FFF2-40B4-BE49-F238E27FC236}">
                <a16:creationId xmlns:a16="http://schemas.microsoft.com/office/drawing/2014/main" id="{248926B9-7A7F-4BA0-BB23-2A715FF6DDA7}"/>
              </a:ext>
            </a:extLst>
          </p:cNvPr>
          <p:cNvSpPr txBox="1"/>
          <p:nvPr/>
        </p:nvSpPr>
        <p:spPr>
          <a:xfrm>
            <a:off x="9376934" y="3722602"/>
            <a:ext cx="1019831"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Processed  Data</a:t>
            </a:r>
          </a:p>
        </p:txBody>
      </p:sp>
    </p:spTree>
    <p:extLst>
      <p:ext uri="{BB962C8B-B14F-4D97-AF65-F5344CB8AC3E}">
        <p14:creationId xmlns:p14="http://schemas.microsoft.com/office/powerpoint/2010/main" val="29132435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66A480-B069-2540-8C6C-2B487BB2BA15}"/>
              </a:ext>
            </a:extLst>
          </p:cNvPr>
          <p:cNvPicPr>
            <a:picLocks/>
          </p:cNvPicPr>
          <p:nvPr/>
        </p:nvPicPr>
        <p:blipFill rotWithShape="1">
          <a:blip r:embed="rId4">
            <a:extLst>
              <a:ext uri="{28A0092B-C50C-407E-A947-70E740481C1C}">
                <a14:useLocalDpi xmlns:a14="http://schemas.microsoft.com/office/drawing/2010/main" val="0"/>
              </a:ext>
            </a:extLst>
          </a:blip>
          <a:srcRect l="20613" r="20096"/>
          <a:stretch/>
        </p:blipFill>
        <p:spPr>
          <a:xfrm flipH="1">
            <a:off x="0" y="0"/>
            <a:ext cx="6100689" cy="6858000"/>
          </a:xfrm>
          <a:prstGeom prst="rect">
            <a:avLst/>
          </a:prstGeom>
        </p:spPr>
      </p:pic>
      <p:sp>
        <p:nvSpPr>
          <p:cNvPr id="4" name="Rectangle 3">
            <a:extLst>
              <a:ext uri="{FF2B5EF4-FFF2-40B4-BE49-F238E27FC236}">
                <a16:creationId xmlns:a16="http://schemas.microsoft.com/office/drawing/2014/main" id="{4B147562-7142-3146-A939-6EAB85683062}"/>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1717287" y="1415764"/>
            <a:ext cx="4401015" cy="758022"/>
          </a:xfrm>
        </p:spPr>
        <p:txBody>
          <a:bodyPr/>
          <a:lstStyle/>
          <a:p>
            <a:r>
              <a:rPr lang="en-US" sz="4000" dirty="0">
                <a:solidFill>
                  <a:schemeClr val="bg2"/>
                </a:solidFill>
              </a:rPr>
              <a:t>Data transfer</a:t>
            </a:r>
          </a:p>
        </p:txBody>
      </p:sp>
      <p:sp>
        <p:nvSpPr>
          <p:cNvPr id="5" name="Text Placeholder 4">
            <a:extLst>
              <a:ext uri="{FF2B5EF4-FFF2-40B4-BE49-F238E27FC236}">
                <a16:creationId xmlns:a16="http://schemas.microsoft.com/office/drawing/2014/main" id="{6D884429-0B46-4DB7-B252-7AC706175E46}"/>
              </a:ext>
            </a:extLst>
          </p:cNvPr>
          <p:cNvSpPr>
            <a:spLocks noGrp="1"/>
          </p:cNvSpPr>
          <p:nvPr>
            <p:ph type="body" sz="quarter" idx="4294967295"/>
          </p:nvPr>
        </p:nvSpPr>
        <p:spPr>
          <a:xfrm>
            <a:off x="6715710" y="1585681"/>
            <a:ext cx="4212485" cy="1724025"/>
          </a:xfrm>
        </p:spPr>
        <p:txBody>
          <a:bodyPr anchor="ctr"/>
          <a:lstStyle/>
          <a:p>
            <a:pPr>
              <a:lnSpc>
                <a:spcPct val="100000"/>
              </a:lnSpc>
            </a:pPr>
            <a:r>
              <a:rPr lang="en-US" sz="2800" dirty="0"/>
              <a:t>The process and tools used to move data from the source to the initial destination for processing</a:t>
            </a:r>
          </a:p>
        </p:txBody>
      </p:sp>
    </p:spTree>
    <p:custDataLst>
      <p:tags r:id="rId1"/>
    </p:custDataLst>
    <p:extLst>
      <p:ext uri="{BB962C8B-B14F-4D97-AF65-F5344CB8AC3E}">
        <p14:creationId xmlns:p14="http://schemas.microsoft.com/office/powerpoint/2010/main" val="3089527782"/>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A0E6F3-0619-4E5B-9EBF-4A90B871A29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STREAMING data Stores - Requirements</a:t>
            </a:r>
          </a:p>
        </p:txBody>
      </p:sp>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nvPr>
        </p:nvGraphicFramePr>
        <p:xfrm>
          <a:off x="547724" y="1358984"/>
          <a:ext cx="11096552" cy="4827965"/>
        </p:xfrm>
        <a:graphic>
          <a:graphicData uri="http://schemas.openxmlformats.org/drawingml/2006/table">
            <a:tbl>
              <a:tblPr firstRow="1" bandRow="1">
                <a:tableStyleId>{5C22544A-7EE6-4342-B048-85BDC9FD1C3A}</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latin typeface="+mn-lt"/>
                        </a:rPr>
                        <a:t>Capacity</a:t>
                      </a:r>
                    </a:p>
                  </a:txBody>
                  <a:tcPr anchor="ctr"/>
                </a:tc>
                <a:tc>
                  <a:txBody>
                    <a:bodyPr/>
                    <a:lstStyle/>
                    <a:p>
                      <a:r>
                        <a:rPr lang="en-US" sz="1600">
                          <a:latin typeface="+mn-lt"/>
                        </a:rPr>
                        <a:t>Should be able to store TBs or PBs of streaming data economically</a:t>
                      </a:r>
                    </a:p>
                  </a:txBody>
                  <a:tcPr anchor="ctr"/>
                </a:tc>
                <a:extLst>
                  <a:ext uri="{0D108BD9-81ED-4DB2-BD59-A6C34878D82A}">
                    <a16:rowId xmlns:a16="http://schemas.microsoft.com/office/drawing/2014/main" val="2884594221"/>
                  </a:ext>
                </a:extLst>
              </a:tr>
              <a:tr h="652226">
                <a:tc>
                  <a:txBody>
                    <a:bodyPr/>
                    <a:lstStyle/>
                    <a:p>
                      <a:r>
                        <a:rPr lang="en-US" sz="1600">
                          <a:latin typeface="+mn-lt"/>
                        </a:rPr>
                        <a:t>Performance</a:t>
                      </a:r>
                    </a:p>
                  </a:txBody>
                  <a:tcPr anchor="ctr"/>
                </a:tc>
                <a:tc>
                  <a:txBody>
                    <a:bodyPr/>
                    <a:lstStyle/>
                    <a:p>
                      <a:r>
                        <a:rPr lang="en-US" sz="1600">
                          <a:latin typeface="+mn-lt"/>
                        </a:rPr>
                        <a:t>Should be able to store the incoming stream as fast as it arrives—needs high bandwidth, high throughput and low-latency writes. Append-only logs may often be acceptable.</a:t>
                      </a:r>
                    </a:p>
                  </a:txBody>
                  <a:tcPr anchor="ctr"/>
                </a:tc>
                <a:extLst>
                  <a:ext uri="{0D108BD9-81ED-4DB2-BD59-A6C34878D82A}">
                    <a16:rowId xmlns:a16="http://schemas.microsoft.com/office/drawing/2014/main" val="3119771194"/>
                  </a:ext>
                </a:extLst>
              </a:tr>
              <a:tr h="652226">
                <a:tc>
                  <a:txBody>
                    <a:bodyPr/>
                    <a:lstStyle/>
                    <a:p>
                      <a:r>
                        <a:rPr lang="en-US" sz="1600">
                          <a:latin typeface="+mn-lt"/>
                        </a:rPr>
                        <a:t>Multiple Tiers</a:t>
                      </a:r>
                    </a:p>
                  </a:txBody>
                  <a:tcPr anchor="ctr"/>
                </a:tc>
                <a:tc>
                  <a:txBody>
                    <a:bodyPr/>
                    <a:lstStyle/>
                    <a:p>
                      <a:r>
                        <a:rPr lang="en-US" sz="1600">
                          <a:latin typeface="+mn-lt"/>
                        </a:rPr>
                        <a:t>Should supports storing the streaming data for extended periods of time i.e. months, years economically. So should have with multiple storage tiers (hot, cold, archival).</a:t>
                      </a:r>
                    </a:p>
                  </a:txBody>
                  <a:tcPr anchor="ctr"/>
                </a:tc>
                <a:extLst>
                  <a:ext uri="{0D108BD9-81ED-4DB2-BD59-A6C34878D82A}">
                    <a16:rowId xmlns:a16="http://schemas.microsoft.com/office/drawing/2014/main" val="1815463641"/>
                  </a:ext>
                </a:extLst>
              </a:tr>
              <a:tr h="608880">
                <a:tc>
                  <a:txBody>
                    <a:bodyPr/>
                    <a:lstStyle/>
                    <a:p>
                      <a:r>
                        <a:rPr lang="en-US" sz="1600">
                          <a:latin typeface="+mn-lt"/>
                        </a:rPr>
                        <a:t>Multiple Object Sizes</a:t>
                      </a:r>
                    </a:p>
                  </a:txBody>
                  <a:tcPr anchor="ctr"/>
                </a:tc>
                <a:tc>
                  <a:txBody>
                    <a:bodyPr/>
                    <a:lstStyle/>
                    <a:p>
                      <a:r>
                        <a:rPr lang="en-US" sz="1600">
                          <a:latin typeface="+mn-lt"/>
                        </a:rPr>
                        <a:t>Streaming events may be stored individually (could be as small as few tens of bytes) or large numbers of events may be combined to a create large object (several GBs).  </a:t>
                      </a:r>
                    </a:p>
                  </a:txBody>
                  <a:tcPr anchor="ctr"/>
                </a:tc>
                <a:extLst>
                  <a:ext uri="{0D108BD9-81ED-4DB2-BD59-A6C34878D82A}">
                    <a16:rowId xmlns:a16="http://schemas.microsoft.com/office/drawing/2014/main" val="4267466376"/>
                  </a:ext>
                </a:extLst>
              </a:tr>
              <a:tr h="608880">
                <a:tc>
                  <a:txBody>
                    <a:bodyPr/>
                    <a:lstStyle/>
                    <a:p>
                      <a:r>
                        <a:rPr lang="en-US" sz="1600">
                          <a:latin typeface="+mn-lt"/>
                        </a:rPr>
                        <a:t>Parallel I/O</a:t>
                      </a:r>
                    </a:p>
                  </a:txBody>
                  <a:tcPr anchor="ctr"/>
                </a:tc>
                <a:tc>
                  <a:txBody>
                    <a:bodyPr/>
                    <a:lstStyle/>
                    <a:p>
                      <a:r>
                        <a:rPr lang="en-US" sz="1600">
                          <a:latin typeface="+mn-lt"/>
                        </a:rPr>
                        <a:t>Many analytics frameworks can consume large amounts of data in parallel, running on multi-node clusters. </a:t>
                      </a:r>
                    </a:p>
                  </a:txBody>
                  <a:tcPr anchor="ctr"/>
                </a:tc>
                <a:extLst>
                  <a:ext uri="{0D108BD9-81ED-4DB2-BD59-A6C34878D82A}">
                    <a16:rowId xmlns:a16="http://schemas.microsoft.com/office/drawing/2014/main" val="3486309687"/>
                  </a:ext>
                </a:extLst>
              </a:tr>
              <a:tr h="608880">
                <a:tc>
                  <a:txBody>
                    <a:bodyPr/>
                    <a:lstStyle/>
                    <a:p>
                      <a:r>
                        <a:rPr lang="en-US" sz="1600">
                          <a:latin typeface="+mn-lt"/>
                        </a:rPr>
                        <a:t>HDFS Compatible</a:t>
                      </a:r>
                    </a:p>
                  </a:txBody>
                  <a:tcPr anchor="ctr"/>
                </a:tc>
                <a:tc>
                  <a:txBody>
                    <a:bodyPr/>
                    <a:lstStyle/>
                    <a:p>
                      <a:r>
                        <a:rPr lang="en-US" sz="1600">
                          <a:latin typeface="+mn-lt"/>
                        </a:rPr>
                        <a:t>HDFS is supported—and often expected—by most big data analytics framework. It has emerged as the de-factor protocol for storing and sharing big data. </a:t>
                      </a:r>
                    </a:p>
                  </a:txBody>
                  <a:tcPr anchor="ctr"/>
                </a:tc>
                <a:extLst>
                  <a:ext uri="{0D108BD9-81ED-4DB2-BD59-A6C34878D82A}">
                    <a16:rowId xmlns:a16="http://schemas.microsoft.com/office/drawing/2014/main" val="3925366304"/>
                  </a:ext>
                </a:extLst>
              </a:tr>
              <a:tr h="608880">
                <a:tc>
                  <a:txBody>
                    <a:bodyPr/>
                    <a:lstStyle/>
                    <a:p>
                      <a:r>
                        <a:rPr lang="en-US" sz="1600">
                          <a:latin typeface="+mn-lt"/>
                        </a:rPr>
                        <a:t>Encryption</a:t>
                      </a:r>
                    </a:p>
                  </a:txBody>
                  <a:tcPr anchor="ctr"/>
                </a:tc>
                <a:tc>
                  <a:txBody>
                    <a:bodyPr/>
                    <a:lstStyle/>
                    <a:p>
                      <a:r>
                        <a:rPr lang="en-US" sz="1600" dirty="0">
                          <a:latin typeface="+mn-lt"/>
                        </a:rPr>
                        <a:t>Events may contain sensitive data (PII) and need to be encrypted during rest and in-flight.</a:t>
                      </a:r>
                    </a:p>
                  </a:txBody>
                  <a:tcPr anchor="ctr"/>
                </a:tc>
                <a:extLst>
                  <a:ext uri="{0D108BD9-81ED-4DB2-BD59-A6C34878D82A}">
                    <a16:rowId xmlns:a16="http://schemas.microsoft.com/office/drawing/2014/main" val="289331940"/>
                  </a:ext>
                </a:extLst>
              </a:tr>
            </a:tbl>
          </a:graphicData>
        </a:graphic>
      </p:graphicFrame>
    </p:spTree>
    <p:extLst>
      <p:ext uri="{BB962C8B-B14F-4D97-AF65-F5344CB8AC3E}">
        <p14:creationId xmlns:p14="http://schemas.microsoft.com/office/powerpoint/2010/main" val="2916410897"/>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A0E6F3-0619-4E5B-9EBF-4A90B871A29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BLOB Storage</a:t>
            </a:r>
          </a:p>
        </p:txBody>
      </p:sp>
      <p:sp>
        <p:nvSpPr>
          <p:cNvPr id="4" name="Text Placeholder 3">
            <a:extLst>
              <a:ext uri="{FF2B5EF4-FFF2-40B4-BE49-F238E27FC236}">
                <a16:creationId xmlns:a16="http://schemas.microsoft.com/office/drawing/2014/main" id="{803FA47C-BD54-4042-9A72-937DD2C620A2}"/>
              </a:ext>
            </a:extLst>
          </p:cNvPr>
          <p:cNvSpPr>
            <a:spLocks noGrp="1"/>
          </p:cNvSpPr>
          <p:nvPr>
            <p:ph type="body" sz="quarter" idx="11"/>
          </p:nvPr>
        </p:nvSpPr>
        <p:spPr>
          <a:xfrm>
            <a:off x="268461" y="876396"/>
            <a:ext cx="11655078" cy="945002"/>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 highly scalable object storage for unstructured data</a:t>
            </a:r>
          </a:p>
        </p:txBody>
      </p:sp>
      <p:sp>
        <p:nvSpPr>
          <p:cNvPr id="6" name="TextBox 5">
            <a:extLst>
              <a:ext uri="{FF2B5EF4-FFF2-40B4-BE49-F238E27FC236}">
                <a16:creationId xmlns:a16="http://schemas.microsoft.com/office/drawing/2014/main" id="{470840C5-C204-4242-857C-A074C87628A4}"/>
              </a:ext>
            </a:extLst>
          </p:cNvPr>
          <p:cNvSpPr txBox="1"/>
          <p:nvPr/>
        </p:nvSpPr>
        <p:spPr>
          <a:xfrm>
            <a:off x="0" y="1908484"/>
            <a:ext cx="8052403" cy="4309385"/>
          </a:xfrm>
          <a:prstGeom prst="rect">
            <a:avLst/>
          </a:prstGeom>
          <a:noFill/>
        </p:spPr>
        <p:txBody>
          <a:bodyPr wrap="square" lIns="182880" tIns="146304" rIns="182880" bIns="146304" rtlCol="0">
            <a:spAutoFit/>
          </a:bodyPr>
          <a:lstStyle/>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Serverless Azure Service. </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Automatically scales as more data is uploaded. </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Can store billions of objects. </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Can store Images, Videos, Audio, Documents etc. </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Three types of Blobs: Block, Append and Page. Blobs are mutable.</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Four Replication Options</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LRS, GRS, ZRS and RA-GRS</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Three storage tiers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Hot, Cool and Archive. Object can move between tiers.</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Strongly consistent</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SLA: 99.9 uptime and 99.99% for reads with RA-GRA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5"/>
              </a:rPr>
              <a:t>details</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Monitoring via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6"/>
              </a:rPr>
              <a:t>Azure Monitor </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encrypted at rest and in motion</a:t>
            </a:r>
          </a:p>
        </p:txBody>
      </p:sp>
      <p:pic>
        <p:nvPicPr>
          <p:cNvPr id="7" name="Picture 6">
            <a:extLst>
              <a:ext uri="{FF2B5EF4-FFF2-40B4-BE49-F238E27FC236}">
                <a16:creationId xmlns:a16="http://schemas.microsoft.com/office/drawing/2014/main" id="{E2367D46-4986-4379-B3D9-FE01662CFB09}"/>
              </a:ext>
            </a:extLst>
          </p:cNvPr>
          <p:cNvPicPr>
            <a:picLocks noChangeAspect="1"/>
          </p:cNvPicPr>
          <p:nvPr/>
        </p:nvPicPr>
        <p:blipFill>
          <a:blip r:embed="rId7"/>
          <a:stretch>
            <a:fillRect/>
          </a:stretch>
        </p:blipFill>
        <p:spPr>
          <a:xfrm>
            <a:off x="8660408" y="2582455"/>
            <a:ext cx="2731294" cy="2731294"/>
          </a:xfrm>
          <a:prstGeom prst="rect">
            <a:avLst/>
          </a:prstGeom>
        </p:spPr>
      </p:pic>
    </p:spTree>
    <p:extLst>
      <p:ext uri="{BB962C8B-B14F-4D97-AF65-F5344CB8AC3E}">
        <p14:creationId xmlns:p14="http://schemas.microsoft.com/office/powerpoint/2010/main" val="3115675987"/>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735141-EAF3-4ABB-9B42-0AB4CCCAFCA1}"/>
              </a:ext>
            </a:extLst>
          </p:cNvPr>
          <p:cNvSpPr/>
          <p:nvPr/>
        </p:nvSpPr>
        <p:spPr bwMode="auto">
          <a:xfrm>
            <a:off x="6229350" y="1666875"/>
            <a:ext cx="5876925" cy="4227643"/>
          </a:xfrm>
          <a:prstGeom prst="rect">
            <a:avLst/>
          </a:prstGeom>
          <a:solidFill>
            <a:schemeClr val="bg1">
              <a:lumMod val="95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8DA0E6F3-0619-4E5B-9EBF-4A90B871A29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Data Lake Store</a:t>
            </a:r>
          </a:p>
        </p:txBody>
      </p:sp>
      <p:sp>
        <p:nvSpPr>
          <p:cNvPr id="4" name="Text Placeholder 3">
            <a:extLst>
              <a:ext uri="{FF2B5EF4-FFF2-40B4-BE49-F238E27FC236}">
                <a16:creationId xmlns:a16="http://schemas.microsoft.com/office/drawing/2014/main" id="{803FA47C-BD54-4042-9A72-937DD2C620A2}"/>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rgbClr val="002050">
                    <a:lumMod val="50000"/>
                    <a:lumOff val="50000"/>
                  </a:srgbClr>
                </a:solidFill>
                <a:latin typeface="Segoe UI Semilight"/>
              </a:rPr>
              <a:t>A highly scalable, parallel, file system in the cloud  specifically optimized for big data Analytics</a:t>
            </a:r>
          </a:p>
        </p:txBody>
      </p:sp>
      <p:sp>
        <p:nvSpPr>
          <p:cNvPr id="6" name="TextBox 5">
            <a:extLst>
              <a:ext uri="{FF2B5EF4-FFF2-40B4-BE49-F238E27FC236}">
                <a16:creationId xmlns:a16="http://schemas.microsoft.com/office/drawing/2014/main" id="{470840C5-C204-4242-857C-A074C87628A4}"/>
              </a:ext>
            </a:extLst>
          </p:cNvPr>
          <p:cNvSpPr txBox="1"/>
          <p:nvPr/>
        </p:nvSpPr>
        <p:spPr>
          <a:xfrm>
            <a:off x="-3969" y="1863147"/>
            <a:ext cx="6104331" cy="3903184"/>
          </a:xfrm>
          <a:prstGeom prst="rect">
            <a:avLst/>
          </a:prstGeom>
          <a:noFill/>
        </p:spPr>
        <p:txBody>
          <a:bodyPr wrap="square" lIns="182880" tIns="146304" rIns="182880" bIns="146304" rtlCol="0">
            <a:spAutoFit/>
          </a:bodyPr>
          <a:lstStyle/>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 limits on: number of files, size of individual files, total amount of data stored, how long data can be stored or ingestion throughput</a:t>
            </a:r>
          </a:p>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Low latency and high throughput workloads can be used for ingesting streaming data.</a:t>
            </a:r>
          </a:p>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Stores all data types</a:t>
            </a:r>
          </a:p>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Is Hadoop-compatible (via </a:t>
            </a:r>
            <a:r>
              <a:rPr kumimoji="0" lang="en-US" sz="1800" b="0" i="0" u="none"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rPr>
              <a:t>WebHDFS</a:t>
            </a: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REST API). Supported by leading Hadoop distros and HDInsight.</a:t>
            </a:r>
          </a:p>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Provides POSIX-style permissions for RBAC</a:t>
            </a:r>
          </a:p>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Integrates with AAD for authentication.</a:t>
            </a:r>
          </a:p>
        </p:txBody>
      </p:sp>
      <p:grpSp>
        <p:nvGrpSpPr>
          <p:cNvPr id="10" name="Group 9">
            <a:extLst>
              <a:ext uri="{FF2B5EF4-FFF2-40B4-BE49-F238E27FC236}">
                <a16:creationId xmlns:a16="http://schemas.microsoft.com/office/drawing/2014/main" id="{050D48D1-6739-4631-A34B-675CCBD0D01B}"/>
              </a:ext>
            </a:extLst>
          </p:cNvPr>
          <p:cNvGrpSpPr/>
          <p:nvPr/>
        </p:nvGrpSpPr>
        <p:grpSpPr>
          <a:xfrm>
            <a:off x="6496052" y="3254147"/>
            <a:ext cx="5409886" cy="2200786"/>
            <a:chOff x="4318783" y="3028352"/>
            <a:chExt cx="7817255" cy="3313019"/>
          </a:xfrm>
        </p:grpSpPr>
        <p:sp>
          <p:nvSpPr>
            <p:cNvPr id="11" name="Rectangle 10">
              <a:extLst>
                <a:ext uri="{FF2B5EF4-FFF2-40B4-BE49-F238E27FC236}">
                  <a16:creationId xmlns:a16="http://schemas.microsoft.com/office/drawing/2014/main" id="{821D6614-0BFC-4746-B0A3-0D8BA7CC6094}"/>
                </a:ext>
              </a:extLst>
            </p:cNvPr>
            <p:cNvSpPr/>
            <p:nvPr/>
          </p:nvSpPr>
          <p:spPr bwMode="auto">
            <a:xfrm>
              <a:off x="4318783" y="4009304"/>
              <a:ext cx="7775063" cy="2303389"/>
            </a:xfrm>
            <a:prstGeom prst="rect">
              <a:avLst/>
            </a:prstGeom>
            <a:solidFill>
              <a:schemeClr val="accent2">
                <a:lumMod val="25000"/>
                <a:lumOff val="75000"/>
              </a:scheme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12" name="TextBox 11">
              <a:extLst>
                <a:ext uri="{FF2B5EF4-FFF2-40B4-BE49-F238E27FC236}">
                  <a16:creationId xmlns:a16="http://schemas.microsoft.com/office/drawing/2014/main" id="{677EC2B1-75BD-4980-B642-752FCCE40746}"/>
                </a:ext>
              </a:extLst>
            </p:cNvPr>
            <p:cNvSpPr txBox="1"/>
            <p:nvPr/>
          </p:nvSpPr>
          <p:spPr>
            <a:xfrm>
              <a:off x="6995057" y="5677664"/>
              <a:ext cx="2854979" cy="6637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solidFill>
                    <a:srgbClr val="FFFFFF"/>
                  </a:solidFill>
                  <a:effectLst/>
                  <a:uLnTx/>
                  <a:uFillTx/>
                  <a:latin typeface="Cambria" panose="02040503050406030204" pitchFamily="18" charset="0"/>
                  <a:ea typeface="+mn-ea"/>
                  <a:cs typeface="Segoe UI Light" panose="020B0502040204020203" pitchFamily="34" charset="0"/>
                </a:rPr>
                <a:t>Backend Storage in Azure</a:t>
              </a:r>
            </a:p>
          </p:txBody>
        </p:sp>
        <p:sp>
          <p:nvSpPr>
            <p:cNvPr id="13" name="Rectangle 12">
              <a:extLst>
                <a:ext uri="{FF2B5EF4-FFF2-40B4-BE49-F238E27FC236}">
                  <a16:creationId xmlns:a16="http://schemas.microsoft.com/office/drawing/2014/main" id="{51BADAE1-1454-4555-B378-2BF014940D94}"/>
                </a:ext>
              </a:extLst>
            </p:cNvPr>
            <p:cNvSpPr/>
            <p:nvPr/>
          </p:nvSpPr>
          <p:spPr bwMode="auto">
            <a:xfrm>
              <a:off x="4451272" y="4231903"/>
              <a:ext cx="1196109" cy="1444585"/>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14" name="TextBox 13">
              <a:extLst>
                <a:ext uri="{FF2B5EF4-FFF2-40B4-BE49-F238E27FC236}">
                  <a16:creationId xmlns:a16="http://schemas.microsoft.com/office/drawing/2014/main" id="{E6C8D716-A1A0-46E2-A8A3-5637AD6E236D}"/>
                </a:ext>
              </a:extLst>
            </p:cNvPr>
            <p:cNvSpPr txBox="1"/>
            <p:nvPr/>
          </p:nvSpPr>
          <p:spPr>
            <a:xfrm>
              <a:off x="4409076" y="5245531"/>
              <a:ext cx="1356724"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sp>
          <p:nvSpPr>
            <p:cNvPr id="15" name="Rectangle 14">
              <a:extLst>
                <a:ext uri="{FF2B5EF4-FFF2-40B4-BE49-F238E27FC236}">
                  <a16:creationId xmlns:a16="http://schemas.microsoft.com/office/drawing/2014/main" id="{E73A26E6-53B2-481E-BDFD-9BF722C2CBC2}"/>
                </a:ext>
              </a:extLst>
            </p:cNvPr>
            <p:cNvSpPr/>
            <p:nvPr/>
          </p:nvSpPr>
          <p:spPr bwMode="auto">
            <a:xfrm>
              <a:off x="6955990" y="4226226"/>
              <a:ext cx="1196109" cy="1450260"/>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16" name="TextBox 15">
              <a:extLst>
                <a:ext uri="{FF2B5EF4-FFF2-40B4-BE49-F238E27FC236}">
                  <a16:creationId xmlns:a16="http://schemas.microsoft.com/office/drawing/2014/main" id="{90D3DCC8-104B-4C9C-BC94-C83A8E53FFBA}"/>
                </a:ext>
              </a:extLst>
            </p:cNvPr>
            <p:cNvSpPr txBox="1"/>
            <p:nvPr/>
          </p:nvSpPr>
          <p:spPr>
            <a:xfrm>
              <a:off x="6871592" y="5246758"/>
              <a:ext cx="1448376"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sp>
          <p:nvSpPr>
            <p:cNvPr id="17" name="Rectangle 16">
              <a:extLst>
                <a:ext uri="{FF2B5EF4-FFF2-40B4-BE49-F238E27FC236}">
                  <a16:creationId xmlns:a16="http://schemas.microsoft.com/office/drawing/2014/main" id="{208A061F-41D9-4ACA-AD9B-02AA264FCDEF}"/>
                </a:ext>
              </a:extLst>
            </p:cNvPr>
            <p:cNvSpPr/>
            <p:nvPr/>
          </p:nvSpPr>
          <p:spPr bwMode="auto">
            <a:xfrm>
              <a:off x="8260530" y="4226225"/>
              <a:ext cx="1196109" cy="1450259"/>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18" name="TextBox 17">
              <a:extLst>
                <a:ext uri="{FF2B5EF4-FFF2-40B4-BE49-F238E27FC236}">
                  <a16:creationId xmlns:a16="http://schemas.microsoft.com/office/drawing/2014/main" id="{4B4E2B5D-F3F6-49AF-8B25-84EED05D2B21}"/>
                </a:ext>
              </a:extLst>
            </p:cNvPr>
            <p:cNvSpPr txBox="1"/>
            <p:nvPr/>
          </p:nvSpPr>
          <p:spPr>
            <a:xfrm>
              <a:off x="8176133" y="5246758"/>
              <a:ext cx="1353989"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sp>
          <p:nvSpPr>
            <p:cNvPr id="19" name="Rectangle 18">
              <a:extLst>
                <a:ext uri="{FF2B5EF4-FFF2-40B4-BE49-F238E27FC236}">
                  <a16:creationId xmlns:a16="http://schemas.microsoft.com/office/drawing/2014/main" id="{7012AF9A-44F0-481E-8209-060F2D216CC8}"/>
                </a:ext>
              </a:extLst>
            </p:cNvPr>
            <p:cNvSpPr/>
            <p:nvPr/>
          </p:nvSpPr>
          <p:spPr bwMode="auto">
            <a:xfrm>
              <a:off x="9512890" y="4226225"/>
              <a:ext cx="1196109" cy="1450258"/>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20" name="TextBox 19">
              <a:extLst>
                <a:ext uri="{FF2B5EF4-FFF2-40B4-BE49-F238E27FC236}">
                  <a16:creationId xmlns:a16="http://schemas.microsoft.com/office/drawing/2014/main" id="{ABCBF5B0-0D6F-4748-8403-B0A9E9899C26}"/>
                </a:ext>
              </a:extLst>
            </p:cNvPr>
            <p:cNvSpPr txBox="1"/>
            <p:nvPr/>
          </p:nvSpPr>
          <p:spPr>
            <a:xfrm>
              <a:off x="9400356" y="5246758"/>
              <a:ext cx="1428149"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sp>
          <p:nvSpPr>
            <p:cNvPr id="21" name="Rectangle 20">
              <a:extLst>
                <a:ext uri="{FF2B5EF4-FFF2-40B4-BE49-F238E27FC236}">
                  <a16:creationId xmlns:a16="http://schemas.microsoft.com/office/drawing/2014/main" id="{22138CD1-BB15-4B73-A41B-483398B66D74}"/>
                </a:ext>
              </a:extLst>
            </p:cNvPr>
            <p:cNvSpPr/>
            <p:nvPr/>
          </p:nvSpPr>
          <p:spPr bwMode="auto">
            <a:xfrm>
              <a:off x="10750237" y="4226226"/>
              <a:ext cx="1196109" cy="1450257"/>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22" name="TextBox 21">
              <a:extLst>
                <a:ext uri="{FF2B5EF4-FFF2-40B4-BE49-F238E27FC236}">
                  <a16:creationId xmlns:a16="http://schemas.microsoft.com/office/drawing/2014/main" id="{13C58916-0798-47EF-A3CB-20FC2718620A}"/>
                </a:ext>
              </a:extLst>
            </p:cNvPr>
            <p:cNvSpPr txBox="1"/>
            <p:nvPr/>
          </p:nvSpPr>
          <p:spPr>
            <a:xfrm>
              <a:off x="10679908" y="5262599"/>
              <a:ext cx="1456130"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sp>
          <p:nvSpPr>
            <p:cNvPr id="23" name="Rectangle 22">
              <a:extLst>
                <a:ext uri="{FF2B5EF4-FFF2-40B4-BE49-F238E27FC236}">
                  <a16:creationId xmlns:a16="http://schemas.microsoft.com/office/drawing/2014/main" id="{F996F6EC-E75C-4D42-AC28-F3953C281A5E}"/>
                </a:ext>
              </a:extLst>
            </p:cNvPr>
            <p:cNvSpPr/>
            <p:nvPr/>
          </p:nvSpPr>
          <p:spPr bwMode="auto">
            <a:xfrm>
              <a:off x="5703631" y="4226225"/>
              <a:ext cx="1196109" cy="1450262"/>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24" name="TextBox 23">
              <a:extLst>
                <a:ext uri="{FF2B5EF4-FFF2-40B4-BE49-F238E27FC236}">
                  <a16:creationId xmlns:a16="http://schemas.microsoft.com/office/drawing/2014/main" id="{0CF80909-E203-4CD2-A939-A7A0C7E6B492}"/>
                </a:ext>
              </a:extLst>
            </p:cNvPr>
            <p:cNvSpPr txBox="1"/>
            <p:nvPr/>
          </p:nvSpPr>
          <p:spPr>
            <a:xfrm>
              <a:off x="5605166" y="5246758"/>
              <a:ext cx="1386225"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cxnSp>
          <p:nvCxnSpPr>
            <p:cNvPr id="25" name="Straight Arrow Connector 24">
              <a:extLst>
                <a:ext uri="{FF2B5EF4-FFF2-40B4-BE49-F238E27FC236}">
                  <a16:creationId xmlns:a16="http://schemas.microsoft.com/office/drawing/2014/main" id="{8BA2F58C-138D-42AF-B09C-831F3687106E}"/>
                </a:ext>
              </a:extLst>
            </p:cNvPr>
            <p:cNvCxnSpPr/>
            <p:nvPr/>
          </p:nvCxnSpPr>
          <p:spPr>
            <a:xfrm flipH="1">
              <a:off x="5037052" y="3028352"/>
              <a:ext cx="3268856" cy="1197260"/>
            </a:xfrm>
            <a:prstGeom prst="straightConnector1">
              <a:avLst/>
            </a:prstGeom>
            <a:noFill/>
            <a:ln w="9525" cap="flat" cmpd="sng" algn="ctr">
              <a:solidFill>
                <a:srgbClr val="505050"/>
              </a:solidFill>
              <a:prstDash val="solid"/>
              <a:headEnd type="none"/>
              <a:tailEnd type="triangle"/>
            </a:ln>
            <a:effectLst/>
          </p:spPr>
        </p:cxnSp>
        <p:cxnSp>
          <p:nvCxnSpPr>
            <p:cNvPr id="26" name="Straight Arrow Connector 25">
              <a:extLst>
                <a:ext uri="{FF2B5EF4-FFF2-40B4-BE49-F238E27FC236}">
                  <a16:creationId xmlns:a16="http://schemas.microsoft.com/office/drawing/2014/main" id="{0223C4CF-316B-4598-ACDA-401D41EF55FA}"/>
                </a:ext>
              </a:extLst>
            </p:cNvPr>
            <p:cNvCxnSpPr>
              <a:endCxn id="23" idx="0"/>
            </p:cNvCxnSpPr>
            <p:nvPr/>
          </p:nvCxnSpPr>
          <p:spPr>
            <a:xfrm flipH="1">
              <a:off x="6301685" y="3044597"/>
              <a:ext cx="1991949" cy="1181629"/>
            </a:xfrm>
            <a:prstGeom prst="straightConnector1">
              <a:avLst/>
            </a:prstGeom>
            <a:noFill/>
            <a:ln w="9525" cap="flat" cmpd="sng" algn="ctr">
              <a:solidFill>
                <a:srgbClr val="505050"/>
              </a:solidFill>
              <a:prstDash val="solid"/>
              <a:headEnd type="none"/>
              <a:tailEnd type="triangle"/>
            </a:ln>
            <a:effectLst/>
          </p:spPr>
        </p:cxnSp>
        <p:cxnSp>
          <p:nvCxnSpPr>
            <p:cNvPr id="27" name="Straight Arrow Connector 26">
              <a:extLst>
                <a:ext uri="{FF2B5EF4-FFF2-40B4-BE49-F238E27FC236}">
                  <a16:creationId xmlns:a16="http://schemas.microsoft.com/office/drawing/2014/main" id="{AEE3150E-9790-43D9-801C-6FA04CB2A618}"/>
                </a:ext>
              </a:extLst>
            </p:cNvPr>
            <p:cNvCxnSpPr>
              <a:endCxn id="15" idx="0"/>
            </p:cNvCxnSpPr>
            <p:nvPr/>
          </p:nvCxnSpPr>
          <p:spPr>
            <a:xfrm flipH="1">
              <a:off x="7554044" y="3044597"/>
              <a:ext cx="752704" cy="1181630"/>
            </a:xfrm>
            <a:prstGeom prst="straightConnector1">
              <a:avLst/>
            </a:prstGeom>
            <a:noFill/>
            <a:ln w="9525" cap="flat" cmpd="sng" algn="ctr">
              <a:solidFill>
                <a:srgbClr val="505050"/>
              </a:solidFill>
              <a:prstDash val="solid"/>
              <a:headEnd type="none"/>
              <a:tailEnd type="triangle"/>
            </a:ln>
            <a:effectLst/>
          </p:spPr>
        </p:cxnSp>
        <p:cxnSp>
          <p:nvCxnSpPr>
            <p:cNvPr id="28" name="Straight Arrow Connector 27">
              <a:extLst>
                <a:ext uri="{FF2B5EF4-FFF2-40B4-BE49-F238E27FC236}">
                  <a16:creationId xmlns:a16="http://schemas.microsoft.com/office/drawing/2014/main" id="{D5F6C69F-9179-43F3-BCFF-E83F2DE4E588}"/>
                </a:ext>
              </a:extLst>
            </p:cNvPr>
            <p:cNvCxnSpPr>
              <a:endCxn id="17" idx="0"/>
            </p:cNvCxnSpPr>
            <p:nvPr/>
          </p:nvCxnSpPr>
          <p:spPr>
            <a:xfrm>
              <a:off x="8306748" y="3044597"/>
              <a:ext cx="551836" cy="1181629"/>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a:extLst>
                <a:ext uri="{FF2B5EF4-FFF2-40B4-BE49-F238E27FC236}">
                  <a16:creationId xmlns:a16="http://schemas.microsoft.com/office/drawing/2014/main" id="{0C3B6125-4E54-415C-8513-4130EE18E01E}"/>
                </a:ext>
              </a:extLst>
            </p:cNvPr>
            <p:cNvCxnSpPr>
              <a:endCxn id="19" idx="0"/>
            </p:cNvCxnSpPr>
            <p:nvPr/>
          </p:nvCxnSpPr>
          <p:spPr>
            <a:xfrm>
              <a:off x="8318182" y="3044597"/>
              <a:ext cx="1792762" cy="1181629"/>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a:extLst>
                <a:ext uri="{FF2B5EF4-FFF2-40B4-BE49-F238E27FC236}">
                  <a16:creationId xmlns:a16="http://schemas.microsoft.com/office/drawing/2014/main" id="{3B41127A-5B48-48A8-A54B-A679DCECCD8B}"/>
                </a:ext>
              </a:extLst>
            </p:cNvPr>
            <p:cNvCxnSpPr>
              <a:endCxn id="21" idx="0"/>
            </p:cNvCxnSpPr>
            <p:nvPr/>
          </p:nvCxnSpPr>
          <p:spPr>
            <a:xfrm>
              <a:off x="8305068" y="3044597"/>
              <a:ext cx="3043224" cy="1181630"/>
            </a:xfrm>
            <a:prstGeom prst="straightConnector1">
              <a:avLst/>
            </a:prstGeom>
            <a:noFill/>
            <a:ln w="9525" cap="flat" cmpd="sng" algn="ctr">
              <a:solidFill>
                <a:srgbClr val="505050"/>
              </a:solidFill>
              <a:prstDash val="solid"/>
              <a:headEnd type="none"/>
              <a:tailEnd type="triangle"/>
            </a:ln>
            <a:effectLst/>
          </p:spPr>
        </p:cxnSp>
        <p:sp>
          <p:nvSpPr>
            <p:cNvPr id="31" name="TextBox 30">
              <a:extLst>
                <a:ext uri="{FF2B5EF4-FFF2-40B4-BE49-F238E27FC236}">
                  <a16:creationId xmlns:a16="http://schemas.microsoft.com/office/drawing/2014/main" id="{E7B6214F-BCCC-4CF2-B82B-C81DC42D1BD3}"/>
                </a:ext>
              </a:extLst>
            </p:cNvPr>
            <p:cNvSpPr txBox="1"/>
            <p:nvPr/>
          </p:nvSpPr>
          <p:spPr>
            <a:xfrm>
              <a:off x="4527510" y="4304852"/>
              <a:ext cx="834906" cy="464808"/>
            </a:xfrm>
            <a:prstGeom prst="roundRect">
              <a:avLst/>
            </a:prstGeom>
            <a:solidFill>
              <a:srgbClr val="FFFFFF"/>
            </a:solid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32" name="TextBox 31">
              <a:extLst>
                <a:ext uri="{FF2B5EF4-FFF2-40B4-BE49-F238E27FC236}">
                  <a16:creationId xmlns:a16="http://schemas.microsoft.com/office/drawing/2014/main" id="{1BDDD488-14C7-46F8-84F7-467F30CD9FB2}"/>
                </a:ext>
              </a:extLst>
            </p:cNvPr>
            <p:cNvSpPr txBox="1"/>
            <p:nvPr/>
          </p:nvSpPr>
          <p:spPr>
            <a:xfrm>
              <a:off x="4631873" y="4388398"/>
              <a:ext cx="834906" cy="464808"/>
            </a:xfrm>
            <a:prstGeom prst="roundRect">
              <a:avLst/>
            </a:prstGeom>
            <a:solidFill>
              <a:srgbClr val="FFFFFF"/>
            </a:solid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33" name="TextBox 32">
              <a:extLst>
                <a:ext uri="{FF2B5EF4-FFF2-40B4-BE49-F238E27FC236}">
                  <a16:creationId xmlns:a16="http://schemas.microsoft.com/office/drawing/2014/main" id="{2BBEB4BA-E2E9-4115-828F-54D270998E46}"/>
                </a:ext>
              </a:extLst>
            </p:cNvPr>
            <p:cNvSpPr txBox="1"/>
            <p:nvPr/>
          </p:nvSpPr>
          <p:spPr>
            <a:xfrm>
              <a:off x="4736237" y="4504470"/>
              <a:ext cx="834906" cy="657201"/>
            </a:xfrm>
            <a:prstGeom prst="roundRect">
              <a:avLst/>
            </a:prstGeom>
            <a:solidFill>
              <a:srgbClr val="FFFFFF"/>
            </a:solid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p:txBody>
        </p:sp>
        <p:grpSp>
          <p:nvGrpSpPr>
            <p:cNvPr id="34" name="Group 33">
              <a:extLst>
                <a:ext uri="{FF2B5EF4-FFF2-40B4-BE49-F238E27FC236}">
                  <a16:creationId xmlns:a16="http://schemas.microsoft.com/office/drawing/2014/main" id="{F02C8132-4973-417C-86A8-0679FA4FCCF9}"/>
                </a:ext>
              </a:extLst>
            </p:cNvPr>
            <p:cNvGrpSpPr/>
            <p:nvPr/>
          </p:nvGrpSpPr>
          <p:grpSpPr>
            <a:xfrm>
              <a:off x="5779869" y="4326780"/>
              <a:ext cx="1043633" cy="856819"/>
              <a:chOff x="960437" y="3927340"/>
              <a:chExt cx="1524000" cy="1059612"/>
            </a:xfrm>
            <a:solidFill>
              <a:srgbClr val="FFFFFF"/>
            </a:solidFill>
          </p:grpSpPr>
          <p:sp>
            <p:nvSpPr>
              <p:cNvPr id="57" name="TextBox 56">
                <a:extLst>
                  <a:ext uri="{FF2B5EF4-FFF2-40B4-BE49-F238E27FC236}">
                    <a16:creationId xmlns:a16="http://schemas.microsoft.com/office/drawing/2014/main" id="{F7B90AF6-BAA6-4B57-8C17-515D40CBE586}"/>
                  </a:ext>
                </a:extLst>
              </p:cNvPr>
              <p:cNvSpPr txBox="1"/>
              <p:nvPr/>
            </p:nvSpPr>
            <p:spPr>
              <a:xfrm>
                <a:off x="960437" y="3927340"/>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8" name="TextBox 57">
                <a:extLst>
                  <a:ext uri="{FF2B5EF4-FFF2-40B4-BE49-F238E27FC236}">
                    <a16:creationId xmlns:a16="http://schemas.microsoft.com/office/drawing/2014/main" id="{07B31955-5FF9-4DC6-8B0C-93C278A63FD4}"/>
                  </a:ext>
                </a:extLst>
              </p:cNvPr>
              <p:cNvSpPr txBox="1"/>
              <p:nvPr/>
            </p:nvSpPr>
            <p:spPr>
              <a:xfrm>
                <a:off x="1112837" y="4030662"/>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9" name="TextBox 58">
                <a:extLst>
                  <a:ext uri="{FF2B5EF4-FFF2-40B4-BE49-F238E27FC236}">
                    <a16:creationId xmlns:a16="http://schemas.microsoft.com/office/drawing/2014/main" id="{A8CA0B70-0757-4574-A57B-A06315FA38E2}"/>
                  </a:ext>
                </a:extLst>
              </p:cNvPr>
              <p:cNvSpPr txBox="1"/>
              <p:nvPr/>
            </p:nvSpPr>
            <p:spPr>
              <a:xfrm>
                <a:off x="1265238" y="4174204"/>
                <a:ext cx="1219199" cy="812748"/>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p:txBody>
          </p:sp>
        </p:grpSp>
        <p:grpSp>
          <p:nvGrpSpPr>
            <p:cNvPr id="35" name="Group 34">
              <a:extLst>
                <a:ext uri="{FF2B5EF4-FFF2-40B4-BE49-F238E27FC236}">
                  <a16:creationId xmlns:a16="http://schemas.microsoft.com/office/drawing/2014/main" id="{F4670929-B5BF-4B6D-87C1-232C3FCAE63C}"/>
                </a:ext>
              </a:extLst>
            </p:cNvPr>
            <p:cNvGrpSpPr/>
            <p:nvPr/>
          </p:nvGrpSpPr>
          <p:grpSpPr>
            <a:xfrm>
              <a:off x="7032228" y="4326780"/>
              <a:ext cx="1043633" cy="856819"/>
              <a:chOff x="960437" y="3927340"/>
              <a:chExt cx="1524000" cy="1059612"/>
            </a:xfrm>
            <a:solidFill>
              <a:srgbClr val="FFFFFF"/>
            </a:solidFill>
          </p:grpSpPr>
          <p:sp>
            <p:nvSpPr>
              <p:cNvPr id="54" name="TextBox 53">
                <a:extLst>
                  <a:ext uri="{FF2B5EF4-FFF2-40B4-BE49-F238E27FC236}">
                    <a16:creationId xmlns:a16="http://schemas.microsoft.com/office/drawing/2014/main" id="{79AABB3A-A4B6-4D1E-BA36-05A5658FD750}"/>
                  </a:ext>
                </a:extLst>
              </p:cNvPr>
              <p:cNvSpPr txBox="1"/>
              <p:nvPr/>
            </p:nvSpPr>
            <p:spPr>
              <a:xfrm>
                <a:off x="960437" y="3927340"/>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5" name="TextBox 54">
                <a:extLst>
                  <a:ext uri="{FF2B5EF4-FFF2-40B4-BE49-F238E27FC236}">
                    <a16:creationId xmlns:a16="http://schemas.microsoft.com/office/drawing/2014/main" id="{A32170F4-2C3C-47EA-A2A1-48FEA6EBABD3}"/>
                  </a:ext>
                </a:extLst>
              </p:cNvPr>
              <p:cNvSpPr txBox="1"/>
              <p:nvPr/>
            </p:nvSpPr>
            <p:spPr>
              <a:xfrm>
                <a:off x="1112837" y="4030662"/>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6" name="TextBox 55">
                <a:extLst>
                  <a:ext uri="{FF2B5EF4-FFF2-40B4-BE49-F238E27FC236}">
                    <a16:creationId xmlns:a16="http://schemas.microsoft.com/office/drawing/2014/main" id="{AA636E77-52AE-4201-8DA2-66E0B6FADE62}"/>
                  </a:ext>
                </a:extLst>
              </p:cNvPr>
              <p:cNvSpPr txBox="1"/>
              <p:nvPr/>
            </p:nvSpPr>
            <p:spPr>
              <a:xfrm>
                <a:off x="1265238" y="4174204"/>
                <a:ext cx="1219199" cy="812748"/>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 </a:t>
                </a:r>
              </a:p>
            </p:txBody>
          </p:sp>
        </p:grpSp>
        <p:grpSp>
          <p:nvGrpSpPr>
            <p:cNvPr id="36" name="Group 35">
              <a:extLst>
                <a:ext uri="{FF2B5EF4-FFF2-40B4-BE49-F238E27FC236}">
                  <a16:creationId xmlns:a16="http://schemas.microsoft.com/office/drawing/2014/main" id="{494D215E-888E-4C73-8746-1B99AF1F4788}"/>
                </a:ext>
              </a:extLst>
            </p:cNvPr>
            <p:cNvGrpSpPr/>
            <p:nvPr/>
          </p:nvGrpSpPr>
          <p:grpSpPr>
            <a:xfrm>
              <a:off x="8336768" y="4326780"/>
              <a:ext cx="1043633" cy="856819"/>
              <a:chOff x="960437" y="3927340"/>
              <a:chExt cx="1524000" cy="1059612"/>
            </a:xfrm>
            <a:solidFill>
              <a:srgbClr val="FFFFFF"/>
            </a:solidFill>
          </p:grpSpPr>
          <p:sp>
            <p:nvSpPr>
              <p:cNvPr id="51" name="TextBox 50">
                <a:extLst>
                  <a:ext uri="{FF2B5EF4-FFF2-40B4-BE49-F238E27FC236}">
                    <a16:creationId xmlns:a16="http://schemas.microsoft.com/office/drawing/2014/main" id="{8DC63B9F-8AA1-4B59-A174-DDB3E4626A7C}"/>
                  </a:ext>
                </a:extLst>
              </p:cNvPr>
              <p:cNvSpPr txBox="1"/>
              <p:nvPr/>
            </p:nvSpPr>
            <p:spPr>
              <a:xfrm>
                <a:off x="960437" y="3927340"/>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2" name="TextBox 51">
                <a:extLst>
                  <a:ext uri="{FF2B5EF4-FFF2-40B4-BE49-F238E27FC236}">
                    <a16:creationId xmlns:a16="http://schemas.microsoft.com/office/drawing/2014/main" id="{231200A4-9CAD-46D3-8F40-A6A5FC778899}"/>
                  </a:ext>
                </a:extLst>
              </p:cNvPr>
              <p:cNvSpPr txBox="1"/>
              <p:nvPr/>
            </p:nvSpPr>
            <p:spPr>
              <a:xfrm>
                <a:off x="1112837" y="4030662"/>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3" name="TextBox 52">
                <a:extLst>
                  <a:ext uri="{FF2B5EF4-FFF2-40B4-BE49-F238E27FC236}">
                    <a16:creationId xmlns:a16="http://schemas.microsoft.com/office/drawing/2014/main" id="{EF1AB167-E689-4462-B75E-13A2BA0A7DE4}"/>
                  </a:ext>
                </a:extLst>
              </p:cNvPr>
              <p:cNvSpPr txBox="1"/>
              <p:nvPr/>
            </p:nvSpPr>
            <p:spPr>
              <a:xfrm>
                <a:off x="1265238" y="4174204"/>
                <a:ext cx="1219199" cy="812748"/>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 </a:t>
                </a:r>
              </a:p>
            </p:txBody>
          </p:sp>
        </p:grpSp>
        <p:grpSp>
          <p:nvGrpSpPr>
            <p:cNvPr id="37" name="Group 36">
              <a:extLst>
                <a:ext uri="{FF2B5EF4-FFF2-40B4-BE49-F238E27FC236}">
                  <a16:creationId xmlns:a16="http://schemas.microsoft.com/office/drawing/2014/main" id="{0978B226-E839-47E9-BC6F-24751D219529}"/>
                </a:ext>
              </a:extLst>
            </p:cNvPr>
            <p:cNvGrpSpPr/>
            <p:nvPr/>
          </p:nvGrpSpPr>
          <p:grpSpPr>
            <a:xfrm>
              <a:off x="9589128" y="4366465"/>
              <a:ext cx="1043633" cy="856819"/>
              <a:chOff x="960437" y="3927340"/>
              <a:chExt cx="1524000" cy="1059612"/>
            </a:xfrm>
            <a:solidFill>
              <a:srgbClr val="FFFFFF"/>
            </a:solidFill>
          </p:grpSpPr>
          <p:sp>
            <p:nvSpPr>
              <p:cNvPr id="48" name="TextBox 47">
                <a:extLst>
                  <a:ext uri="{FF2B5EF4-FFF2-40B4-BE49-F238E27FC236}">
                    <a16:creationId xmlns:a16="http://schemas.microsoft.com/office/drawing/2014/main" id="{714A86C3-4119-483D-99DF-518BE9652865}"/>
                  </a:ext>
                </a:extLst>
              </p:cNvPr>
              <p:cNvSpPr txBox="1"/>
              <p:nvPr/>
            </p:nvSpPr>
            <p:spPr>
              <a:xfrm>
                <a:off x="960437" y="3927340"/>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49" name="TextBox 48">
                <a:extLst>
                  <a:ext uri="{FF2B5EF4-FFF2-40B4-BE49-F238E27FC236}">
                    <a16:creationId xmlns:a16="http://schemas.microsoft.com/office/drawing/2014/main" id="{4C8708EB-F4EE-4F13-B6BD-CE039971BA3B}"/>
                  </a:ext>
                </a:extLst>
              </p:cNvPr>
              <p:cNvSpPr txBox="1"/>
              <p:nvPr/>
            </p:nvSpPr>
            <p:spPr>
              <a:xfrm>
                <a:off x="1112837" y="4030662"/>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0" name="TextBox 49">
                <a:extLst>
                  <a:ext uri="{FF2B5EF4-FFF2-40B4-BE49-F238E27FC236}">
                    <a16:creationId xmlns:a16="http://schemas.microsoft.com/office/drawing/2014/main" id="{7C94AB93-9D4D-4401-9D09-61C4AD5CF431}"/>
                  </a:ext>
                </a:extLst>
              </p:cNvPr>
              <p:cNvSpPr txBox="1"/>
              <p:nvPr/>
            </p:nvSpPr>
            <p:spPr>
              <a:xfrm>
                <a:off x="1265238" y="4174204"/>
                <a:ext cx="1219199" cy="812748"/>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p:txBody>
          </p:sp>
        </p:grpSp>
        <p:grpSp>
          <p:nvGrpSpPr>
            <p:cNvPr id="38" name="Group 37">
              <a:extLst>
                <a:ext uri="{FF2B5EF4-FFF2-40B4-BE49-F238E27FC236}">
                  <a16:creationId xmlns:a16="http://schemas.microsoft.com/office/drawing/2014/main" id="{5B9F0EF0-4A21-4AE4-9696-58F9C8FF9275}"/>
                </a:ext>
              </a:extLst>
            </p:cNvPr>
            <p:cNvGrpSpPr/>
            <p:nvPr/>
          </p:nvGrpSpPr>
          <p:grpSpPr>
            <a:xfrm>
              <a:off x="10841486" y="4326780"/>
              <a:ext cx="1043633" cy="856819"/>
              <a:chOff x="960437" y="3927340"/>
              <a:chExt cx="1524000" cy="1059612"/>
            </a:xfrm>
            <a:solidFill>
              <a:srgbClr val="FFFFFF"/>
            </a:solidFill>
          </p:grpSpPr>
          <p:sp>
            <p:nvSpPr>
              <p:cNvPr id="45" name="TextBox 44">
                <a:extLst>
                  <a:ext uri="{FF2B5EF4-FFF2-40B4-BE49-F238E27FC236}">
                    <a16:creationId xmlns:a16="http://schemas.microsoft.com/office/drawing/2014/main" id="{7D5195EF-1BFD-42AA-BD00-C3CFBB832B7F}"/>
                  </a:ext>
                </a:extLst>
              </p:cNvPr>
              <p:cNvSpPr txBox="1"/>
              <p:nvPr/>
            </p:nvSpPr>
            <p:spPr>
              <a:xfrm>
                <a:off x="960437" y="3927340"/>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46" name="TextBox 45">
                <a:extLst>
                  <a:ext uri="{FF2B5EF4-FFF2-40B4-BE49-F238E27FC236}">
                    <a16:creationId xmlns:a16="http://schemas.microsoft.com/office/drawing/2014/main" id="{53D3EAA0-FA39-4C9D-82F0-A88CD886E852}"/>
                  </a:ext>
                </a:extLst>
              </p:cNvPr>
              <p:cNvSpPr txBox="1"/>
              <p:nvPr/>
            </p:nvSpPr>
            <p:spPr>
              <a:xfrm>
                <a:off x="1112837" y="4030662"/>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47" name="TextBox 46">
                <a:extLst>
                  <a:ext uri="{FF2B5EF4-FFF2-40B4-BE49-F238E27FC236}">
                    <a16:creationId xmlns:a16="http://schemas.microsoft.com/office/drawing/2014/main" id="{7D474CC1-1D8F-4B30-B9FA-242557F768BC}"/>
                  </a:ext>
                </a:extLst>
              </p:cNvPr>
              <p:cNvSpPr txBox="1"/>
              <p:nvPr/>
            </p:nvSpPr>
            <p:spPr>
              <a:xfrm>
                <a:off x="1265238" y="4174204"/>
                <a:ext cx="1219199" cy="812748"/>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 </a:t>
                </a:r>
              </a:p>
            </p:txBody>
          </p:sp>
        </p:grpSp>
        <p:sp>
          <p:nvSpPr>
            <p:cNvPr id="39" name="TextBox 38">
              <a:extLst>
                <a:ext uri="{FF2B5EF4-FFF2-40B4-BE49-F238E27FC236}">
                  <a16:creationId xmlns:a16="http://schemas.microsoft.com/office/drawing/2014/main" id="{17C9B98E-1CC5-4FA8-BDB9-C93593971576}"/>
                </a:ext>
              </a:extLst>
            </p:cNvPr>
            <p:cNvSpPr txBox="1"/>
            <p:nvPr/>
          </p:nvSpPr>
          <p:spPr>
            <a:xfrm>
              <a:off x="4727221" y="4448825"/>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sp>
          <p:nvSpPr>
            <p:cNvPr id="40" name="TextBox 39">
              <a:extLst>
                <a:ext uri="{FF2B5EF4-FFF2-40B4-BE49-F238E27FC236}">
                  <a16:creationId xmlns:a16="http://schemas.microsoft.com/office/drawing/2014/main" id="{68BD5000-3D30-49B8-94E9-9D7678497DA1}"/>
                </a:ext>
              </a:extLst>
            </p:cNvPr>
            <p:cNvSpPr txBox="1"/>
            <p:nvPr/>
          </p:nvSpPr>
          <p:spPr>
            <a:xfrm>
              <a:off x="6023153" y="4502319"/>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sp>
          <p:nvSpPr>
            <p:cNvPr id="41" name="TextBox 40">
              <a:extLst>
                <a:ext uri="{FF2B5EF4-FFF2-40B4-BE49-F238E27FC236}">
                  <a16:creationId xmlns:a16="http://schemas.microsoft.com/office/drawing/2014/main" id="{FE6829E3-2598-4532-AEAE-9D40E15FF537}"/>
                </a:ext>
              </a:extLst>
            </p:cNvPr>
            <p:cNvSpPr txBox="1"/>
            <p:nvPr/>
          </p:nvSpPr>
          <p:spPr>
            <a:xfrm>
              <a:off x="7209231" y="4491617"/>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sp>
          <p:nvSpPr>
            <p:cNvPr id="42" name="TextBox 41">
              <a:extLst>
                <a:ext uri="{FF2B5EF4-FFF2-40B4-BE49-F238E27FC236}">
                  <a16:creationId xmlns:a16="http://schemas.microsoft.com/office/drawing/2014/main" id="{FF00DCE0-3710-4D2C-9312-0049FCD603CF}"/>
                </a:ext>
              </a:extLst>
            </p:cNvPr>
            <p:cNvSpPr txBox="1"/>
            <p:nvPr/>
          </p:nvSpPr>
          <p:spPr>
            <a:xfrm>
              <a:off x="8553990" y="4506595"/>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sp>
          <p:nvSpPr>
            <p:cNvPr id="43" name="TextBox 42">
              <a:extLst>
                <a:ext uri="{FF2B5EF4-FFF2-40B4-BE49-F238E27FC236}">
                  <a16:creationId xmlns:a16="http://schemas.microsoft.com/office/drawing/2014/main" id="{919C9317-AD07-42F4-B14E-CDA43AA42D85}"/>
                </a:ext>
              </a:extLst>
            </p:cNvPr>
            <p:cNvSpPr txBox="1"/>
            <p:nvPr/>
          </p:nvSpPr>
          <p:spPr>
            <a:xfrm>
              <a:off x="9825508" y="4534413"/>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sp>
          <p:nvSpPr>
            <p:cNvPr id="44" name="TextBox 43">
              <a:extLst>
                <a:ext uri="{FF2B5EF4-FFF2-40B4-BE49-F238E27FC236}">
                  <a16:creationId xmlns:a16="http://schemas.microsoft.com/office/drawing/2014/main" id="{D6E384A3-D5F7-465B-AE68-5BAC35238170}"/>
                </a:ext>
              </a:extLst>
            </p:cNvPr>
            <p:cNvSpPr txBox="1"/>
            <p:nvPr/>
          </p:nvSpPr>
          <p:spPr>
            <a:xfrm>
              <a:off x="11060412" y="4498033"/>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grpSp>
      <p:grpSp>
        <p:nvGrpSpPr>
          <p:cNvPr id="60" name="Group 59">
            <a:extLst>
              <a:ext uri="{FF2B5EF4-FFF2-40B4-BE49-F238E27FC236}">
                <a16:creationId xmlns:a16="http://schemas.microsoft.com/office/drawing/2014/main" id="{7EE37E4D-E2FB-4196-9310-EA11E018D93D}"/>
              </a:ext>
            </a:extLst>
          </p:cNvPr>
          <p:cNvGrpSpPr/>
          <p:nvPr/>
        </p:nvGrpSpPr>
        <p:grpSpPr>
          <a:xfrm>
            <a:off x="7518962" y="2191818"/>
            <a:ext cx="3492475" cy="1070158"/>
            <a:chOff x="5794880" y="1148466"/>
            <a:chExt cx="5046607" cy="1610995"/>
          </a:xfrm>
        </p:grpSpPr>
        <p:sp>
          <p:nvSpPr>
            <p:cNvPr id="61" name="Rectangle 60">
              <a:extLst>
                <a:ext uri="{FF2B5EF4-FFF2-40B4-BE49-F238E27FC236}">
                  <a16:creationId xmlns:a16="http://schemas.microsoft.com/office/drawing/2014/main" id="{FC11DA00-6A9A-4740-9E31-568EEBDBDCF9}"/>
                </a:ext>
              </a:extLst>
            </p:cNvPr>
            <p:cNvSpPr/>
            <p:nvPr/>
          </p:nvSpPr>
          <p:spPr bwMode="auto">
            <a:xfrm>
              <a:off x="5794880" y="1181438"/>
              <a:ext cx="5046607" cy="1578023"/>
            </a:xfrm>
            <a:prstGeom prst="rect">
              <a:avLst/>
            </a:prstGeom>
            <a:solidFill>
              <a:schemeClr val="accent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62" name="TextBox 61">
              <a:extLst>
                <a:ext uri="{FF2B5EF4-FFF2-40B4-BE49-F238E27FC236}">
                  <a16:creationId xmlns:a16="http://schemas.microsoft.com/office/drawing/2014/main" id="{3BC2C6B9-20A7-40F9-96F8-0B96734CC186}"/>
                </a:ext>
              </a:extLst>
            </p:cNvPr>
            <p:cNvSpPr txBox="1"/>
            <p:nvPr/>
          </p:nvSpPr>
          <p:spPr>
            <a:xfrm>
              <a:off x="6040776" y="1858923"/>
              <a:ext cx="1289227" cy="722780"/>
            </a:xfrm>
            <a:prstGeom prst="roundRect">
              <a:avLst/>
            </a:prstGeom>
            <a:solidFill>
              <a:srgbClr val="FFFFFF"/>
            </a:solidFill>
            <a:ln>
              <a:noFill/>
            </a:ln>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rPr>
                <a:t>Block 1 </a:t>
              </a:r>
            </a:p>
          </p:txBody>
        </p:sp>
        <p:sp>
          <p:nvSpPr>
            <p:cNvPr id="63" name="TextBox 62">
              <a:extLst>
                <a:ext uri="{FF2B5EF4-FFF2-40B4-BE49-F238E27FC236}">
                  <a16:creationId xmlns:a16="http://schemas.microsoft.com/office/drawing/2014/main" id="{E0B2373C-B52A-4CA3-B228-AB54AAB01342}"/>
                </a:ext>
              </a:extLst>
            </p:cNvPr>
            <p:cNvSpPr txBox="1"/>
            <p:nvPr/>
          </p:nvSpPr>
          <p:spPr>
            <a:xfrm>
              <a:off x="7473675" y="1858923"/>
              <a:ext cx="1243577" cy="722780"/>
            </a:xfrm>
            <a:prstGeom prst="roundRect">
              <a:avLst/>
            </a:prstGeom>
            <a:solidFill>
              <a:srgbClr val="FFFFFF"/>
            </a:solidFill>
            <a:ln>
              <a:noFill/>
            </a:ln>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rPr>
                <a:t>Block 2 </a:t>
              </a:r>
            </a:p>
          </p:txBody>
        </p:sp>
        <p:sp>
          <p:nvSpPr>
            <p:cNvPr id="64" name="TextBox 63">
              <a:extLst>
                <a:ext uri="{FF2B5EF4-FFF2-40B4-BE49-F238E27FC236}">
                  <a16:creationId xmlns:a16="http://schemas.microsoft.com/office/drawing/2014/main" id="{79916DE8-0123-4353-AF6F-2617BA9EC446}"/>
                </a:ext>
              </a:extLst>
            </p:cNvPr>
            <p:cNvSpPr txBox="1"/>
            <p:nvPr/>
          </p:nvSpPr>
          <p:spPr>
            <a:xfrm>
              <a:off x="9443438" y="1844822"/>
              <a:ext cx="1189323" cy="722780"/>
            </a:xfrm>
            <a:prstGeom prst="roundRect">
              <a:avLst/>
            </a:prstGeom>
            <a:solidFill>
              <a:srgbClr val="FFFFFF"/>
            </a:solidFill>
            <a:ln>
              <a:noFill/>
            </a:ln>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rPr>
                <a:t>Block n </a:t>
              </a:r>
            </a:p>
          </p:txBody>
        </p:sp>
        <p:sp>
          <p:nvSpPr>
            <p:cNvPr id="65" name="TextBox 64">
              <a:extLst>
                <a:ext uri="{FF2B5EF4-FFF2-40B4-BE49-F238E27FC236}">
                  <a16:creationId xmlns:a16="http://schemas.microsoft.com/office/drawing/2014/main" id="{C89D5078-AD1F-46E2-8C06-73E72CC4AF06}"/>
                </a:ext>
              </a:extLst>
            </p:cNvPr>
            <p:cNvSpPr txBox="1"/>
            <p:nvPr/>
          </p:nvSpPr>
          <p:spPr>
            <a:xfrm>
              <a:off x="8717252" y="1893456"/>
              <a:ext cx="484748"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FFFFFF"/>
                  </a:solidFill>
                  <a:effectLst/>
                  <a:uLnTx/>
                  <a:uFillTx/>
                  <a:latin typeface="Cambria" panose="02040503050406030204" pitchFamily="18" charset="0"/>
                  <a:ea typeface="+mn-ea"/>
                  <a:cs typeface="+mn-cs"/>
                </a:rPr>
                <a:t>…</a:t>
              </a:r>
            </a:p>
          </p:txBody>
        </p:sp>
        <p:sp>
          <p:nvSpPr>
            <p:cNvPr id="66" name="TextBox 65">
              <a:extLst>
                <a:ext uri="{FF2B5EF4-FFF2-40B4-BE49-F238E27FC236}">
                  <a16:creationId xmlns:a16="http://schemas.microsoft.com/office/drawing/2014/main" id="{C96A2CA1-A2B7-4DBD-BFE5-FAE712C6A9D5}"/>
                </a:ext>
              </a:extLst>
            </p:cNvPr>
            <p:cNvSpPr txBox="1"/>
            <p:nvPr/>
          </p:nvSpPr>
          <p:spPr>
            <a:xfrm>
              <a:off x="6507590" y="1148466"/>
              <a:ext cx="3654351" cy="472571"/>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lumMod val="95000"/>
                    </a:srgbClr>
                  </a:solidFill>
                  <a:effectLst/>
                  <a:uLnTx/>
                  <a:uFillTx/>
                  <a:latin typeface="Segoe UI Semilight"/>
                  <a:ea typeface="+mn-ea"/>
                  <a:cs typeface="+mn-cs"/>
                </a:rPr>
                <a:t>Azure Data Lake Store File</a:t>
              </a:r>
            </a:p>
          </p:txBody>
        </p:sp>
      </p:grpSp>
    </p:spTree>
    <p:extLst>
      <p:ext uri="{BB962C8B-B14F-4D97-AF65-F5344CB8AC3E}">
        <p14:creationId xmlns:p14="http://schemas.microsoft.com/office/powerpoint/2010/main" val="2933878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DBEC-FC7B-47C4-91A8-6987DD6D2598}"/>
              </a:ext>
            </a:extLst>
          </p:cNvPr>
          <p:cNvSpPr>
            <a:spLocks noGrp="1"/>
          </p:cNvSpPr>
          <p:nvPr>
            <p:ph type="title"/>
          </p:nvPr>
        </p:nvSpPr>
        <p:spPr>
          <a:xfrm>
            <a:off x="135016" y="3307750"/>
            <a:ext cx="11655840" cy="899665"/>
          </a:xfrm>
        </p:spPr>
        <p:txBody>
          <a:bodyPr/>
          <a:lstStyle/>
          <a:p>
            <a:r>
              <a:rPr lang="en-US"/>
              <a:t>Advanced Scenario – Using Cosmos DB</a:t>
            </a:r>
          </a:p>
        </p:txBody>
      </p:sp>
    </p:spTree>
    <p:extLst>
      <p:ext uri="{BB962C8B-B14F-4D97-AF65-F5344CB8AC3E}">
        <p14:creationId xmlns:p14="http://schemas.microsoft.com/office/powerpoint/2010/main" val="2298149796"/>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C10F1129-5B38-4884-9520-3A15FD689A95}"/>
              </a:ext>
            </a:extLst>
          </p:cNvPr>
          <p:cNvSpPr/>
          <p:nvPr/>
        </p:nvSpPr>
        <p:spPr bwMode="auto">
          <a:xfrm>
            <a:off x="3570514" y="1706882"/>
            <a:ext cx="8551817" cy="40756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DB2DC624-6EB2-4373-84E5-79E19F713066}"/>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POSSIBLE </a:t>
            </a:r>
            <a:r>
              <a:rPr lang="en-US" sz="2400" cap="all" spc="800" err="1">
                <a:solidFill>
                  <a:srgbClr val="0078D7"/>
                </a:solidFill>
                <a:latin typeface="Segoe UI Light" charset="0"/>
                <a:cs typeface="Segoe UI Light" charset="0"/>
              </a:rPr>
              <a:t>RoleS</a:t>
            </a:r>
            <a:r>
              <a:rPr lang="en-US" sz="2400" cap="all" spc="800">
                <a:solidFill>
                  <a:srgbClr val="0078D7"/>
                </a:solidFill>
                <a:latin typeface="Segoe UI Light" charset="0"/>
                <a:cs typeface="Segoe UI Light" charset="0"/>
              </a:rPr>
              <a:t> of Cosmos DB in Streaming</a:t>
            </a:r>
          </a:p>
        </p:txBody>
      </p:sp>
      <p:sp>
        <p:nvSpPr>
          <p:cNvPr id="3" name="TextBox 2">
            <a:extLst>
              <a:ext uri="{FF2B5EF4-FFF2-40B4-BE49-F238E27FC236}">
                <a16:creationId xmlns:a16="http://schemas.microsoft.com/office/drawing/2014/main" id="{55963D09-4C4F-4BBE-969A-3D7A6D473A86}"/>
              </a:ext>
            </a:extLst>
          </p:cNvPr>
          <p:cNvSpPr txBox="1"/>
          <p:nvPr/>
        </p:nvSpPr>
        <p:spPr>
          <a:xfrm>
            <a:off x="-16291" y="1384176"/>
            <a:ext cx="3692434" cy="5013104"/>
          </a:xfrm>
          <a:prstGeom prst="rect">
            <a:avLst/>
          </a:prstGeom>
          <a:noFill/>
        </p:spPr>
        <p:txBody>
          <a:bodyPr wrap="square" lIns="182880" tIns="146304" rIns="182880" bIns="146304" rtlCol="0">
            <a:spAutoFit/>
          </a:bodyPr>
          <a:lstStyle/>
          <a:p>
            <a:pPr marL="572581" marR="0" lvl="1" indent="-27432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As a long-term store for Streaming Data</a:t>
            </a:r>
          </a:p>
          <a:p>
            <a:pPr marL="572581" marR="0" lvl="1" indent="-27432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As a sink for processed streaming data</a:t>
            </a:r>
          </a:p>
          <a:p>
            <a:pPr marL="572581" marR="0" lvl="1" indent="-27432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As an ingestion engine for Streaming Data</a:t>
            </a:r>
          </a:p>
          <a:p>
            <a:pPr marL="572581" marR="0" lvl="1" indent="-27432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As a mutable source of Streaming Data for Stream Analytic frameworks (Spark Streaming, Storm, Stream Analytics)</a:t>
            </a:r>
          </a:p>
          <a:p>
            <a:pPr marL="572581" marR="0" lvl="1" indent="-27432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As a event processing engine (using Azure Functions  and Azure </a:t>
            </a:r>
            <a:r>
              <a:rPr kumimoji="0" lang="en-US" sz="1600" b="0" i="0" u="none"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rPr>
              <a:t>WebJobs</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t>
            </a:r>
          </a:p>
        </p:txBody>
      </p:sp>
      <p:pic>
        <p:nvPicPr>
          <p:cNvPr id="4" name="Picture 24" descr="Image result for Azure Cosmos DB icon">
            <a:extLst>
              <a:ext uri="{FF2B5EF4-FFF2-40B4-BE49-F238E27FC236}">
                <a16:creationId xmlns:a16="http://schemas.microsoft.com/office/drawing/2014/main" id="{8AF7EC3A-ECC3-4110-AFD1-BB938C64F5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3259"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8C4A3A-D144-4C11-8C8D-6EE9DA68FBAB}"/>
              </a:ext>
            </a:extLst>
          </p:cNvPr>
          <p:cNvPicPr>
            <a:picLocks noChangeAspect="1"/>
          </p:cNvPicPr>
          <p:nvPr/>
        </p:nvPicPr>
        <p:blipFill>
          <a:blip r:embed="rId4"/>
          <a:stretch>
            <a:fillRect/>
          </a:stretch>
        </p:blipFill>
        <p:spPr>
          <a:xfrm>
            <a:off x="8569412" y="2086552"/>
            <a:ext cx="1005840" cy="1005840"/>
          </a:xfrm>
          <a:prstGeom prst="rect">
            <a:avLst/>
          </a:prstGeom>
        </p:spPr>
      </p:pic>
      <p:graphicFrame>
        <p:nvGraphicFramePr>
          <p:cNvPr id="8" name="Table 7">
            <a:extLst>
              <a:ext uri="{FF2B5EF4-FFF2-40B4-BE49-F238E27FC236}">
                <a16:creationId xmlns:a16="http://schemas.microsoft.com/office/drawing/2014/main" id="{A591B5AD-7959-4776-8438-6071BAF9AF30}"/>
              </a:ext>
            </a:extLst>
          </p:cNvPr>
          <p:cNvGraphicFramePr>
            <a:graphicFrameLocks noGrp="1"/>
          </p:cNvGraphicFramePr>
          <p:nvPr>
            <p:extLst/>
          </p:nvPr>
        </p:nvGraphicFramePr>
        <p:xfrm>
          <a:off x="5809441" y="2627783"/>
          <a:ext cx="542112" cy="1854200"/>
        </p:xfrm>
        <a:graphic>
          <a:graphicData uri="http://schemas.openxmlformats.org/drawingml/2006/table">
            <a:tbl>
              <a:tblPr firstRow="1" bandRow="1">
                <a:tableStyleId>{16D9F66E-5EB9-4882-86FB-DCBF35E3C3E4}</a:tableStyleId>
              </a:tblPr>
              <a:tblGrid>
                <a:gridCol w="542112">
                  <a:extLst>
                    <a:ext uri="{9D8B030D-6E8A-4147-A177-3AD203B41FA5}">
                      <a16:colId xmlns:a16="http://schemas.microsoft.com/office/drawing/2014/main" val="4073958010"/>
                    </a:ext>
                  </a:extLst>
                </a:gridCol>
              </a:tblGrid>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4009195743"/>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1330486188"/>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73738750"/>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99960842"/>
                  </a:ext>
                </a:extLst>
              </a:tr>
              <a:tr h="370840">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2005032305"/>
                  </a:ext>
                </a:extLst>
              </a:tr>
            </a:tbl>
          </a:graphicData>
        </a:graphic>
      </p:graphicFrame>
      <p:grpSp>
        <p:nvGrpSpPr>
          <p:cNvPr id="53" name="Group 52">
            <a:extLst>
              <a:ext uri="{FF2B5EF4-FFF2-40B4-BE49-F238E27FC236}">
                <a16:creationId xmlns:a16="http://schemas.microsoft.com/office/drawing/2014/main" id="{3FBFD67C-180F-46FF-A193-6CA62AC43662}"/>
              </a:ext>
            </a:extLst>
          </p:cNvPr>
          <p:cNvGrpSpPr/>
          <p:nvPr/>
        </p:nvGrpSpPr>
        <p:grpSpPr>
          <a:xfrm>
            <a:off x="7811583" y="4173240"/>
            <a:ext cx="2673531" cy="825482"/>
            <a:chOff x="7968343" y="4539004"/>
            <a:chExt cx="2673531" cy="825482"/>
          </a:xfrm>
        </p:grpSpPr>
        <p:pic>
          <p:nvPicPr>
            <p:cNvPr id="21" name="Picture 20">
              <a:extLst>
                <a:ext uri="{FF2B5EF4-FFF2-40B4-BE49-F238E27FC236}">
                  <a16:creationId xmlns:a16="http://schemas.microsoft.com/office/drawing/2014/main" id="{954EC358-BB91-4E1A-B822-9332831210E4}"/>
                </a:ext>
              </a:extLst>
            </p:cNvPr>
            <p:cNvPicPr>
              <a:picLocks noChangeAspect="1"/>
            </p:cNvPicPr>
            <p:nvPr/>
          </p:nvPicPr>
          <p:blipFill>
            <a:blip r:embed="rId5"/>
            <a:stretch>
              <a:fillRect/>
            </a:stretch>
          </p:blipFill>
          <p:spPr>
            <a:xfrm>
              <a:off x="8087413" y="4633288"/>
              <a:ext cx="649917" cy="649917"/>
            </a:xfrm>
            <a:prstGeom prst="rect">
              <a:avLst/>
            </a:prstGeom>
            <a:ln>
              <a:noFill/>
            </a:ln>
          </p:spPr>
        </p:pic>
        <p:sp>
          <p:nvSpPr>
            <p:cNvPr id="27" name="Rectangle: Rounded Corners 26">
              <a:extLst>
                <a:ext uri="{FF2B5EF4-FFF2-40B4-BE49-F238E27FC236}">
                  <a16:creationId xmlns:a16="http://schemas.microsoft.com/office/drawing/2014/main" id="{E1E8783F-8AEA-4A2E-8571-25B977FAAB3C}"/>
                </a:ext>
              </a:extLst>
            </p:cNvPr>
            <p:cNvSpPr/>
            <p:nvPr/>
          </p:nvSpPr>
          <p:spPr bwMode="auto">
            <a:xfrm>
              <a:off x="7968343" y="4539004"/>
              <a:ext cx="2673531" cy="825482"/>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E361F204-7126-4A68-BDCB-C0A34E36A05C}"/>
                </a:ext>
              </a:extLst>
            </p:cNvPr>
            <p:cNvSpPr/>
            <p:nvPr/>
          </p:nvSpPr>
          <p:spPr bwMode="auto">
            <a:xfrm>
              <a:off x="9366957" y="4555238"/>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0" name="Picture 2" descr="Image result for Apache Storm icon">
              <a:extLst>
                <a:ext uri="{FF2B5EF4-FFF2-40B4-BE49-F238E27FC236}">
                  <a16:creationId xmlns:a16="http://schemas.microsoft.com/office/drawing/2014/main" id="{23E1922B-70F0-46BA-87AF-D54B2638D7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69858" y="4654290"/>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s://pbs.twimg.com/profile_images/928135110217441280/voCtWZjZ.jpg">
              <a:extLst>
                <a:ext uri="{FF2B5EF4-FFF2-40B4-BE49-F238E27FC236}">
                  <a16:creationId xmlns:a16="http://schemas.microsoft.com/office/drawing/2014/main" id="{A6CB61E1-5478-4106-8E57-C9B433201B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33267" y="4655345"/>
              <a:ext cx="505358" cy="5053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0FF709F-74D9-4B88-9A06-750D94FA7E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2907" y="4602645"/>
              <a:ext cx="670390" cy="673651"/>
            </a:xfrm>
            <a:prstGeom prst="rect">
              <a:avLst/>
            </a:prstGeom>
          </p:spPr>
        </p:pic>
      </p:grpSp>
      <p:pic>
        <p:nvPicPr>
          <p:cNvPr id="43" name="Picture 24" descr="Image result for Azure Cosmos DB icon">
            <a:extLst>
              <a:ext uri="{FF2B5EF4-FFF2-40B4-BE49-F238E27FC236}">
                <a16:creationId xmlns:a16="http://schemas.microsoft.com/office/drawing/2014/main" id="{0A4CF8AE-0B0A-4C58-8D9F-6ADD8BF4B8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292"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0C55C02-F533-4FFE-8B4D-3DF2F0F5DF85}"/>
              </a:ext>
            </a:extLst>
          </p:cNvPr>
          <p:cNvSpPr txBox="1"/>
          <p:nvPr/>
        </p:nvSpPr>
        <p:spPr>
          <a:xfrm>
            <a:off x="5662732" y="4465109"/>
            <a:ext cx="970137" cy="230832"/>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CHANGE FEED </a:t>
            </a:r>
          </a:p>
        </p:txBody>
      </p:sp>
      <p:cxnSp>
        <p:nvCxnSpPr>
          <p:cNvPr id="46" name="Connector: Elbow 45">
            <a:extLst>
              <a:ext uri="{FF2B5EF4-FFF2-40B4-BE49-F238E27FC236}">
                <a16:creationId xmlns:a16="http://schemas.microsoft.com/office/drawing/2014/main" id="{1CDFCE35-CC7E-4E5E-BEAE-240107388E69}"/>
              </a:ext>
            </a:extLst>
          </p:cNvPr>
          <p:cNvCxnSpPr/>
          <p:nvPr/>
        </p:nvCxnSpPr>
        <p:spPr>
          <a:xfrm flipV="1">
            <a:off x="6357434" y="2601278"/>
            <a:ext cx="2240280" cy="914400"/>
          </a:xfrm>
          <a:prstGeom prst="bentConnector3">
            <a:avLst>
              <a:gd name="adj1" fmla="val 4126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E8D3974-F9C2-451A-A5D1-C0E7C3311601}"/>
              </a:ext>
            </a:extLst>
          </p:cNvPr>
          <p:cNvCxnSpPr>
            <a:cxnSpLocks/>
          </p:cNvCxnSpPr>
          <p:nvPr/>
        </p:nvCxnSpPr>
        <p:spPr>
          <a:xfrm>
            <a:off x="6341782" y="3574685"/>
            <a:ext cx="1417320" cy="1005840"/>
          </a:xfrm>
          <a:prstGeom prst="bentConnector3">
            <a:avLst>
              <a:gd name="adj1" fmla="val 6640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91F316A-FDBA-4B85-9590-57FAF9FE6DB8}"/>
              </a:ext>
            </a:extLst>
          </p:cNvPr>
          <p:cNvCxnSpPr>
            <a:cxnSpLocks/>
          </p:cNvCxnSpPr>
          <p:nvPr/>
        </p:nvCxnSpPr>
        <p:spPr>
          <a:xfrm flipV="1">
            <a:off x="10484473" y="3667121"/>
            <a:ext cx="594360" cy="886968"/>
          </a:xfrm>
          <a:prstGeom prst="bentConnector3">
            <a:avLst>
              <a:gd name="adj1" fmla="val 39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E057637-8E10-4D0D-B54B-05CD30B63B1A}"/>
              </a:ext>
            </a:extLst>
          </p:cNvPr>
          <p:cNvCxnSpPr/>
          <p:nvPr/>
        </p:nvCxnSpPr>
        <p:spPr>
          <a:xfrm>
            <a:off x="9626682" y="2557750"/>
            <a:ext cx="1463040" cy="1005840"/>
          </a:xfrm>
          <a:prstGeom prst="bentConnector3">
            <a:avLst>
              <a:gd name="adj1" fmla="val 7439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411173C-FA8D-45DE-93E8-2DC4086EADBB}"/>
              </a:ext>
            </a:extLst>
          </p:cNvPr>
          <p:cNvCxnSpPr>
            <a:cxnSpLocks/>
          </p:cNvCxnSpPr>
          <p:nvPr/>
        </p:nvCxnSpPr>
        <p:spPr>
          <a:xfrm>
            <a:off x="3823056" y="3073437"/>
            <a:ext cx="482089" cy="2587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C216BB0-A681-442E-BD99-2ED580CD1D3A}"/>
              </a:ext>
            </a:extLst>
          </p:cNvPr>
          <p:cNvCxnSpPr>
            <a:cxnSpLocks/>
          </p:cNvCxnSpPr>
          <p:nvPr/>
        </p:nvCxnSpPr>
        <p:spPr>
          <a:xfrm flipV="1">
            <a:off x="3819168" y="3846063"/>
            <a:ext cx="528251" cy="2151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661D9C-98DD-40B0-A517-62E46158CA68}"/>
              </a:ext>
            </a:extLst>
          </p:cNvPr>
          <p:cNvCxnSpPr>
            <a:cxnSpLocks/>
          </p:cNvCxnSpPr>
          <p:nvPr/>
        </p:nvCxnSpPr>
        <p:spPr>
          <a:xfrm>
            <a:off x="3823056"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EBA09C7-0D69-4C0B-8AC4-22A36E8DDDBF}"/>
              </a:ext>
            </a:extLst>
          </p:cNvPr>
          <p:cNvCxnSpPr>
            <a:cxnSpLocks/>
          </p:cNvCxnSpPr>
          <p:nvPr/>
        </p:nvCxnSpPr>
        <p:spPr>
          <a:xfrm>
            <a:off x="5241373"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2968B6B-9EB8-4A9E-A88B-C93ABD354E44}"/>
              </a:ext>
            </a:extLst>
          </p:cNvPr>
          <p:cNvSpPr txBox="1"/>
          <p:nvPr/>
        </p:nvSpPr>
        <p:spPr>
          <a:xfrm>
            <a:off x="11197429" y="3813302"/>
            <a:ext cx="676056" cy="600164"/>
          </a:xfrm>
          <a:prstGeom prst="rect">
            <a:avLst/>
          </a:prstGeom>
        </p:spPr>
        <p:txBody>
          <a:bodyPr wrap="square">
            <a:spAutoFit/>
          </a:bodyPr>
          <a:lstStyle>
            <a:defPPr>
              <a:defRPr lang="en-US"/>
            </a:defPPr>
            <a:lvl1pPr algn="ctr" defTabSz="950973">
              <a:defRPr sz="11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Query &amp; Update </a:t>
            </a:r>
          </a:p>
        </p:txBody>
      </p:sp>
      <p:sp>
        <p:nvSpPr>
          <p:cNvPr id="77" name="TextBox 76">
            <a:extLst>
              <a:ext uri="{FF2B5EF4-FFF2-40B4-BE49-F238E27FC236}">
                <a16:creationId xmlns:a16="http://schemas.microsoft.com/office/drawing/2014/main" id="{A02DAD4B-6729-4887-ABAB-1F09BC0F5C8D}"/>
              </a:ext>
            </a:extLst>
          </p:cNvPr>
          <p:cNvSpPr txBox="1"/>
          <p:nvPr/>
        </p:nvSpPr>
        <p:spPr>
          <a:xfrm>
            <a:off x="4339458" y="3897941"/>
            <a:ext cx="1049179" cy="430887"/>
          </a:xfrm>
          <a:prstGeom prst="rect">
            <a:avLst/>
          </a:prstGeom>
        </p:spPr>
        <p:txBody>
          <a:bodyPr wrap="squar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Ingest and Store </a:t>
            </a:r>
          </a:p>
        </p:txBody>
      </p:sp>
      <p:sp>
        <p:nvSpPr>
          <p:cNvPr id="84" name="TextBox 83">
            <a:extLst>
              <a:ext uri="{FF2B5EF4-FFF2-40B4-BE49-F238E27FC236}">
                <a16:creationId xmlns:a16="http://schemas.microsoft.com/office/drawing/2014/main" id="{E38FB0E0-E0D6-42B1-96F9-F0F5A1656AC4}"/>
              </a:ext>
            </a:extLst>
          </p:cNvPr>
          <p:cNvSpPr txBox="1"/>
          <p:nvPr/>
        </p:nvSpPr>
        <p:spPr>
          <a:xfrm>
            <a:off x="8264044" y="3500369"/>
            <a:ext cx="1837362" cy="261610"/>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Process &amp; Analyze Events </a:t>
            </a:r>
          </a:p>
        </p:txBody>
      </p:sp>
    </p:spTree>
    <p:extLst>
      <p:ext uri="{BB962C8B-B14F-4D97-AF65-F5344CB8AC3E}">
        <p14:creationId xmlns:p14="http://schemas.microsoft.com/office/powerpoint/2010/main" val="2247619951"/>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 CHANGE FEED</a:t>
            </a:r>
          </a:p>
        </p:txBody>
      </p:sp>
      <p:sp>
        <p:nvSpPr>
          <p:cNvPr id="5" name="Rectangle 4">
            <a:extLst>
              <a:ext uri="{FF2B5EF4-FFF2-40B4-BE49-F238E27FC236}">
                <a16:creationId xmlns:a16="http://schemas.microsoft.com/office/drawing/2014/main" id="{BAB1C7B1-B216-4720-8F03-CFB710A1AA70}"/>
              </a:ext>
            </a:extLst>
          </p:cNvPr>
          <p:cNvSpPr/>
          <p:nvPr/>
        </p:nvSpPr>
        <p:spPr>
          <a:xfrm>
            <a:off x="0" y="2380815"/>
            <a:ext cx="6661360" cy="3177793"/>
          </a:xfrm>
          <a:prstGeom prst="rect">
            <a:avLst/>
          </a:prstGeom>
        </p:spPr>
        <p:txBody>
          <a:bodyPr wrap="square">
            <a:spAutoFit/>
          </a:bodyPr>
          <a:lstStyle/>
          <a:p>
            <a:pPr marL="572581" marR="0" lvl="1" indent="-27432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Listens to changes in Cosmos DB and output sorted list of documents that were changed.</a:t>
            </a:r>
          </a:p>
          <a:p>
            <a:pPr marL="572581" marR="0" lvl="1" indent="-27432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Changes are persisted, can be processed asynchronously and incrementally.</a:t>
            </a:r>
          </a:p>
          <a:p>
            <a:pPr marL="572581" marR="0" lvl="1" indent="-27432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Changes can be read by:</a:t>
            </a:r>
          </a:p>
          <a:p>
            <a:pPr marL="1005840" marR="0" lvl="2" indent="-3429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600" b="0" i="0" u="none" strike="noStrike" kern="1200" cap="none" spc="0" normalizeH="0" baseline="0" noProof="0">
                <a:ln>
                  <a:noFill/>
                </a:ln>
                <a:solidFill>
                  <a:srgbClr val="505050"/>
                </a:solidFill>
                <a:effectLst/>
                <a:uLnTx/>
                <a:uFillTx/>
                <a:latin typeface="Segoe UI Semilight"/>
                <a:ea typeface="+mn-ea"/>
                <a:cs typeface="+mn-cs"/>
                <a:hlinkClick r:id="rId3"/>
              </a:rPr>
              <a:t>Using Azure Functions</a:t>
            </a: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a:p>
            <a:pPr marL="1005840" marR="0" lvl="2" indent="-3429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600" b="0" i="0" u="none" strike="noStrike" kern="1200" cap="none" spc="0" normalizeH="0" baseline="0" noProof="0">
                <a:ln>
                  <a:noFill/>
                </a:ln>
                <a:solidFill>
                  <a:srgbClr val="505050"/>
                </a:solidFill>
                <a:effectLst/>
                <a:uLnTx/>
                <a:uFillTx/>
                <a:latin typeface="Segoe UI Semilight"/>
                <a:ea typeface="+mn-ea"/>
                <a:cs typeface="+mn-cs"/>
                <a:hlinkClick r:id="rId4"/>
              </a:rPr>
              <a:t>Using the Azure Cosmos DB SDK</a:t>
            </a: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a:p>
            <a:pPr marL="1005840" marR="0" lvl="2" indent="-342900" algn="l" defTabSz="914400" rtl="0" eaLnBrk="1" fontAlgn="auto" latinLnBrk="0" hangingPunct="1">
              <a:lnSpc>
                <a:spcPct val="100000"/>
              </a:lnSpc>
              <a:spcBef>
                <a:spcPts val="0"/>
              </a:spcBef>
              <a:spcAft>
                <a:spcPts val="300"/>
              </a:spcAft>
              <a:buClrTx/>
              <a:buSzTx/>
              <a:buFont typeface="+mj-lt"/>
              <a:buAutoNum type="arabicPeriod"/>
              <a:tabLst/>
              <a:defRPr/>
            </a:pPr>
            <a:r>
              <a:rPr kumimoji="0" lang="en-US" sz="1600" b="0" i="0" u="none" strike="noStrike" kern="1200" cap="none" spc="0" normalizeH="0" baseline="0" noProof="0">
                <a:ln>
                  <a:noFill/>
                </a:ln>
                <a:solidFill>
                  <a:srgbClr val="505050"/>
                </a:solidFill>
                <a:effectLst/>
                <a:uLnTx/>
                <a:uFillTx/>
                <a:latin typeface="Segoe UI Semilight"/>
                <a:ea typeface="+mn-ea"/>
                <a:cs typeface="+mn-cs"/>
                <a:hlinkClick r:id="rId5"/>
              </a:rPr>
              <a:t>Using the Azure Cosmos DB Change Feed Processor library</a:t>
            </a: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a:p>
            <a:pPr marL="572581" marR="0" lvl="1" indent="-27432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9" name="Text Placeholder 3">
            <a:extLst>
              <a:ext uri="{FF2B5EF4-FFF2-40B4-BE49-F238E27FC236}">
                <a16:creationId xmlns:a16="http://schemas.microsoft.com/office/drawing/2014/main" id="{2EB8C88D-CF61-4C1F-ABAC-656367A8B5E7}"/>
              </a:ext>
            </a:extLst>
          </p:cNvPr>
          <p:cNvSpPr>
            <a:spLocks noGrp="1"/>
          </p:cNvSpPr>
          <p:nvPr>
            <p:ph type="body" sz="quarter" idx="11"/>
          </p:nvPr>
        </p:nvSpPr>
        <p:spPr>
          <a:xfrm>
            <a:off x="268461" y="1118064"/>
            <a:ext cx="11655078" cy="461665"/>
          </a:xfrm>
        </p:spPr>
        <p:txBody>
          <a:bodyPr vert="horz" wrap="square" lIns="146304" tIns="91440" rIns="146304" bIns="91440" rtlCol="0" anchor="ctr">
            <a:spAutoFit/>
          </a:bodyPr>
          <a:lstStyle/>
          <a:p>
            <a:pPr algn="ctr" defTabSz="914016"/>
            <a:r>
              <a:rPr lang="en-US" sz="2000">
                <a:solidFill>
                  <a:srgbClr val="002050">
                    <a:lumMod val="50000"/>
                    <a:lumOff val="50000"/>
                  </a:srgbClr>
                </a:solidFill>
                <a:latin typeface="Segoe UI Semilight"/>
                <a:hlinkClick r:id="rId6"/>
              </a:rPr>
              <a:t>Change Feed</a:t>
            </a:r>
            <a:r>
              <a:rPr lang="en-US" sz="2000">
                <a:solidFill>
                  <a:srgbClr val="002050">
                    <a:lumMod val="50000"/>
                    <a:lumOff val="50000"/>
                  </a:srgbClr>
                </a:solidFill>
                <a:latin typeface="Segoe UI Semilight"/>
              </a:rPr>
              <a:t> can trigger actions when data changes in Cosmos DB</a:t>
            </a:r>
          </a:p>
        </p:txBody>
      </p:sp>
      <p:pic>
        <p:nvPicPr>
          <p:cNvPr id="4" name="Picture 3">
            <a:extLst>
              <a:ext uri="{FF2B5EF4-FFF2-40B4-BE49-F238E27FC236}">
                <a16:creationId xmlns:a16="http://schemas.microsoft.com/office/drawing/2014/main" id="{BDC548B5-46FD-4E11-B0E8-FC9E8508E9BC}"/>
              </a:ext>
            </a:extLst>
          </p:cNvPr>
          <p:cNvPicPr>
            <a:picLocks noChangeAspect="1"/>
          </p:cNvPicPr>
          <p:nvPr/>
        </p:nvPicPr>
        <p:blipFill>
          <a:blip r:embed="rId7"/>
          <a:stretch>
            <a:fillRect/>
          </a:stretch>
        </p:blipFill>
        <p:spPr>
          <a:xfrm>
            <a:off x="6977071" y="2498019"/>
            <a:ext cx="4946468" cy="2602121"/>
          </a:xfrm>
          <a:prstGeom prst="rect">
            <a:avLst/>
          </a:prstGeom>
          <a:ln>
            <a:solidFill>
              <a:schemeClr val="bg2">
                <a:lumMod val="90000"/>
              </a:schemeClr>
            </a:solidFill>
          </a:ln>
        </p:spPr>
      </p:pic>
    </p:spTree>
    <p:extLst>
      <p:ext uri="{BB962C8B-B14F-4D97-AF65-F5344CB8AC3E}">
        <p14:creationId xmlns:p14="http://schemas.microsoft.com/office/powerpoint/2010/main" val="1239433632"/>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DB-Azure Spark integration</a:t>
            </a:r>
          </a:p>
        </p:txBody>
      </p:sp>
      <p:sp>
        <p:nvSpPr>
          <p:cNvPr id="3" name="Text Placeholder 2">
            <a:extLst>
              <a:ext uri="{FF2B5EF4-FFF2-40B4-BE49-F238E27FC236}">
                <a16:creationId xmlns:a16="http://schemas.microsoft.com/office/drawing/2014/main" id="{785CF61D-ECEE-4631-84AB-36C18ED8B8A3}"/>
              </a:ext>
            </a:extLst>
          </p:cNvPr>
          <p:cNvSpPr>
            <a:spLocks noGrp="1"/>
          </p:cNvSpPr>
          <p:nvPr>
            <p:ph type="body" sz="quarter" idx="11"/>
          </p:nvPr>
        </p:nvSpPr>
        <p:spPr>
          <a:xfrm>
            <a:off x="267684" y="963482"/>
            <a:ext cx="11655078" cy="461665"/>
          </a:xfrm>
        </p:spPr>
        <p:txBody>
          <a:bodyPr/>
          <a:lstStyle/>
          <a:p>
            <a:r>
              <a:rPr lang="en-US" sz="2000"/>
              <a:t>The Spark connector enables real-time analytics over globally distributed data in Azure Cosmos DB</a:t>
            </a:r>
          </a:p>
        </p:txBody>
      </p:sp>
      <p:sp>
        <p:nvSpPr>
          <p:cNvPr id="5" name="Rectangle 4">
            <a:extLst>
              <a:ext uri="{FF2B5EF4-FFF2-40B4-BE49-F238E27FC236}">
                <a16:creationId xmlns:a16="http://schemas.microsoft.com/office/drawing/2014/main" id="{BAB1C7B1-B216-4720-8F03-CFB710A1AA70}"/>
              </a:ext>
            </a:extLst>
          </p:cNvPr>
          <p:cNvSpPr/>
          <p:nvPr/>
        </p:nvSpPr>
        <p:spPr>
          <a:xfrm>
            <a:off x="267684" y="2473652"/>
            <a:ext cx="5977866" cy="2359605"/>
          </a:xfrm>
          <a:prstGeom prst="rect">
            <a:avLst/>
          </a:prstGeom>
        </p:spPr>
        <p:txBody>
          <a:bodyPr wrap="square">
            <a:spAutoFit/>
          </a:bodyPr>
          <a:lstStyle/>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sz="18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Spark connector for Azure Cosmos DB: Enables Apache Spark to interact with all Azure Cosmos DB data models: </a:t>
            </a:r>
            <a:r>
              <a:rPr kumimoji="0" lang="en-US" sz="1800" b="0" i="1"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Documents, Tables, and Graphs</a:t>
            </a:r>
            <a:r>
              <a:rPr kumimoji="0" lang="en-US" sz="18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efficiently exploits the native Azure Cosmos DB managed indexes and enables updateable columns when performing analytics. </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utilizes push-down predicate filtering against fast-changing globally-distributed data</a:t>
            </a:r>
          </a:p>
        </p:txBody>
      </p:sp>
      <p:pic>
        <p:nvPicPr>
          <p:cNvPr id="4098" name="Picture 2" descr="image">
            <a:extLst>
              <a:ext uri="{FF2B5EF4-FFF2-40B4-BE49-F238E27FC236}">
                <a16:creationId xmlns:a16="http://schemas.microsoft.com/office/drawing/2014/main" id="{23BFF637-38F4-4C7C-B19D-2EAA75EF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048" y="2644334"/>
            <a:ext cx="5592714" cy="2018240"/>
          </a:xfrm>
          <a:prstGeom prst="rect">
            <a:avLst/>
          </a:prstGeom>
          <a:noFill/>
          <a:ln>
            <a:solidFill>
              <a:schemeClr val="accent4">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42652"/>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DBEC-FC7B-47C4-91A8-6987DD6D2598}"/>
              </a:ext>
            </a:extLst>
          </p:cNvPr>
          <p:cNvSpPr>
            <a:spLocks noGrp="1"/>
          </p:cNvSpPr>
          <p:nvPr>
            <p:ph type="title"/>
          </p:nvPr>
        </p:nvSpPr>
        <p:spPr>
          <a:xfrm>
            <a:off x="135016" y="3307750"/>
            <a:ext cx="11655840" cy="899665"/>
          </a:xfrm>
        </p:spPr>
        <p:txBody>
          <a:bodyPr/>
          <a:lstStyle/>
          <a:p>
            <a:r>
              <a:rPr lang="en-US"/>
              <a:t>Side-by-Side Comparisons</a:t>
            </a:r>
          </a:p>
        </p:txBody>
      </p:sp>
    </p:spTree>
    <p:extLst>
      <p:ext uri="{BB962C8B-B14F-4D97-AF65-F5344CB8AC3E}">
        <p14:creationId xmlns:p14="http://schemas.microsoft.com/office/powerpoint/2010/main" val="1466288550"/>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00A8-E4DC-4969-865A-CEDCE081E76C}"/>
              </a:ext>
            </a:extLst>
          </p:cNvPr>
          <p:cNvSpPr>
            <a:spLocks noGrp="1"/>
          </p:cNvSpPr>
          <p:nvPr>
            <p:ph type="title"/>
          </p:nvPr>
        </p:nvSpPr>
        <p:spPr>
          <a:xfrm>
            <a:off x="268462" y="289511"/>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INGETSION Services- A Comparison (1/2)</a:t>
            </a:r>
          </a:p>
        </p:txBody>
      </p:sp>
      <p:sp>
        <p:nvSpPr>
          <p:cNvPr id="3" name="Text Placeholder 2">
            <a:extLst>
              <a:ext uri="{FF2B5EF4-FFF2-40B4-BE49-F238E27FC236}">
                <a16:creationId xmlns:a16="http://schemas.microsoft.com/office/drawing/2014/main" id="{27B3D4ED-EA47-4593-B95F-F43819E70486}"/>
              </a:ext>
            </a:extLst>
          </p:cNvPr>
          <p:cNvSpPr>
            <a:spLocks noGrp="1"/>
          </p:cNvSpPr>
          <p:nvPr>
            <p:ph type="body" sz="quarter" idx="11"/>
          </p:nvPr>
        </p:nvSpPr>
        <p:spPr>
          <a:xfrm>
            <a:off x="268843" y="963482"/>
            <a:ext cx="11655078" cy="461665"/>
          </a:xfrm>
        </p:spPr>
        <p:txBody>
          <a:bodyPr anchor="ctr"/>
          <a:lstStyle/>
          <a:p>
            <a:pPr algn="ctr"/>
            <a:r>
              <a:rPr lang="en-US" sz="2000"/>
              <a:t>A side-by-side comparison of the capabilities and features</a:t>
            </a:r>
          </a:p>
        </p:txBody>
      </p:sp>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nvPr>
        </p:nvGraphicFramePr>
        <p:xfrm>
          <a:off x="336907" y="1663272"/>
          <a:ext cx="11587013" cy="4880311"/>
        </p:xfrm>
        <a:graphic>
          <a:graphicData uri="http://schemas.openxmlformats.org/drawingml/2006/table">
            <a:tbl>
              <a:tblPr firstRow="1" bandRow="1">
                <a:tableStyleId>{5C22544A-7EE6-4342-B048-85BDC9FD1C3A}</a:tableStyleId>
              </a:tblPr>
              <a:tblGrid>
                <a:gridCol w="2316896">
                  <a:extLst>
                    <a:ext uri="{9D8B030D-6E8A-4147-A177-3AD203B41FA5}">
                      <a16:colId xmlns:a16="http://schemas.microsoft.com/office/drawing/2014/main" val="1396455179"/>
                    </a:ext>
                  </a:extLst>
                </a:gridCol>
                <a:gridCol w="3090039">
                  <a:extLst>
                    <a:ext uri="{9D8B030D-6E8A-4147-A177-3AD203B41FA5}">
                      <a16:colId xmlns:a16="http://schemas.microsoft.com/office/drawing/2014/main" val="1576484044"/>
                    </a:ext>
                  </a:extLst>
                </a:gridCol>
                <a:gridCol w="3090039">
                  <a:extLst>
                    <a:ext uri="{9D8B030D-6E8A-4147-A177-3AD203B41FA5}">
                      <a16:colId xmlns:a16="http://schemas.microsoft.com/office/drawing/2014/main" val="3437212573"/>
                    </a:ext>
                  </a:extLst>
                </a:gridCol>
                <a:gridCol w="3090039">
                  <a:extLst>
                    <a:ext uri="{9D8B030D-6E8A-4147-A177-3AD203B41FA5}">
                      <a16:colId xmlns:a16="http://schemas.microsoft.com/office/drawing/2014/main" val="2101739241"/>
                    </a:ext>
                  </a:extLst>
                </a:gridCol>
              </a:tblGrid>
              <a:tr h="276685">
                <a:tc>
                  <a:txBody>
                    <a:bodyPr/>
                    <a:lstStyle/>
                    <a:p>
                      <a:endParaRPr lang="en-US" sz="1400"/>
                    </a:p>
                  </a:txBody>
                  <a:tcPr>
                    <a:solidFill>
                      <a:schemeClr val="bg2"/>
                    </a:solidFill>
                  </a:tcPr>
                </a:tc>
                <a:tc>
                  <a:txBody>
                    <a:bodyPr/>
                    <a:lstStyle/>
                    <a:p>
                      <a:pPr algn="ctr"/>
                      <a:r>
                        <a:rPr lang="en-US" sz="1400" b="0"/>
                        <a:t>Apache Kafka on HDInsight</a:t>
                      </a:r>
                    </a:p>
                  </a:txBody>
                  <a:tcPr/>
                </a:tc>
                <a:tc>
                  <a:txBody>
                    <a:bodyPr/>
                    <a:lstStyle/>
                    <a:p>
                      <a:pPr algn="ctr"/>
                      <a:r>
                        <a:rPr lang="en-US" sz="1400" b="0"/>
                        <a:t>Azure Event Hubs</a:t>
                      </a:r>
                    </a:p>
                  </a:txBody>
                  <a:tcPr/>
                </a:tc>
                <a:tc>
                  <a:txBody>
                    <a:bodyPr/>
                    <a:lstStyle/>
                    <a:p>
                      <a:pPr algn="ctr"/>
                      <a:r>
                        <a:rPr lang="en-US" sz="1400" b="0"/>
                        <a:t>Azure IoT Hub</a:t>
                      </a:r>
                    </a:p>
                  </a:txBody>
                  <a:tcPr/>
                </a:tc>
                <a:extLst>
                  <a:ext uri="{0D108BD9-81ED-4DB2-BD59-A6C34878D82A}">
                    <a16:rowId xmlns:a16="http://schemas.microsoft.com/office/drawing/2014/main" val="1638703510"/>
                  </a:ext>
                </a:extLst>
              </a:tr>
              <a:tr h="372793">
                <a:tc>
                  <a:txBody>
                    <a:bodyPr/>
                    <a:lstStyle/>
                    <a:p>
                      <a:r>
                        <a:rPr lang="en-US" sz="1200" b="0">
                          <a:solidFill>
                            <a:schemeClr val="bg1"/>
                          </a:solidFill>
                          <a:latin typeface="+mn-lt"/>
                        </a:rPr>
                        <a:t>Open-Source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No </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extLst>
                  <a:ext uri="{0D108BD9-81ED-4DB2-BD59-A6C34878D82A}">
                    <a16:rowId xmlns:a16="http://schemas.microsoft.com/office/drawing/2014/main" val="628408071"/>
                  </a:ext>
                </a:extLst>
              </a:tr>
              <a:tr h="372793">
                <a:tc>
                  <a:txBody>
                    <a:bodyPr/>
                    <a:lstStyle/>
                    <a:p>
                      <a:r>
                        <a:rPr lang="en-US" sz="1200" b="0">
                          <a:solidFill>
                            <a:schemeClr val="bg1"/>
                          </a:solidFill>
                          <a:latin typeface="+mn-lt"/>
                        </a:rPr>
                        <a:t>Serverless Service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205897627"/>
                  </a:ext>
                </a:extLst>
              </a:tr>
              <a:tr h="372793">
                <a:tc>
                  <a:txBody>
                    <a:bodyPr/>
                    <a:lstStyle/>
                    <a:p>
                      <a:r>
                        <a:rPr lang="en-US" sz="1200" b="0">
                          <a:solidFill>
                            <a:schemeClr val="bg1"/>
                          </a:solidFill>
                          <a:latin typeface="+mn-lt"/>
                        </a:rPr>
                        <a:t>Hybrid (cloud and on-</a:t>
                      </a:r>
                      <a:r>
                        <a:rPr lang="en-US" sz="1200" b="0" err="1">
                          <a:solidFill>
                            <a:schemeClr val="bg1"/>
                          </a:solidFill>
                          <a:latin typeface="+mn-lt"/>
                        </a:rPr>
                        <a:t>prem</a:t>
                      </a:r>
                      <a:r>
                        <a:rPr lang="en-US" sz="1200" b="0">
                          <a:solidFill>
                            <a:schemeClr val="bg1"/>
                          </a:solidFill>
                          <a:latin typeface="+mn-lt"/>
                        </a:rPr>
                        <a:t>)</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extLst>
                  <a:ext uri="{0D108BD9-81ED-4DB2-BD59-A6C34878D82A}">
                    <a16:rowId xmlns:a16="http://schemas.microsoft.com/office/drawing/2014/main" val="3452422947"/>
                  </a:ext>
                </a:extLst>
              </a:tr>
              <a:tr h="415028">
                <a:tc>
                  <a:txBody>
                    <a:bodyPr/>
                    <a:lstStyle/>
                    <a:p>
                      <a:r>
                        <a:rPr lang="en-US" sz="1200" b="0">
                          <a:solidFill>
                            <a:schemeClr val="bg1"/>
                          </a:solidFill>
                          <a:latin typeface="+mn-lt"/>
                        </a:rPr>
                        <a:t>Protocols supported</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HTTP REST</a:t>
                      </a:r>
                    </a:p>
                  </a:txBody>
                  <a:tcPr anchor="ctr"/>
                </a:tc>
                <a:tc>
                  <a:txBody>
                    <a:bodyPr/>
                    <a:lstStyle/>
                    <a:p>
                      <a:r>
                        <a:rPr lang="en-US" sz="1200">
                          <a:solidFill>
                            <a:schemeClr val="bg2">
                              <a:lumMod val="25000"/>
                            </a:schemeClr>
                          </a:solidFill>
                          <a:latin typeface="+mn-lt"/>
                          <a:cs typeface="Segoe UI" panose="020B0502040204020203" pitchFamily="34" charset="0"/>
                        </a:rPr>
                        <a:t>AQMP, HTTP REST</a:t>
                      </a:r>
                    </a:p>
                  </a:txBody>
                  <a:tcPr anchor="ctr"/>
                </a:tc>
                <a:tc>
                  <a:txBody>
                    <a:bodyPr/>
                    <a:lstStyle/>
                    <a:p>
                      <a:r>
                        <a:rPr lang="en-US" sz="1200">
                          <a:solidFill>
                            <a:schemeClr val="bg2">
                              <a:lumMod val="25000"/>
                            </a:schemeClr>
                          </a:solidFill>
                          <a:latin typeface="+mn-lt"/>
                          <a:cs typeface="Segoe UI" panose="020B0502040204020203" pitchFamily="34" charset="0"/>
                        </a:rPr>
                        <a:t>MQTT, AQMP, HTTPS and </a:t>
                      </a:r>
                      <a:r>
                        <a:rPr lang="en-US" sz="1200">
                          <a:solidFill>
                            <a:schemeClr val="bg2">
                              <a:lumMod val="25000"/>
                            </a:schemeClr>
                          </a:solidFill>
                          <a:latin typeface="+mn-lt"/>
                          <a:cs typeface="Segoe UI" panose="020B0502040204020203" pitchFamily="34" charset="0"/>
                          <a:hlinkClick r:id="rId3"/>
                        </a:rPr>
                        <a:t>Azure IoT protocol gateway </a:t>
                      </a:r>
                      <a:r>
                        <a:rPr lang="en-US" sz="1200">
                          <a:solidFill>
                            <a:schemeClr val="bg2">
                              <a:lumMod val="25000"/>
                            </a:schemeClr>
                          </a:solidFill>
                          <a:latin typeface="+mn-lt"/>
                          <a:cs typeface="Segoe UI" panose="020B0502040204020203" pitchFamily="34" charset="0"/>
                        </a:rPr>
                        <a:t>for custom protocols</a:t>
                      </a:r>
                    </a:p>
                  </a:txBody>
                  <a:tcPr anchor="ctr"/>
                </a:tc>
                <a:extLst>
                  <a:ext uri="{0D108BD9-81ED-4DB2-BD59-A6C34878D82A}">
                    <a16:rowId xmlns:a16="http://schemas.microsoft.com/office/drawing/2014/main" val="381530426"/>
                  </a:ext>
                </a:extLst>
              </a:tr>
              <a:tr h="415028">
                <a:tc>
                  <a:txBody>
                    <a:bodyPr/>
                    <a:lstStyle/>
                    <a:p>
                      <a:r>
                        <a:rPr lang="en-US" sz="1200" b="0">
                          <a:solidFill>
                            <a:schemeClr val="bg1"/>
                          </a:solidFill>
                          <a:latin typeface="+mn-lt"/>
                        </a:rPr>
                        <a:t>Replication and reliability</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Manually configured with tools like MirrorMaker</a:t>
                      </a:r>
                    </a:p>
                  </a:txBody>
                  <a:tcPr anchor="ctr"/>
                </a:tc>
                <a:tc>
                  <a:txBody>
                    <a:bodyPr/>
                    <a:lstStyle/>
                    <a:p>
                      <a:r>
                        <a:rPr lang="en-US" sz="1200">
                          <a:solidFill>
                            <a:schemeClr val="bg2">
                              <a:lumMod val="25000"/>
                            </a:schemeClr>
                          </a:solidFill>
                          <a:latin typeface="+mn-lt"/>
                          <a:cs typeface="Segoe UI" panose="020B0502040204020203" pitchFamily="34" charset="0"/>
                        </a:rPr>
                        <a:t>Relies on underlying Azure Blob Storage </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solidFill>
                            <a:schemeClr val="bg2">
                              <a:lumMod val="25000"/>
                            </a:schemeClr>
                          </a:solidFill>
                          <a:latin typeface="+mn-lt"/>
                          <a:cs typeface="Segoe UI" panose="020B0502040204020203" pitchFamily="34" charset="0"/>
                        </a:rPr>
                        <a:t>Relies on underlying Azure Blob Storage </a:t>
                      </a:r>
                    </a:p>
                  </a:txBody>
                  <a:tcPr anchor="ctr"/>
                </a:tc>
                <a:extLst>
                  <a:ext uri="{0D108BD9-81ED-4DB2-BD59-A6C34878D82A}">
                    <a16:rowId xmlns:a16="http://schemas.microsoft.com/office/drawing/2014/main" val="1455841837"/>
                  </a:ext>
                </a:extLst>
              </a:tr>
              <a:tr h="372793">
                <a:tc>
                  <a:txBody>
                    <a:bodyPr/>
                    <a:lstStyle/>
                    <a:p>
                      <a:r>
                        <a:rPr lang="en-US" sz="1200" b="0">
                          <a:solidFill>
                            <a:schemeClr val="bg1"/>
                          </a:solidFill>
                          <a:latin typeface="+mn-lt"/>
                        </a:rPr>
                        <a:t>SLA</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99.9%</a:t>
                      </a:r>
                    </a:p>
                  </a:txBody>
                  <a:tcPr anchor="ctr"/>
                </a:tc>
                <a:tc>
                  <a:txBody>
                    <a:bodyPr/>
                    <a:lstStyle/>
                    <a:p>
                      <a:r>
                        <a:rPr lang="en-US" sz="1200">
                          <a:solidFill>
                            <a:schemeClr val="bg2">
                              <a:lumMod val="25000"/>
                            </a:schemeClr>
                          </a:solidFill>
                          <a:latin typeface="+mn-lt"/>
                          <a:cs typeface="Segoe UI" panose="020B0502040204020203" pitchFamily="34" charset="0"/>
                        </a:rPr>
                        <a:t>99.9%</a:t>
                      </a:r>
                    </a:p>
                  </a:txBody>
                  <a:tcPr anchor="ctr"/>
                </a:tc>
                <a:tc>
                  <a:txBody>
                    <a:bodyPr/>
                    <a:lstStyle/>
                    <a:p>
                      <a:r>
                        <a:rPr lang="en-US" sz="1200">
                          <a:solidFill>
                            <a:schemeClr val="bg2">
                              <a:lumMod val="25000"/>
                            </a:schemeClr>
                          </a:solidFill>
                          <a:latin typeface="+mn-lt"/>
                          <a:cs typeface="Segoe UI" panose="020B0502040204020203" pitchFamily="34" charset="0"/>
                        </a:rPr>
                        <a:t>99.9% </a:t>
                      </a:r>
                    </a:p>
                  </a:txBody>
                  <a:tcPr anchor="ctr"/>
                </a:tc>
                <a:extLst>
                  <a:ext uri="{0D108BD9-81ED-4DB2-BD59-A6C34878D82A}">
                    <a16:rowId xmlns:a16="http://schemas.microsoft.com/office/drawing/2014/main" val="1100418275"/>
                  </a:ext>
                </a:extLst>
              </a:tr>
              <a:tr h="415028">
                <a:tc>
                  <a:txBody>
                    <a:bodyPr/>
                    <a:lstStyle/>
                    <a:p>
                      <a:r>
                        <a:rPr lang="en-US" sz="1200" b="0">
                          <a:solidFill>
                            <a:schemeClr val="bg1"/>
                          </a:solidFill>
                          <a:latin typeface="+mn-lt"/>
                        </a:rPr>
                        <a:t>Scaling</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Limited by number and type of nodes in the HDInsight cluster provisioned</a:t>
                      </a:r>
                    </a:p>
                  </a:txBody>
                  <a:tcPr anchor="ctr"/>
                </a:tc>
                <a:tc>
                  <a:txBody>
                    <a:bodyPr/>
                    <a:lstStyle/>
                    <a:p>
                      <a:r>
                        <a:rPr lang="en-US" sz="1200">
                          <a:solidFill>
                            <a:schemeClr val="bg2">
                              <a:lumMod val="25000"/>
                            </a:schemeClr>
                          </a:solidFill>
                          <a:latin typeface="+mn-lt"/>
                          <a:cs typeface="Segoe UI" panose="020B0502040204020203" pitchFamily="34" charset="0"/>
                        </a:rPr>
                        <a:t>Limited by number of Throughput Units</a:t>
                      </a:r>
                    </a:p>
                  </a:txBody>
                  <a:tcPr anchor="ctr"/>
                </a:tc>
                <a:tc>
                  <a:txBody>
                    <a:bodyPr/>
                    <a:lstStyle/>
                    <a:p>
                      <a:r>
                        <a:rPr lang="en-US" sz="1200">
                          <a:solidFill>
                            <a:schemeClr val="bg2">
                              <a:lumMod val="25000"/>
                            </a:schemeClr>
                          </a:solidFill>
                          <a:latin typeface="+mn-lt"/>
                          <a:cs typeface="Segoe UI" panose="020B0502040204020203" pitchFamily="34" charset="0"/>
                        </a:rPr>
                        <a:t>Limited by number of IoT Hub Units</a:t>
                      </a:r>
                    </a:p>
                  </a:txBody>
                  <a:tcPr anchor="ctr"/>
                </a:tc>
                <a:extLst>
                  <a:ext uri="{0D108BD9-81ED-4DB2-BD59-A6C34878D82A}">
                    <a16:rowId xmlns:a16="http://schemas.microsoft.com/office/drawing/2014/main" val="826881749"/>
                  </a:ext>
                </a:extLst>
              </a:tr>
              <a:tr h="372793">
                <a:tc>
                  <a:txBody>
                    <a:bodyPr/>
                    <a:lstStyle/>
                    <a:p>
                      <a:r>
                        <a:rPr lang="en-US" sz="1200" b="0">
                          <a:solidFill>
                            <a:schemeClr val="bg1"/>
                          </a:solidFill>
                          <a:latin typeface="+mn-lt"/>
                        </a:rPr>
                        <a:t>Throttling</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 explicit throttling</a:t>
                      </a:r>
                    </a:p>
                  </a:txBody>
                  <a:tcPr anchor="ctr"/>
                </a:tc>
                <a:tc>
                  <a:txBody>
                    <a:bodyPr/>
                    <a:lstStyle/>
                    <a:p>
                      <a:r>
                        <a:rPr lang="en-US" sz="1200">
                          <a:solidFill>
                            <a:schemeClr val="bg2">
                              <a:lumMod val="25000"/>
                            </a:schemeClr>
                          </a:solidFill>
                          <a:latin typeface="+mn-lt"/>
                          <a:cs typeface="Segoe UI" panose="020B0502040204020203" pitchFamily="34" charset="0"/>
                        </a:rPr>
                        <a:t>Yes, when TU limits are reached</a:t>
                      </a:r>
                    </a:p>
                  </a:txBody>
                  <a:tcPr anchor="ctr"/>
                </a:tc>
                <a:tc>
                  <a:txBody>
                    <a:bodyPr/>
                    <a:lstStyle/>
                    <a:p>
                      <a:r>
                        <a:rPr lang="en-US" sz="1200">
                          <a:solidFill>
                            <a:schemeClr val="bg2">
                              <a:lumMod val="25000"/>
                            </a:schemeClr>
                          </a:solidFill>
                          <a:latin typeface="+mn-lt"/>
                          <a:cs typeface="Segoe UI" panose="020B0502040204020203" pitchFamily="34" charset="0"/>
                        </a:rPr>
                        <a:t>Yes, when IoT Hub Unit limits are reached </a:t>
                      </a:r>
                    </a:p>
                  </a:txBody>
                  <a:tcPr anchor="ctr"/>
                </a:tc>
                <a:extLst>
                  <a:ext uri="{0D108BD9-81ED-4DB2-BD59-A6C34878D82A}">
                    <a16:rowId xmlns:a16="http://schemas.microsoft.com/office/drawing/2014/main" val="1085134720"/>
                  </a:ext>
                </a:extLst>
              </a:tr>
              <a:tr h="372793">
                <a:tc>
                  <a:txBody>
                    <a:bodyPr/>
                    <a:lstStyle/>
                    <a:p>
                      <a:r>
                        <a:rPr lang="en-US" sz="1200" b="0">
                          <a:solidFill>
                            <a:schemeClr val="bg1"/>
                          </a:solidFill>
                          <a:latin typeface="+mn-lt"/>
                        </a:rPr>
                        <a:t>Message Size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 Limits</a:t>
                      </a:r>
                    </a:p>
                  </a:txBody>
                  <a:tcPr anchor="ctr"/>
                </a:tc>
                <a:tc>
                  <a:txBody>
                    <a:bodyPr/>
                    <a:lstStyle/>
                    <a:p>
                      <a:r>
                        <a:rPr lang="en-US" sz="1200">
                          <a:solidFill>
                            <a:schemeClr val="bg2">
                              <a:lumMod val="25000"/>
                            </a:schemeClr>
                          </a:solidFill>
                          <a:latin typeface="+mn-lt"/>
                          <a:cs typeface="Segoe UI" panose="020B0502040204020203" pitchFamily="34" charset="0"/>
                        </a:rPr>
                        <a:t>256 KB</a:t>
                      </a:r>
                    </a:p>
                  </a:txBody>
                  <a:tcPr anchor="ctr"/>
                </a:tc>
                <a:tc>
                  <a:txBody>
                    <a:bodyPr/>
                    <a:lstStyle/>
                    <a:p>
                      <a:r>
                        <a:rPr lang="en-US" sz="1200">
                          <a:solidFill>
                            <a:schemeClr val="bg2">
                              <a:lumMod val="25000"/>
                            </a:schemeClr>
                          </a:solidFill>
                          <a:latin typeface="+mn-lt"/>
                          <a:cs typeface="Segoe UI" panose="020B0502040204020203" pitchFamily="34" charset="0"/>
                        </a:rPr>
                        <a:t>256 KB</a:t>
                      </a:r>
                    </a:p>
                  </a:txBody>
                  <a:tcPr anchor="ctr"/>
                </a:tc>
                <a:extLst>
                  <a:ext uri="{0D108BD9-81ED-4DB2-BD59-A6C34878D82A}">
                    <a16:rowId xmlns:a16="http://schemas.microsoft.com/office/drawing/2014/main" val="1249495068"/>
                  </a:ext>
                </a:extLst>
              </a:tr>
              <a:tr h="372793">
                <a:tc>
                  <a:txBody>
                    <a:bodyPr/>
                    <a:lstStyle/>
                    <a:p>
                      <a:r>
                        <a:rPr lang="en-US" sz="1200" b="0">
                          <a:solidFill>
                            <a:schemeClr val="bg1"/>
                          </a:solidFill>
                          <a:latin typeface="+mn-lt"/>
                        </a:rPr>
                        <a:t>Message Ordering</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 Ordered within a partition</a:t>
                      </a:r>
                    </a:p>
                  </a:txBody>
                  <a:tcPr anchor="ctr"/>
                </a:tc>
                <a:tc>
                  <a:txBody>
                    <a:bodyPr/>
                    <a:lstStyle/>
                    <a:p>
                      <a:r>
                        <a:rPr lang="en-US" sz="1200">
                          <a:solidFill>
                            <a:schemeClr val="bg2">
                              <a:lumMod val="25000"/>
                            </a:schemeClr>
                          </a:solidFill>
                          <a:latin typeface="+mn-lt"/>
                          <a:cs typeface="Segoe UI" panose="020B0502040204020203" pitchFamily="34" charset="0"/>
                        </a:rPr>
                        <a:t>Yes, Ordered within a partition</a:t>
                      </a:r>
                    </a:p>
                  </a:txBody>
                  <a:tcPr anchor="ctr"/>
                </a:tc>
                <a:tc>
                  <a:txBody>
                    <a:bodyPr/>
                    <a:lstStyle/>
                    <a:p>
                      <a:r>
                        <a:rPr lang="en-US" sz="1200">
                          <a:solidFill>
                            <a:schemeClr val="bg2">
                              <a:lumMod val="25000"/>
                            </a:schemeClr>
                          </a:solidFill>
                          <a:latin typeface="+mn-lt"/>
                          <a:cs typeface="Segoe UI" panose="020B0502040204020203" pitchFamily="34" charset="0"/>
                        </a:rPr>
                        <a:t>Yes, within a partition</a:t>
                      </a:r>
                    </a:p>
                  </a:txBody>
                  <a:tcPr anchor="ctr"/>
                </a:tc>
                <a:extLst>
                  <a:ext uri="{0D108BD9-81ED-4DB2-BD59-A6C34878D82A}">
                    <a16:rowId xmlns:a16="http://schemas.microsoft.com/office/drawing/2014/main" val="2218395265"/>
                  </a:ext>
                </a:extLst>
              </a:tr>
              <a:tr h="539536">
                <a:tc>
                  <a:txBody>
                    <a:bodyPr/>
                    <a:lstStyle/>
                    <a:p>
                      <a:r>
                        <a:rPr lang="en-US" sz="1200" b="0">
                          <a:solidFill>
                            <a:schemeClr val="bg1"/>
                          </a:solidFill>
                          <a:latin typeface="+mn-lt"/>
                        </a:rPr>
                        <a:t>Long-term Storage</a:t>
                      </a:r>
                    </a:p>
                  </a:txBody>
                  <a:tcPr anchor="ctr">
                    <a:solidFill>
                      <a:schemeClr val="accent1"/>
                    </a:solidFill>
                  </a:tcPr>
                </a:tc>
                <a:tc>
                  <a:txBody>
                    <a:bodyPr/>
                    <a:lstStyle/>
                    <a:p>
                      <a:r>
                        <a:rPr lang="en-US" sz="1100">
                          <a:solidFill>
                            <a:schemeClr val="bg2">
                              <a:lumMod val="25000"/>
                            </a:schemeClr>
                          </a:solidFill>
                          <a:latin typeface="+mn-lt"/>
                          <a:cs typeface="Segoe UI" panose="020B0502040204020203" pitchFamily="34" charset="0"/>
                        </a:rPr>
                        <a:t>Can automatically store in Azure Managed Disk. Number of disk has to be explicitly specified during cluster creation. </a:t>
                      </a:r>
                    </a:p>
                  </a:txBody>
                  <a:tcPr anchor="ctr"/>
                </a:tc>
                <a:tc>
                  <a:txBody>
                    <a:bodyPr/>
                    <a:lstStyle/>
                    <a:p>
                      <a:r>
                        <a:rPr lang="en-US" sz="1100">
                          <a:solidFill>
                            <a:schemeClr val="bg2">
                              <a:lumMod val="25000"/>
                            </a:schemeClr>
                          </a:solidFill>
                          <a:latin typeface="+mn-lt"/>
                          <a:cs typeface="Segoe UI" panose="020B0502040204020203" pitchFamily="34" charset="0"/>
                        </a:rPr>
                        <a:t>Can automatically store in Azure Blob Storage or Azure Data Lake Store.</a:t>
                      </a:r>
                    </a:p>
                  </a:txBody>
                  <a:tcPr anchor="ctr"/>
                </a:tc>
                <a:tc>
                  <a:txBody>
                    <a:bodyPr/>
                    <a:lstStyle/>
                    <a:p>
                      <a:r>
                        <a:rPr lang="en-US" sz="1200" dirty="0">
                          <a:solidFill>
                            <a:schemeClr val="bg2">
                              <a:lumMod val="25000"/>
                            </a:schemeClr>
                          </a:solidFill>
                          <a:latin typeface="+mn-lt"/>
                          <a:cs typeface="Segoe UI" panose="020B0502040204020203" pitchFamily="34" charset="0"/>
                        </a:rPr>
                        <a:t>Can automatically store in Azure Blob Storage (using ABS as an endpoint)</a:t>
                      </a:r>
                    </a:p>
                  </a:txBody>
                  <a:tcPr anchor="ctr"/>
                </a:tc>
                <a:extLst>
                  <a:ext uri="{0D108BD9-81ED-4DB2-BD59-A6C34878D82A}">
                    <a16:rowId xmlns:a16="http://schemas.microsoft.com/office/drawing/2014/main" val="3858005337"/>
                  </a:ext>
                </a:extLst>
              </a:tr>
            </a:tbl>
          </a:graphicData>
        </a:graphic>
      </p:graphicFrame>
    </p:spTree>
    <p:extLst>
      <p:ext uri="{BB962C8B-B14F-4D97-AF65-F5344CB8AC3E}">
        <p14:creationId xmlns:p14="http://schemas.microsoft.com/office/powerpoint/2010/main" val="1505513099"/>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00A8-E4DC-4969-865A-CEDCE081E76C}"/>
              </a:ext>
            </a:extLst>
          </p:cNvPr>
          <p:cNvSpPr>
            <a:spLocks noGrp="1"/>
          </p:cNvSpPr>
          <p:nvPr>
            <p:ph type="title"/>
          </p:nvPr>
        </p:nvSpPr>
        <p:spPr>
          <a:xfrm>
            <a:off x="268462" y="289511"/>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INGETSION Services- A Comparison (2/2)</a:t>
            </a:r>
          </a:p>
        </p:txBody>
      </p:sp>
      <p:sp>
        <p:nvSpPr>
          <p:cNvPr id="3" name="Text Placeholder 2">
            <a:extLst>
              <a:ext uri="{FF2B5EF4-FFF2-40B4-BE49-F238E27FC236}">
                <a16:creationId xmlns:a16="http://schemas.microsoft.com/office/drawing/2014/main" id="{27B3D4ED-EA47-4593-B95F-F43819E70486}"/>
              </a:ext>
            </a:extLst>
          </p:cNvPr>
          <p:cNvSpPr>
            <a:spLocks noGrp="1"/>
          </p:cNvSpPr>
          <p:nvPr>
            <p:ph type="body" sz="quarter" idx="11"/>
          </p:nvPr>
        </p:nvSpPr>
        <p:spPr>
          <a:xfrm>
            <a:off x="268843" y="963482"/>
            <a:ext cx="11655078" cy="461665"/>
          </a:xfrm>
        </p:spPr>
        <p:txBody>
          <a:bodyPr anchor="ctr"/>
          <a:lstStyle/>
          <a:p>
            <a:pPr algn="ctr"/>
            <a:r>
              <a:rPr lang="en-US" sz="2000"/>
              <a:t>A side-by-side comparison of the capabilities and features</a:t>
            </a:r>
          </a:p>
        </p:txBody>
      </p:sp>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nvPr>
        </p:nvGraphicFramePr>
        <p:xfrm>
          <a:off x="460039" y="1569769"/>
          <a:ext cx="11271922" cy="4998720"/>
        </p:xfrm>
        <a:graphic>
          <a:graphicData uri="http://schemas.openxmlformats.org/drawingml/2006/table">
            <a:tbl>
              <a:tblPr firstRow="1" bandRow="1">
                <a:tableStyleId>{5C22544A-7EE6-4342-B048-85BDC9FD1C3A}</a:tableStyleId>
              </a:tblPr>
              <a:tblGrid>
                <a:gridCol w="2751346">
                  <a:extLst>
                    <a:ext uri="{9D8B030D-6E8A-4147-A177-3AD203B41FA5}">
                      <a16:colId xmlns:a16="http://schemas.microsoft.com/office/drawing/2014/main" val="1396455179"/>
                    </a:ext>
                  </a:extLst>
                </a:gridCol>
                <a:gridCol w="2840192">
                  <a:extLst>
                    <a:ext uri="{9D8B030D-6E8A-4147-A177-3AD203B41FA5}">
                      <a16:colId xmlns:a16="http://schemas.microsoft.com/office/drawing/2014/main" val="3257561145"/>
                    </a:ext>
                  </a:extLst>
                </a:gridCol>
                <a:gridCol w="2840192">
                  <a:extLst>
                    <a:ext uri="{9D8B030D-6E8A-4147-A177-3AD203B41FA5}">
                      <a16:colId xmlns:a16="http://schemas.microsoft.com/office/drawing/2014/main" val="1231399111"/>
                    </a:ext>
                  </a:extLst>
                </a:gridCol>
                <a:gridCol w="2840192">
                  <a:extLst>
                    <a:ext uri="{9D8B030D-6E8A-4147-A177-3AD203B41FA5}">
                      <a16:colId xmlns:a16="http://schemas.microsoft.com/office/drawing/2014/main" val="2101739241"/>
                    </a:ext>
                  </a:extLst>
                </a:gridCol>
              </a:tblGrid>
              <a:tr h="274953">
                <a:tc>
                  <a:txBody>
                    <a:bodyPr/>
                    <a:lstStyle/>
                    <a:p>
                      <a:endParaRPr lang="en-US" sz="1400"/>
                    </a:p>
                  </a:txBody>
                  <a:tcPr>
                    <a:solidFill>
                      <a:schemeClr val="bg2"/>
                    </a:solidFill>
                  </a:tcPr>
                </a:tc>
                <a:tc>
                  <a:txBody>
                    <a:bodyPr/>
                    <a:lstStyle/>
                    <a:p>
                      <a:r>
                        <a:rPr lang="en-US" sz="1400" b="0"/>
                        <a:t>Apache Kafka on HDInsight</a:t>
                      </a:r>
                    </a:p>
                  </a:txBody>
                  <a:tcPr/>
                </a:tc>
                <a:tc>
                  <a:txBody>
                    <a:bodyPr/>
                    <a:lstStyle/>
                    <a:p>
                      <a:r>
                        <a:rPr lang="en-US" sz="1400" b="0"/>
                        <a:t>Azure Event Hubs</a:t>
                      </a:r>
                    </a:p>
                  </a:txBody>
                  <a:tcPr/>
                </a:tc>
                <a:tc>
                  <a:txBody>
                    <a:bodyPr/>
                    <a:lstStyle/>
                    <a:p>
                      <a:r>
                        <a:rPr lang="en-US" sz="1400" b="0"/>
                        <a:t>Azure IoT Hub</a:t>
                      </a:r>
                    </a:p>
                  </a:txBody>
                  <a:tcPr/>
                </a:tc>
                <a:extLst>
                  <a:ext uri="{0D108BD9-81ED-4DB2-BD59-A6C34878D82A}">
                    <a16:rowId xmlns:a16="http://schemas.microsoft.com/office/drawing/2014/main" val="1638703510"/>
                  </a:ext>
                </a:extLst>
              </a:tr>
              <a:tr h="426720">
                <a:tc>
                  <a:txBody>
                    <a:bodyPr/>
                    <a:lstStyle/>
                    <a:p>
                      <a:r>
                        <a:rPr lang="en-US" sz="1100" b="0">
                          <a:solidFill>
                            <a:schemeClr val="bg1"/>
                          </a:solidFill>
                          <a:latin typeface="+mn-lt"/>
                        </a:rPr>
                        <a:t>Pricing Model</a:t>
                      </a:r>
                    </a:p>
                  </a:txBody>
                  <a:tcPr anchor="ctr">
                    <a:solidFill>
                      <a:schemeClr val="accent1"/>
                    </a:solidFill>
                  </a:tcPr>
                </a:tc>
                <a:tc>
                  <a:txBody>
                    <a:bodyPr/>
                    <a:lstStyle/>
                    <a:p>
                      <a:r>
                        <a:rPr lang="en-US" sz="1100">
                          <a:solidFill>
                            <a:schemeClr val="bg2">
                              <a:lumMod val="25000"/>
                            </a:schemeClr>
                          </a:solidFill>
                          <a:latin typeface="+mn-lt"/>
                          <a:cs typeface="Segoe UI" panose="020B0502040204020203" pitchFamily="34" charset="0"/>
                        </a:rPr>
                        <a:t>Pay for number and type of nodes in the HDInsight cluster and duration of use. </a:t>
                      </a:r>
                    </a:p>
                  </a:txBody>
                  <a:tcPr anchor="ctr"/>
                </a:tc>
                <a:tc>
                  <a:txBody>
                    <a:bodyPr/>
                    <a:lstStyle/>
                    <a:p>
                      <a:r>
                        <a:rPr lang="en-US" sz="1100">
                          <a:solidFill>
                            <a:schemeClr val="bg2">
                              <a:lumMod val="25000"/>
                            </a:schemeClr>
                          </a:solidFill>
                          <a:latin typeface="+mn-lt"/>
                          <a:cs typeface="Segoe UI" panose="020B0502040204020203" pitchFamily="34" charset="0"/>
                        </a:rPr>
                        <a:t>Pay per TU</a:t>
                      </a:r>
                    </a:p>
                  </a:txBody>
                  <a:tcPr anchor="ctr"/>
                </a:tc>
                <a:tc>
                  <a:txBody>
                    <a:bodyPr/>
                    <a:lstStyle/>
                    <a:p>
                      <a:r>
                        <a:rPr lang="en-US" sz="1100"/>
                        <a:t>Pay per IoT Hub Unit</a:t>
                      </a:r>
                    </a:p>
                  </a:txBody>
                  <a:tcPr/>
                </a:tc>
                <a:extLst>
                  <a:ext uri="{0D108BD9-81ED-4DB2-BD59-A6C34878D82A}">
                    <a16:rowId xmlns:a16="http://schemas.microsoft.com/office/drawing/2014/main" val="3386148927"/>
                  </a:ext>
                </a:extLst>
              </a:tr>
              <a:tr h="426720">
                <a:tc gridSpan="4">
                  <a:txBody>
                    <a:bodyPr/>
                    <a:lstStyle/>
                    <a:p>
                      <a:r>
                        <a:rPr lang="en-US" sz="1100" b="0">
                          <a:solidFill>
                            <a:schemeClr val="tx1"/>
                          </a:solidFill>
                          <a:latin typeface="+mn-lt"/>
                        </a:rPr>
                        <a:t>IoT Scenario</a:t>
                      </a:r>
                    </a:p>
                  </a:txBody>
                  <a:tcPr anchor="ctr">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26720">
                <a:tc>
                  <a:txBody>
                    <a:bodyPr/>
                    <a:lstStyle/>
                    <a:p>
                      <a:r>
                        <a:rPr lang="en-US" sz="1100" b="0">
                          <a:solidFill>
                            <a:schemeClr val="bg1"/>
                          </a:solidFill>
                          <a:latin typeface="+mn-lt"/>
                        </a:rPr>
                        <a:t>Scales to Billions of devices</a:t>
                      </a:r>
                    </a:p>
                  </a:txBody>
                  <a:tcPr anchor="ctr">
                    <a:solidFill>
                      <a:schemeClr val="accent1"/>
                    </a:solidFill>
                  </a:tcPr>
                </a:tc>
                <a:tc>
                  <a:txBody>
                    <a:bodyPr/>
                    <a:lstStyle/>
                    <a:p>
                      <a:r>
                        <a:rPr lang="en-US" sz="1100">
                          <a:solidFill>
                            <a:schemeClr val="bg2">
                              <a:lumMod val="25000"/>
                            </a:schemeClr>
                          </a:solidFill>
                          <a:latin typeface="+mn-lt"/>
                          <a:cs typeface="Segoe UI" panose="020B0502040204020203" pitchFamily="34" charset="0"/>
                        </a:rPr>
                        <a:t>No</a:t>
                      </a:r>
                    </a:p>
                  </a:txBody>
                  <a:tcPr anchor="ctr"/>
                </a:tc>
                <a:tc>
                  <a:txBody>
                    <a:bodyPr/>
                    <a:lstStyle/>
                    <a:p>
                      <a:r>
                        <a:rPr lang="en-US" sz="1100">
                          <a:solidFill>
                            <a:schemeClr val="bg2">
                              <a:lumMod val="25000"/>
                            </a:schemeClr>
                          </a:solidFill>
                          <a:latin typeface="+mn-lt"/>
                          <a:cs typeface="Segoe UI" panose="020B0502040204020203" pitchFamily="34" charset="0"/>
                        </a:rPr>
                        <a:t>No</a:t>
                      </a:r>
                    </a:p>
                  </a:txBody>
                  <a:tcPr anchor="ctr"/>
                </a:tc>
                <a:tc>
                  <a:txBody>
                    <a:bodyPr/>
                    <a:lstStyle/>
                    <a:p>
                      <a:r>
                        <a:rPr lang="en-US" sz="11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4256785244"/>
                  </a:ext>
                </a:extLst>
              </a:tr>
              <a:tr h="426720">
                <a:tc>
                  <a:txBody>
                    <a:bodyPr/>
                    <a:lstStyle/>
                    <a:p>
                      <a:r>
                        <a:rPr lang="en-US" sz="1100" b="0">
                          <a:solidFill>
                            <a:schemeClr val="bg1"/>
                          </a:solidFill>
                          <a:latin typeface="+mn-lt"/>
                        </a:rPr>
                        <a:t>Bi-directional Communication</a:t>
                      </a:r>
                    </a:p>
                  </a:txBody>
                  <a:tcPr anchor="ctr">
                    <a:solidFill>
                      <a:schemeClr val="accent1"/>
                    </a:solidFill>
                  </a:tcPr>
                </a:tc>
                <a:tc>
                  <a:txBody>
                    <a:bodyPr/>
                    <a:lstStyle/>
                    <a:p>
                      <a:r>
                        <a:rPr lang="en-US" sz="1100">
                          <a:solidFill>
                            <a:schemeClr val="bg2">
                              <a:lumMod val="25000"/>
                            </a:schemeClr>
                          </a:solidFill>
                          <a:latin typeface="+mn-lt"/>
                          <a:cs typeface="Segoe UI" panose="020B0502040204020203" pitchFamily="34" charset="0"/>
                        </a:rPr>
                        <a:t>No</a:t>
                      </a:r>
                    </a:p>
                  </a:txBody>
                  <a:tcPr anchor="ctr"/>
                </a:tc>
                <a:tc>
                  <a:txBody>
                    <a:bodyPr/>
                    <a:lstStyle/>
                    <a:p>
                      <a:r>
                        <a:rPr lang="en-US" sz="1100">
                          <a:solidFill>
                            <a:schemeClr val="bg2">
                              <a:lumMod val="25000"/>
                            </a:schemeClr>
                          </a:solidFill>
                          <a:latin typeface="+mn-lt"/>
                          <a:cs typeface="Segoe UI" panose="020B0502040204020203" pitchFamily="34" charset="0"/>
                        </a:rPr>
                        <a:t>No</a:t>
                      </a:r>
                    </a:p>
                  </a:txBody>
                  <a:tcPr anchor="ctr"/>
                </a:tc>
                <a:tc>
                  <a:txBody>
                    <a:bodyPr/>
                    <a:lstStyle/>
                    <a:p>
                      <a:r>
                        <a:rPr lang="en-US" sz="11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1184167886"/>
                  </a:ext>
                </a:extLst>
              </a:tr>
              <a:tr h="426720">
                <a:tc>
                  <a:txBody>
                    <a:bodyPr/>
                    <a:lstStyle/>
                    <a:p>
                      <a:r>
                        <a:rPr lang="en-US" sz="1100" b="0">
                          <a:solidFill>
                            <a:schemeClr val="bg1"/>
                          </a:solidFill>
                          <a:latin typeface="+mn-lt"/>
                        </a:rPr>
                        <a:t>Per-device security</a:t>
                      </a:r>
                    </a:p>
                  </a:txBody>
                  <a:tcPr anchor="ctr">
                    <a:solidFill>
                      <a:schemeClr val="accent1"/>
                    </a:solidFill>
                  </a:tcPr>
                </a:tc>
                <a:tc>
                  <a:txBody>
                    <a:bodyPr/>
                    <a:lstStyle/>
                    <a:p>
                      <a:r>
                        <a:rPr lang="en-US" sz="1100">
                          <a:solidFill>
                            <a:schemeClr val="bg2">
                              <a:lumMod val="25000"/>
                            </a:schemeClr>
                          </a:solidFill>
                          <a:latin typeface="+mn-lt"/>
                          <a:cs typeface="Segoe UI" panose="020B0502040204020203" pitchFamily="34" charset="0"/>
                        </a:rPr>
                        <a:t>No</a:t>
                      </a:r>
                    </a:p>
                  </a:txBody>
                  <a:tcPr anchor="ctr"/>
                </a:tc>
                <a:tc>
                  <a:txBody>
                    <a:bodyPr/>
                    <a:lstStyle/>
                    <a:p>
                      <a:r>
                        <a:rPr lang="en-US" sz="1100">
                          <a:solidFill>
                            <a:schemeClr val="bg2">
                              <a:lumMod val="25000"/>
                            </a:schemeClr>
                          </a:solidFill>
                          <a:latin typeface="+mn-lt"/>
                          <a:cs typeface="Segoe UI" panose="020B0502040204020203" pitchFamily="34" charset="0"/>
                        </a:rPr>
                        <a:t>SAS Tokens to identify devices</a:t>
                      </a:r>
                    </a:p>
                  </a:txBody>
                  <a:tcPr anchor="ctr"/>
                </a:tc>
                <a:tc>
                  <a:txBody>
                    <a:bodyPr/>
                    <a:lstStyle/>
                    <a:p>
                      <a:r>
                        <a:rPr lang="en-US" sz="11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2780480122"/>
                  </a:ext>
                </a:extLst>
              </a:tr>
              <a:tr h="426720">
                <a:tc>
                  <a:txBody>
                    <a:bodyPr/>
                    <a:lstStyle/>
                    <a:p>
                      <a:r>
                        <a:rPr lang="en-US" sz="1100" b="0">
                          <a:solidFill>
                            <a:schemeClr val="bg1"/>
                          </a:solidFill>
                          <a:latin typeface="+mn-lt"/>
                        </a:rPr>
                        <a:t>Device State Management</a:t>
                      </a:r>
                    </a:p>
                  </a:txBody>
                  <a:tcPr anchor="ctr">
                    <a:solidFill>
                      <a:schemeClr val="accent1"/>
                    </a:solidFill>
                  </a:tcPr>
                </a:tc>
                <a:tc>
                  <a:txBody>
                    <a:bodyPr/>
                    <a:lstStyle/>
                    <a:p>
                      <a:r>
                        <a:rPr lang="en-US" sz="1100">
                          <a:solidFill>
                            <a:schemeClr val="bg2">
                              <a:lumMod val="25000"/>
                            </a:schemeClr>
                          </a:solidFill>
                          <a:latin typeface="+mn-lt"/>
                          <a:cs typeface="Segoe UI" panose="020B0502040204020203" pitchFamily="34" charset="0"/>
                        </a:rPr>
                        <a:t>No</a:t>
                      </a:r>
                    </a:p>
                  </a:txBody>
                  <a:tcPr anchor="ctr"/>
                </a:tc>
                <a:tc>
                  <a:txBody>
                    <a:bodyPr/>
                    <a:lstStyle/>
                    <a:p>
                      <a:r>
                        <a:rPr lang="en-US" sz="1100">
                          <a:solidFill>
                            <a:schemeClr val="bg2">
                              <a:lumMod val="25000"/>
                            </a:schemeClr>
                          </a:solidFill>
                          <a:latin typeface="+mn-lt"/>
                          <a:cs typeface="Segoe UI" panose="020B0502040204020203" pitchFamily="34" charset="0"/>
                        </a:rPr>
                        <a:t>No</a:t>
                      </a:r>
                    </a:p>
                  </a:txBody>
                  <a:tcPr anchor="ctr"/>
                </a:tc>
                <a:tc>
                  <a:txBody>
                    <a:bodyPr/>
                    <a:lstStyle/>
                    <a:p>
                      <a:r>
                        <a:rPr lang="en-US" sz="11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3651783509"/>
                  </a:ext>
                </a:extLst>
              </a:tr>
              <a:tr h="426720">
                <a:tc>
                  <a:txBody>
                    <a:bodyPr/>
                    <a:lstStyle/>
                    <a:p>
                      <a:r>
                        <a:rPr lang="en-US" sz="1100" b="0">
                          <a:solidFill>
                            <a:schemeClr val="bg1"/>
                          </a:solidFill>
                          <a:latin typeface="+mn-lt"/>
                        </a:rPr>
                        <a:t>Route Messages to multiple end-points</a:t>
                      </a:r>
                    </a:p>
                  </a:txBody>
                  <a:tcPr anchor="ctr">
                    <a:solidFill>
                      <a:schemeClr val="accent1"/>
                    </a:solidFill>
                  </a:tcPr>
                </a:tc>
                <a:tc>
                  <a:txBody>
                    <a:bodyPr/>
                    <a:lstStyle/>
                    <a:p>
                      <a:r>
                        <a:rPr lang="en-US" sz="1100">
                          <a:solidFill>
                            <a:schemeClr val="bg2">
                              <a:lumMod val="25000"/>
                            </a:schemeClr>
                          </a:solidFill>
                          <a:latin typeface="+mn-lt"/>
                          <a:cs typeface="Segoe UI" panose="020B0502040204020203" pitchFamily="34" charset="0"/>
                        </a:rPr>
                        <a:t>No</a:t>
                      </a:r>
                    </a:p>
                  </a:txBody>
                  <a:tcPr anchor="ctr"/>
                </a:tc>
                <a:tc>
                  <a:txBody>
                    <a:bodyPr/>
                    <a:lstStyle/>
                    <a:p>
                      <a:r>
                        <a:rPr lang="en-US" sz="1100">
                          <a:solidFill>
                            <a:schemeClr val="bg2">
                              <a:lumMod val="25000"/>
                            </a:schemeClr>
                          </a:solidFill>
                          <a:latin typeface="+mn-lt"/>
                          <a:cs typeface="Segoe UI" panose="020B0502040204020203" pitchFamily="34" charset="0"/>
                        </a:rPr>
                        <a:t>No, requires coding</a:t>
                      </a:r>
                    </a:p>
                  </a:txBody>
                  <a:tcPr anchor="ctr"/>
                </a:tc>
                <a:tc>
                  <a:txBody>
                    <a:bodyPr/>
                    <a:lstStyle/>
                    <a:p>
                      <a:r>
                        <a:rPr lang="en-US" sz="1100">
                          <a:solidFill>
                            <a:schemeClr val="bg2">
                              <a:lumMod val="25000"/>
                            </a:schemeClr>
                          </a:solidFill>
                          <a:latin typeface="+mn-lt"/>
                          <a:cs typeface="Segoe UI" panose="020B0502040204020203" pitchFamily="34" charset="0"/>
                        </a:rPr>
                        <a:t>Yes, up to 10 custom endpoints are supported.</a:t>
                      </a:r>
                    </a:p>
                  </a:txBody>
                  <a:tcPr anchor="ctr"/>
                </a:tc>
                <a:extLst>
                  <a:ext uri="{0D108BD9-81ED-4DB2-BD59-A6C34878D82A}">
                    <a16:rowId xmlns:a16="http://schemas.microsoft.com/office/drawing/2014/main" val="3665819304"/>
                  </a:ext>
                </a:extLst>
              </a:tr>
              <a:tr h="426720">
                <a:tc gridSpan="4">
                  <a:txBody>
                    <a:bodyPr/>
                    <a:lstStyle/>
                    <a:p>
                      <a:r>
                        <a:rPr lang="en-US" sz="1100" b="0">
                          <a:solidFill>
                            <a:schemeClr val="tx1"/>
                          </a:solidFill>
                          <a:latin typeface="+mn-lt"/>
                        </a:rPr>
                        <a:t>Integration With Stream Analytics Service</a:t>
                      </a:r>
                    </a:p>
                  </a:txBody>
                  <a:tcPr anchor="ctr">
                    <a:solidFill>
                      <a:schemeClr val="accent1">
                        <a:lumMod val="40000"/>
                        <a:lumOff val="6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26720">
                <a:tc>
                  <a:txBody>
                    <a:bodyPr/>
                    <a:lstStyle/>
                    <a:p>
                      <a:r>
                        <a:rPr lang="en-US" sz="1100" b="0">
                          <a:solidFill>
                            <a:schemeClr val="bg1"/>
                          </a:solidFill>
                          <a:latin typeface="+mn-lt"/>
                        </a:rPr>
                        <a:t>Azure Stream Analytics</a:t>
                      </a:r>
                    </a:p>
                  </a:txBody>
                  <a:tcPr anchor="ctr">
                    <a:solidFill>
                      <a:schemeClr val="accent1"/>
                    </a:solidFill>
                  </a:tcPr>
                </a:tc>
                <a:tc>
                  <a:txBody>
                    <a:bodyPr/>
                    <a:lstStyle/>
                    <a:p>
                      <a:r>
                        <a:rPr lang="en-US" sz="1100">
                          <a:solidFill>
                            <a:schemeClr val="bg2">
                              <a:lumMod val="25000"/>
                            </a:schemeClr>
                          </a:solidFill>
                          <a:latin typeface="+mn-lt"/>
                          <a:cs typeface="Segoe UI" panose="020B0502040204020203" pitchFamily="34" charset="0"/>
                        </a:rPr>
                        <a:t>No, not built-in, requires coding; samples provided</a:t>
                      </a:r>
                    </a:p>
                  </a:txBody>
                  <a:tcPr anchor="ctr"/>
                </a:tc>
                <a:tc>
                  <a:txBody>
                    <a:bodyPr/>
                    <a:lstStyle/>
                    <a:p>
                      <a:r>
                        <a:rPr lang="en-US" sz="1100">
                          <a:solidFill>
                            <a:schemeClr val="bg2">
                              <a:lumMod val="25000"/>
                            </a:schemeClr>
                          </a:solidFill>
                          <a:latin typeface="+mn-lt"/>
                          <a:cs typeface="Segoe UI" panose="020B0502040204020203" pitchFamily="34" charset="0"/>
                        </a:rPr>
                        <a:t>Yes, built-into Azure Stream Analytics. No coding required; via Azure portal.</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100">
                          <a:solidFill>
                            <a:schemeClr val="bg2">
                              <a:lumMod val="25000"/>
                            </a:schemeClr>
                          </a:solidFill>
                          <a:latin typeface="+mn-lt"/>
                          <a:cs typeface="Segoe UI" panose="020B0502040204020203" pitchFamily="34" charset="0"/>
                        </a:rPr>
                        <a:t>Yes, built-into Azure Stream Analytics. No coding required; via Azure portal.</a:t>
                      </a:r>
                    </a:p>
                  </a:txBody>
                  <a:tcPr anchor="ctr"/>
                </a:tc>
                <a:extLst>
                  <a:ext uri="{0D108BD9-81ED-4DB2-BD59-A6C34878D82A}">
                    <a16:rowId xmlns:a16="http://schemas.microsoft.com/office/drawing/2014/main" val="1671583152"/>
                  </a:ext>
                </a:extLst>
              </a:tr>
              <a:tr h="426720">
                <a:tc>
                  <a:txBody>
                    <a:bodyPr/>
                    <a:lstStyle/>
                    <a:p>
                      <a:r>
                        <a:rPr lang="en-US" sz="1100" b="0">
                          <a:solidFill>
                            <a:schemeClr val="bg1"/>
                          </a:solidFill>
                          <a:latin typeface="+mn-lt"/>
                        </a:rPr>
                        <a:t>Spark Streaming</a:t>
                      </a:r>
                    </a:p>
                  </a:txBody>
                  <a:tcPr anchor="ctr">
                    <a:solidFill>
                      <a:schemeClr val="accent1"/>
                    </a:solidFill>
                  </a:tcPr>
                </a:tc>
                <a:tc>
                  <a:txBody>
                    <a:bodyPr/>
                    <a:lstStyle/>
                    <a:p>
                      <a:r>
                        <a:rPr lang="en-US" sz="1100">
                          <a:solidFill>
                            <a:schemeClr val="bg2">
                              <a:lumMod val="25000"/>
                            </a:schemeClr>
                          </a:solidFill>
                          <a:latin typeface="+mn-lt"/>
                          <a:cs typeface="Segoe UI" panose="020B0502040204020203" pitchFamily="34" charset="0"/>
                        </a:rPr>
                        <a:t>Yes, </a:t>
                      </a:r>
                      <a:r>
                        <a:rPr lang="en-US" sz="1100">
                          <a:solidFill>
                            <a:schemeClr val="bg2">
                              <a:lumMod val="25000"/>
                            </a:schemeClr>
                          </a:solidFill>
                          <a:latin typeface="+mn-lt"/>
                          <a:cs typeface="Segoe UI" panose="020B0502040204020203" pitchFamily="34" charset="0"/>
                          <a:hlinkClick r:id="rId3"/>
                        </a:rPr>
                        <a:t>integration</a:t>
                      </a:r>
                      <a:r>
                        <a:rPr lang="en-US" sz="1100">
                          <a:solidFill>
                            <a:schemeClr val="bg2">
                              <a:lumMod val="25000"/>
                            </a:schemeClr>
                          </a:solidFill>
                          <a:latin typeface="+mn-lt"/>
                          <a:cs typeface="Segoe UI" panose="020B0502040204020203" pitchFamily="34" charset="0"/>
                        </a:rPr>
                        <a:t> available</a:t>
                      </a:r>
                    </a:p>
                  </a:txBody>
                  <a:tcPr anchor="ctr"/>
                </a:tc>
                <a:tc>
                  <a:txBody>
                    <a:bodyPr/>
                    <a:lstStyle/>
                    <a:p>
                      <a:r>
                        <a:rPr lang="en-US" sz="1100">
                          <a:solidFill>
                            <a:schemeClr val="bg2">
                              <a:lumMod val="25000"/>
                            </a:schemeClr>
                          </a:solidFill>
                          <a:latin typeface="+mn-lt"/>
                          <a:cs typeface="Segoe UI" panose="020B0502040204020203" pitchFamily="34" charset="0"/>
                        </a:rPr>
                        <a:t>Sample code </a:t>
                      </a:r>
                      <a:r>
                        <a:rPr lang="en-US" sz="1100">
                          <a:solidFill>
                            <a:schemeClr val="bg2">
                              <a:lumMod val="25000"/>
                            </a:schemeClr>
                          </a:solidFill>
                          <a:latin typeface="+mn-lt"/>
                          <a:cs typeface="Segoe UI" panose="020B0502040204020203" pitchFamily="34" charset="0"/>
                          <a:hlinkClick r:id="rId4"/>
                        </a:rPr>
                        <a:t>available</a:t>
                      </a:r>
                      <a:endParaRPr lang="en-US" sz="1100">
                        <a:solidFill>
                          <a:schemeClr val="bg2">
                            <a:lumMod val="25000"/>
                          </a:schemeClr>
                        </a:solidFill>
                        <a:latin typeface="+mn-lt"/>
                        <a:cs typeface="Segoe UI" panose="020B0502040204020203" pitchFamily="34" charset="0"/>
                      </a:endParaRPr>
                    </a:p>
                  </a:txBody>
                  <a:tcPr anchor="ctr"/>
                </a:tc>
                <a:tc>
                  <a:txBody>
                    <a:bodyPr/>
                    <a:lstStyle/>
                    <a:p>
                      <a:r>
                        <a:rPr lang="en-US" sz="1100">
                          <a:solidFill>
                            <a:schemeClr val="bg2">
                              <a:lumMod val="25000"/>
                            </a:schemeClr>
                          </a:solidFill>
                          <a:latin typeface="+mn-lt"/>
                          <a:cs typeface="Segoe UI" panose="020B0502040204020203" pitchFamily="34" charset="0"/>
                        </a:rPr>
                        <a:t>??</a:t>
                      </a:r>
                    </a:p>
                  </a:txBody>
                  <a:tcPr anchor="ctr"/>
                </a:tc>
                <a:extLst>
                  <a:ext uri="{0D108BD9-81ED-4DB2-BD59-A6C34878D82A}">
                    <a16:rowId xmlns:a16="http://schemas.microsoft.com/office/drawing/2014/main" val="1992220546"/>
                  </a:ext>
                </a:extLst>
              </a:tr>
              <a:tr h="426720">
                <a:tc>
                  <a:txBody>
                    <a:bodyPr/>
                    <a:lstStyle/>
                    <a:p>
                      <a:r>
                        <a:rPr lang="en-US" sz="1100" b="0">
                          <a:solidFill>
                            <a:schemeClr val="bg1"/>
                          </a:solidFill>
                          <a:latin typeface="+mn-lt"/>
                        </a:rPr>
                        <a:t>Apache Storm on HDInsight</a:t>
                      </a:r>
                    </a:p>
                  </a:txBody>
                  <a:tcPr anchor="ctr">
                    <a:solidFill>
                      <a:schemeClr val="accent1"/>
                    </a:solidFill>
                  </a:tcPr>
                </a:tc>
                <a:tc>
                  <a:txBody>
                    <a:bodyPr/>
                    <a:lstStyle/>
                    <a:p>
                      <a:r>
                        <a:rPr lang="en-US" sz="1100">
                          <a:solidFill>
                            <a:schemeClr val="bg2">
                              <a:lumMod val="25000"/>
                            </a:schemeClr>
                          </a:solidFill>
                          <a:latin typeface="+mn-lt"/>
                          <a:cs typeface="Segoe UI" panose="020B0502040204020203" pitchFamily="34" charset="0"/>
                          <a:hlinkClick r:id="rId5"/>
                        </a:rPr>
                        <a:t>Kafka Spout </a:t>
                      </a:r>
                      <a:r>
                        <a:rPr lang="en-US" sz="1100">
                          <a:solidFill>
                            <a:schemeClr val="bg2">
                              <a:lumMod val="25000"/>
                            </a:schemeClr>
                          </a:solidFill>
                          <a:latin typeface="+mn-lt"/>
                          <a:cs typeface="Segoe UI" panose="020B0502040204020203" pitchFamily="34" charset="0"/>
                        </a:rPr>
                        <a:t>for Storm available</a:t>
                      </a:r>
                    </a:p>
                  </a:txBody>
                  <a:tcPr anchor="ctr"/>
                </a:tc>
                <a:tc>
                  <a:txBody>
                    <a:bodyPr/>
                    <a:lstStyle/>
                    <a:p>
                      <a:r>
                        <a:rPr lang="en-US" sz="1100">
                          <a:solidFill>
                            <a:schemeClr val="bg2">
                              <a:lumMod val="25000"/>
                            </a:schemeClr>
                          </a:solidFill>
                          <a:latin typeface="+mn-lt"/>
                          <a:cs typeface="Segoe UI" panose="020B0502040204020203" pitchFamily="34" charset="0"/>
                        </a:rPr>
                        <a:t>Not built-in, requires coding</a:t>
                      </a:r>
                    </a:p>
                  </a:txBody>
                  <a:tcPr anchor="ctr"/>
                </a:tc>
                <a:tc>
                  <a:txBody>
                    <a:bodyPr/>
                    <a:lstStyle/>
                    <a:p>
                      <a:r>
                        <a:rPr lang="en-US" sz="1100" dirty="0">
                          <a:solidFill>
                            <a:schemeClr val="bg2">
                              <a:lumMod val="25000"/>
                            </a:schemeClr>
                          </a:solidFill>
                          <a:latin typeface="+mn-lt"/>
                          <a:cs typeface="Segoe UI" panose="020B0502040204020203" pitchFamily="34" charset="0"/>
                        </a:rPr>
                        <a:t>Not built-in, required coding</a:t>
                      </a:r>
                    </a:p>
                  </a:txBody>
                  <a:tcPr anchor="ctr"/>
                </a:tc>
                <a:extLst>
                  <a:ext uri="{0D108BD9-81ED-4DB2-BD59-A6C34878D82A}">
                    <a16:rowId xmlns:a16="http://schemas.microsoft.com/office/drawing/2014/main" val="708603813"/>
                  </a:ext>
                </a:extLst>
              </a:tr>
            </a:tbl>
          </a:graphicData>
        </a:graphic>
      </p:graphicFrame>
    </p:spTree>
    <p:extLst>
      <p:ext uri="{BB962C8B-B14F-4D97-AF65-F5344CB8AC3E}">
        <p14:creationId xmlns:p14="http://schemas.microsoft.com/office/powerpoint/2010/main" val="1956187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Loading data into ingest storage</a:t>
            </a:r>
          </a:p>
        </p:txBody>
      </p:sp>
      <p:sp>
        <p:nvSpPr>
          <p:cNvPr id="5" name="Title 4"/>
          <p:cNvSpPr>
            <a:spLocks noGrp="1"/>
          </p:cNvSpPr>
          <p:nvPr>
            <p:ph type="title"/>
          </p:nvPr>
        </p:nvSpPr>
        <p:spPr/>
        <p:txBody>
          <a:bodyPr/>
          <a:lstStyle/>
          <a:p>
            <a:r>
              <a:rPr lang="en-US"/>
              <a:t>Data warehousing pattern in Azure</a:t>
            </a:r>
            <a:endParaRPr lang="en-US" dirty="0"/>
          </a:p>
        </p:txBody>
      </p:sp>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60062" y="3366846"/>
            <a:ext cx="103891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2167465"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4" name="Group 3"/>
          <p:cNvGrpSpPr/>
          <p:nvPr/>
        </p:nvGrpSpPr>
        <p:grpSpPr>
          <a:xfrm>
            <a:off x="394749" y="4853698"/>
            <a:ext cx="1067374" cy="287832"/>
            <a:chOff x="-1704002" y="4748566"/>
            <a:chExt cx="1642827" cy="443011"/>
          </a:xfrm>
        </p:grpSpPr>
        <p:grpSp>
          <p:nvGrpSpPr>
            <p:cNvPr id="743" name="Group 742">
              <a:extLst>
                <a:ext uri="{FF2B5EF4-FFF2-40B4-BE49-F238E27FC236}">
                  <a16:creationId xmlns:a16="http://schemas.microsoft.com/office/drawing/2014/main" id="{39925AA2-C05D-4BCA-A21C-F20BF3DA8DF2}"/>
                </a:ext>
              </a:extLst>
            </p:cNvPr>
            <p:cNvGrpSpPr/>
            <p:nvPr/>
          </p:nvGrpSpPr>
          <p:grpSpPr>
            <a:xfrm>
              <a:off x="-589596" y="4786661"/>
              <a:ext cx="528421" cy="404916"/>
              <a:chOff x="356915" y="4558566"/>
              <a:chExt cx="528421" cy="404916"/>
            </a:xfrm>
          </p:grpSpPr>
          <p:sp>
            <p:nvSpPr>
              <p:cNvPr id="744"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750"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51"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46"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7" name="Group 746">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748"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49"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752" name="Group 751">
              <a:extLst>
                <a:ext uri="{FF2B5EF4-FFF2-40B4-BE49-F238E27FC236}">
                  <a16:creationId xmlns:a16="http://schemas.microsoft.com/office/drawing/2014/main" id="{7A79524A-CDB1-416C-BC84-0830844D7619}"/>
                </a:ext>
              </a:extLst>
            </p:cNvPr>
            <p:cNvGrpSpPr/>
            <p:nvPr/>
          </p:nvGrpSpPr>
          <p:grpSpPr>
            <a:xfrm>
              <a:off x="-1194842" y="4786821"/>
              <a:ext cx="469737" cy="385154"/>
              <a:chOff x="1778647" y="1301093"/>
              <a:chExt cx="307813" cy="252387"/>
            </a:xfrm>
            <a:noFill/>
          </p:grpSpPr>
          <p:grpSp>
            <p:nvGrpSpPr>
              <p:cNvPr id="753" name="Group 752">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756" name="Rectangle 755">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cxnSp>
            <p:nvCxnSpPr>
              <p:cNvPr id="754" name="Straight Connector 753">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9050" cap="flat">
                <a:solidFill>
                  <a:srgbClr val="0078D7"/>
                </a:solidFill>
                <a:prstDash val="solid"/>
                <a:miter lim="800000"/>
                <a:headEnd/>
                <a:tailEnd/>
              </a:ln>
              <a:extLst/>
            </p:spPr>
          </p:cxnSp>
          <p:cxnSp>
            <p:nvCxnSpPr>
              <p:cNvPr id="755" name="Straight Connector 754">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9050" cap="flat">
                <a:solidFill>
                  <a:srgbClr val="0078D7"/>
                </a:solidFill>
                <a:prstDash val="solid"/>
                <a:miter lim="800000"/>
                <a:headEnd/>
                <a:tailEnd/>
              </a:ln>
              <a:extLst/>
            </p:spPr>
          </p:cxnSp>
        </p:grpSp>
        <p:grpSp>
          <p:nvGrpSpPr>
            <p:cNvPr id="760" name="Group 759">
              <a:extLst>
                <a:ext uri="{FF2B5EF4-FFF2-40B4-BE49-F238E27FC236}">
                  <a16:creationId xmlns:a16="http://schemas.microsoft.com/office/drawing/2014/main" id="{E57DD79A-C5E6-4E07-8EFA-42AB880854A1}"/>
                </a:ext>
              </a:extLst>
            </p:cNvPr>
            <p:cNvGrpSpPr>
              <a:grpSpLocks noChangeAspect="1"/>
            </p:cNvGrpSpPr>
            <p:nvPr/>
          </p:nvGrpSpPr>
          <p:grpSpPr bwMode="auto">
            <a:xfrm>
              <a:off x="-1704002" y="4748566"/>
              <a:ext cx="416196" cy="406286"/>
              <a:chOff x="1759" y="236"/>
              <a:chExt cx="252" cy="246"/>
            </a:xfrm>
            <a:noFill/>
          </p:grpSpPr>
          <p:sp>
            <p:nvSpPr>
              <p:cNvPr id="761"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2" name="Rectangle 761">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3" name="Rectangle 76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4" name="Rectangle 763">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766" name="Group 765">
            <a:extLst>
              <a:ext uri="{FF2B5EF4-FFF2-40B4-BE49-F238E27FC236}">
                <a16:creationId xmlns:a16="http://schemas.microsoft.com/office/drawing/2014/main" id="{22E8DFDF-851C-4A6F-81C3-B619382A1014}"/>
              </a:ext>
            </a:extLst>
          </p:cNvPr>
          <p:cNvGrpSpPr/>
          <p:nvPr/>
        </p:nvGrpSpPr>
        <p:grpSpPr>
          <a:xfrm>
            <a:off x="541169" y="2880194"/>
            <a:ext cx="815118" cy="823994"/>
            <a:chOff x="9095124" y="3288299"/>
            <a:chExt cx="916056" cy="1001411"/>
          </a:xfrm>
        </p:grpSpPr>
        <p:grpSp>
          <p:nvGrpSpPr>
            <p:cNvPr id="767" name="Group 766">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783"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4"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5"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6"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780"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1"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2" name="Oval 781">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9050">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69"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0"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1"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2" name="Group 771">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777"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8"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9"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73"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rgbClr val="0078D7"/>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4" name="Group 773">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775"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6"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73" name="Rectangle 172">
            <a:extLst>
              <a:ext uri="{FF2B5EF4-FFF2-40B4-BE49-F238E27FC236}">
                <a16:creationId xmlns:a16="http://schemas.microsoft.com/office/drawing/2014/main" id="{F815E56E-83A2-4DDA-8B20-800B4C649FBD}"/>
              </a:ext>
            </a:extLst>
          </p:cNvPr>
          <p:cNvSpPr/>
          <p:nvPr/>
        </p:nvSpPr>
        <p:spPr>
          <a:xfrm>
            <a:off x="1874969" y="4072126"/>
            <a:ext cx="1020687"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flat files</a:t>
            </a:r>
          </a:p>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into data lake on a schedule</a:t>
            </a:r>
          </a:p>
        </p:txBody>
      </p:sp>
      <p:cxnSp>
        <p:nvCxnSpPr>
          <p:cNvPr id="175" name="Connector: Elbow 544">
            <a:extLst>
              <a:ext uri="{FF2B5EF4-FFF2-40B4-BE49-F238E27FC236}">
                <a16:creationId xmlns:a16="http://schemas.microsoft.com/office/drawing/2014/main" id="{3920FA68-5AA7-4B4F-8E89-D0B3650AA487}"/>
              </a:ext>
            </a:extLst>
          </p:cNvPr>
          <p:cNvCxnSpPr>
            <a:cxnSpLocks/>
          </p:cNvCxnSpPr>
          <p:nvPr/>
        </p:nvCxnSpPr>
        <p:spPr>
          <a:xfrm flipV="1">
            <a:off x="1614369" y="2298763"/>
            <a:ext cx="510350" cy="1825102"/>
          </a:xfrm>
          <a:prstGeom prst="bentConnector3">
            <a:avLst>
              <a:gd name="adj1" fmla="val 50000"/>
            </a:avLst>
          </a:prstGeom>
          <a:noFill/>
          <a:ln w="19050" cap="flat" cmpd="sng" algn="ctr">
            <a:solidFill>
              <a:schemeClr val="tx1"/>
            </a:solidFill>
            <a:prstDash val="sysDot"/>
            <a:headEnd type="none"/>
            <a:tailEnd type="arrow" w="lg" len="med"/>
          </a:ln>
          <a:effectLst/>
        </p:spPr>
      </p:cxnSp>
      <p:pic>
        <p:nvPicPr>
          <p:cNvPr id="77" name="Picture 76">
            <a:extLst>
              <a:ext uri="{FF2B5EF4-FFF2-40B4-BE49-F238E27FC236}">
                <a16:creationId xmlns:a16="http://schemas.microsoft.com/office/drawing/2014/main" id="{873DB5D8-E534-BE48-B43B-7DA6F52267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033" y="1930862"/>
            <a:ext cx="397613" cy="397613"/>
          </a:xfrm>
          <a:prstGeom prst="rect">
            <a:avLst/>
          </a:prstGeom>
        </p:spPr>
      </p:pic>
      <p:pic>
        <p:nvPicPr>
          <p:cNvPr id="78" name="Picture 77">
            <a:extLst>
              <a:ext uri="{FF2B5EF4-FFF2-40B4-BE49-F238E27FC236}">
                <a16:creationId xmlns:a16="http://schemas.microsoft.com/office/drawing/2014/main" id="{4CC145DC-76FB-E04D-9FF6-FAD55E0C376A}"/>
              </a:ext>
            </a:extLst>
          </p:cNvPr>
          <p:cNvPicPr>
            <a:picLocks noChangeAspect="1"/>
          </p:cNvPicPr>
          <p:nvPr/>
        </p:nvPicPr>
        <p:blipFill>
          <a:blip r:embed="rId5"/>
          <a:stretch>
            <a:fillRect/>
          </a:stretch>
        </p:blipFill>
        <p:spPr>
          <a:xfrm>
            <a:off x="3221323" y="3505376"/>
            <a:ext cx="516393" cy="516392"/>
          </a:xfrm>
          <a:prstGeom prst="rect">
            <a:avLst/>
          </a:prstGeom>
        </p:spPr>
      </p:pic>
      <p:sp>
        <p:nvSpPr>
          <p:cNvPr id="65" name="TextBox 64">
            <a:extLst>
              <a:ext uri="{FF2B5EF4-FFF2-40B4-BE49-F238E27FC236}">
                <a16:creationId xmlns:a16="http://schemas.microsoft.com/office/drawing/2014/main" id="{D7B1B4C5-F592-FA4C-BEB8-D6F18D92B4A5}"/>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66" name="TextBox 65">
            <a:extLst>
              <a:ext uri="{FF2B5EF4-FFF2-40B4-BE49-F238E27FC236}">
                <a16:creationId xmlns:a16="http://schemas.microsoft.com/office/drawing/2014/main" id="{7E3440EB-4C4E-5640-B929-6F0A7D1EBB59}"/>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sp>
        <p:nvSpPr>
          <p:cNvPr id="67" name="TextBox 66">
            <a:extLst>
              <a:ext uri="{FF2B5EF4-FFF2-40B4-BE49-F238E27FC236}">
                <a16:creationId xmlns:a16="http://schemas.microsoft.com/office/drawing/2014/main" id="{9AAC73D6-6C2D-7449-AD74-4468B6924CC6}"/>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68" name="TextBox 67">
            <a:extLst>
              <a:ext uri="{FF2B5EF4-FFF2-40B4-BE49-F238E27FC236}">
                <a16:creationId xmlns:a16="http://schemas.microsoft.com/office/drawing/2014/main" id="{6538B077-5F07-1D45-8B08-7EA6D42DA28E}"/>
              </a:ext>
            </a:extLst>
          </p:cNvPr>
          <p:cNvSpPr txBox="1"/>
          <p:nvPr/>
        </p:nvSpPr>
        <p:spPr>
          <a:xfrm>
            <a:off x="272553" y="5306821"/>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
        <p:nvSpPr>
          <p:cNvPr id="69" name="TextBox 68">
            <a:extLst>
              <a:ext uri="{FF2B5EF4-FFF2-40B4-BE49-F238E27FC236}">
                <a16:creationId xmlns:a16="http://schemas.microsoft.com/office/drawing/2014/main" id="{CD2672F5-C4E5-B240-9853-A29207DA3A2B}"/>
              </a:ext>
            </a:extLst>
          </p:cNvPr>
          <p:cNvSpPr txBox="1"/>
          <p:nvPr/>
        </p:nvSpPr>
        <p:spPr>
          <a:xfrm>
            <a:off x="3078769" y="4080127"/>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70" name="TextBox 69">
            <a:extLst>
              <a:ext uri="{FF2B5EF4-FFF2-40B4-BE49-F238E27FC236}">
                <a16:creationId xmlns:a16="http://schemas.microsoft.com/office/drawing/2014/main" id="{8B056747-6152-4B45-B71D-5A092DABFAEF}"/>
              </a:ext>
            </a:extLst>
          </p:cNvPr>
          <p:cNvSpPr txBox="1"/>
          <p:nvPr/>
        </p:nvSpPr>
        <p:spPr>
          <a:xfrm>
            <a:off x="2294466" y="2374581"/>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Tree>
    <p:custDataLst>
      <p:tags r:id="rId1"/>
    </p:custDataLst>
    <p:extLst>
      <p:ext uri="{BB962C8B-B14F-4D97-AF65-F5344CB8AC3E}">
        <p14:creationId xmlns:p14="http://schemas.microsoft.com/office/powerpoint/2010/main" val="36351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00A8-E4DC-4969-865A-CEDCE081E76C}"/>
              </a:ext>
            </a:extLst>
          </p:cNvPr>
          <p:cNvSpPr>
            <a:spLocks noGrp="1"/>
          </p:cNvSpPr>
          <p:nvPr>
            <p:ph type="title"/>
          </p:nvPr>
        </p:nvSpPr>
        <p:spPr>
          <a:xfrm>
            <a:off x="268462" y="289511"/>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Comparing STREAMING ANALYTICS Service (1/2)</a:t>
            </a:r>
          </a:p>
        </p:txBody>
      </p:sp>
      <p:sp>
        <p:nvSpPr>
          <p:cNvPr id="3" name="Text Placeholder 2">
            <a:extLst>
              <a:ext uri="{FF2B5EF4-FFF2-40B4-BE49-F238E27FC236}">
                <a16:creationId xmlns:a16="http://schemas.microsoft.com/office/drawing/2014/main" id="{27B3D4ED-EA47-4593-B95F-F43819E70486}"/>
              </a:ext>
            </a:extLst>
          </p:cNvPr>
          <p:cNvSpPr>
            <a:spLocks noGrp="1"/>
          </p:cNvSpPr>
          <p:nvPr>
            <p:ph type="body" sz="quarter" idx="11"/>
          </p:nvPr>
        </p:nvSpPr>
        <p:spPr>
          <a:xfrm>
            <a:off x="268843" y="963482"/>
            <a:ext cx="11655078" cy="461665"/>
          </a:xfrm>
        </p:spPr>
        <p:txBody>
          <a:bodyPr anchor="ctr"/>
          <a:lstStyle/>
          <a:p>
            <a:pPr algn="ctr"/>
            <a:r>
              <a:rPr lang="en-US" sz="2000"/>
              <a:t>A side-by-side comparison of the capabilities and features</a:t>
            </a:r>
          </a:p>
        </p:txBody>
      </p:sp>
      <p:graphicFrame>
        <p:nvGraphicFramePr>
          <p:cNvPr id="5" name="Table 4">
            <a:extLst>
              <a:ext uri="{FF2B5EF4-FFF2-40B4-BE49-F238E27FC236}">
                <a16:creationId xmlns:a16="http://schemas.microsoft.com/office/drawing/2014/main" id="{3EE52B87-D920-48BF-BFBC-D5C42D7A3C47}"/>
              </a:ext>
            </a:extLst>
          </p:cNvPr>
          <p:cNvGraphicFramePr>
            <a:graphicFrameLocks noGrp="1"/>
          </p:cNvGraphicFramePr>
          <p:nvPr>
            <p:extLst/>
          </p:nvPr>
        </p:nvGraphicFramePr>
        <p:xfrm>
          <a:off x="336908" y="1509507"/>
          <a:ext cx="11587013" cy="4438351"/>
        </p:xfrm>
        <a:graphic>
          <a:graphicData uri="http://schemas.openxmlformats.org/drawingml/2006/table">
            <a:tbl>
              <a:tblPr firstRow="1" bandRow="1">
                <a:tableStyleId>{5C22544A-7EE6-4342-B048-85BDC9FD1C3A}</a:tableStyleId>
              </a:tblPr>
              <a:tblGrid>
                <a:gridCol w="2316896">
                  <a:extLst>
                    <a:ext uri="{9D8B030D-6E8A-4147-A177-3AD203B41FA5}">
                      <a16:colId xmlns:a16="http://schemas.microsoft.com/office/drawing/2014/main" val="1396455179"/>
                    </a:ext>
                  </a:extLst>
                </a:gridCol>
                <a:gridCol w="3090039">
                  <a:extLst>
                    <a:ext uri="{9D8B030D-6E8A-4147-A177-3AD203B41FA5}">
                      <a16:colId xmlns:a16="http://schemas.microsoft.com/office/drawing/2014/main" val="1576484044"/>
                    </a:ext>
                  </a:extLst>
                </a:gridCol>
                <a:gridCol w="3090039">
                  <a:extLst>
                    <a:ext uri="{9D8B030D-6E8A-4147-A177-3AD203B41FA5}">
                      <a16:colId xmlns:a16="http://schemas.microsoft.com/office/drawing/2014/main" val="3437212573"/>
                    </a:ext>
                  </a:extLst>
                </a:gridCol>
                <a:gridCol w="3090039">
                  <a:extLst>
                    <a:ext uri="{9D8B030D-6E8A-4147-A177-3AD203B41FA5}">
                      <a16:colId xmlns:a16="http://schemas.microsoft.com/office/drawing/2014/main" val="2101739241"/>
                    </a:ext>
                  </a:extLst>
                </a:gridCol>
              </a:tblGrid>
              <a:tr h="276685">
                <a:tc>
                  <a:txBody>
                    <a:bodyPr/>
                    <a:lstStyle/>
                    <a:p>
                      <a:endParaRPr lang="en-US" sz="1400"/>
                    </a:p>
                  </a:txBody>
                  <a:tcPr>
                    <a:solidFill>
                      <a:schemeClr val="bg2"/>
                    </a:solidFill>
                  </a:tcPr>
                </a:tc>
                <a:tc>
                  <a:txBody>
                    <a:bodyPr/>
                    <a:lstStyle/>
                    <a:p>
                      <a:r>
                        <a:rPr lang="en-US" sz="1400" b="0"/>
                        <a:t>Apache Storm on HDInsight</a:t>
                      </a:r>
                    </a:p>
                  </a:txBody>
                  <a:tcPr/>
                </a:tc>
                <a:tc>
                  <a:txBody>
                    <a:bodyPr/>
                    <a:lstStyle/>
                    <a:p>
                      <a:r>
                        <a:rPr lang="en-US" sz="1400" b="0"/>
                        <a:t>Azure Stream Analytics</a:t>
                      </a:r>
                    </a:p>
                  </a:txBody>
                  <a:tcPr/>
                </a:tc>
                <a:tc>
                  <a:txBody>
                    <a:bodyPr/>
                    <a:lstStyle/>
                    <a:p>
                      <a:r>
                        <a:rPr lang="en-US" sz="1400" b="0"/>
                        <a:t>Spark Streaming (Azure Databricks)</a:t>
                      </a:r>
                    </a:p>
                  </a:txBody>
                  <a:tcPr/>
                </a:tc>
                <a:extLst>
                  <a:ext uri="{0D108BD9-81ED-4DB2-BD59-A6C34878D82A}">
                    <a16:rowId xmlns:a16="http://schemas.microsoft.com/office/drawing/2014/main" val="1638703510"/>
                  </a:ext>
                </a:extLst>
              </a:tr>
              <a:tr h="372793">
                <a:tc>
                  <a:txBody>
                    <a:bodyPr/>
                    <a:lstStyle/>
                    <a:p>
                      <a:r>
                        <a:rPr lang="en-US" sz="1200" b="0">
                          <a:solidFill>
                            <a:schemeClr val="bg1"/>
                          </a:solidFill>
                          <a:latin typeface="+mn-lt"/>
                        </a:rPr>
                        <a:t>Open-Source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No </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628408071"/>
                  </a:ext>
                </a:extLst>
              </a:tr>
              <a:tr h="372793">
                <a:tc>
                  <a:txBody>
                    <a:bodyPr/>
                    <a:lstStyle/>
                    <a:p>
                      <a:r>
                        <a:rPr lang="en-US" sz="1200" b="0">
                          <a:solidFill>
                            <a:schemeClr val="bg1"/>
                          </a:solidFill>
                          <a:latin typeface="+mn-lt"/>
                        </a:rPr>
                        <a:t>Serverless Service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extLst>
                  <a:ext uri="{0D108BD9-81ED-4DB2-BD59-A6C34878D82A}">
                    <a16:rowId xmlns:a16="http://schemas.microsoft.com/office/drawing/2014/main" val="205897627"/>
                  </a:ext>
                </a:extLst>
              </a:tr>
              <a:tr h="372793">
                <a:tc>
                  <a:txBody>
                    <a:bodyPr/>
                    <a:lstStyle/>
                    <a:p>
                      <a:r>
                        <a:rPr lang="en-US" sz="1200" b="0">
                          <a:solidFill>
                            <a:schemeClr val="bg1"/>
                          </a:solidFill>
                          <a:latin typeface="+mn-lt"/>
                        </a:rPr>
                        <a:t>Hybrid (cloud and on-</a:t>
                      </a:r>
                      <a:r>
                        <a:rPr lang="en-US" sz="1200" b="0" err="1">
                          <a:solidFill>
                            <a:schemeClr val="bg1"/>
                          </a:solidFill>
                          <a:latin typeface="+mn-lt"/>
                        </a:rPr>
                        <a:t>prem</a:t>
                      </a:r>
                      <a:r>
                        <a:rPr lang="en-US" sz="1200" b="0">
                          <a:solidFill>
                            <a:schemeClr val="bg1"/>
                          </a:solidFill>
                          <a:latin typeface="+mn-lt"/>
                        </a:rPr>
                        <a:t>)</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3452422947"/>
                  </a:ext>
                </a:extLst>
              </a:tr>
              <a:tr h="372793">
                <a:tc>
                  <a:txBody>
                    <a:bodyPr/>
                    <a:lstStyle/>
                    <a:p>
                      <a:r>
                        <a:rPr lang="en-US" sz="1200" b="0">
                          <a:solidFill>
                            <a:schemeClr val="bg1"/>
                          </a:solidFill>
                          <a:latin typeface="+mn-lt"/>
                        </a:rPr>
                        <a:t>Exactly-once processing</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a:t>
                      </a:r>
                    </a:p>
                    <a:p>
                      <a:r>
                        <a:rPr lang="en-US" sz="1000">
                          <a:solidFill>
                            <a:schemeClr val="bg2">
                              <a:lumMod val="25000"/>
                            </a:schemeClr>
                          </a:solidFill>
                          <a:latin typeface="+mn-lt"/>
                          <a:cs typeface="Segoe UI" panose="020B0502040204020203" pitchFamily="34" charset="0"/>
                        </a:rPr>
                        <a:t>[Cannot distinguish between new events and replays]</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2577783266"/>
                  </a:ext>
                </a:extLst>
              </a:tr>
              <a:tr h="372793">
                <a:tc>
                  <a:txBody>
                    <a:bodyPr/>
                    <a:lstStyle/>
                    <a:p>
                      <a:r>
                        <a:rPr lang="en-US" sz="1200" b="0">
                          <a:solidFill>
                            <a:schemeClr val="bg1"/>
                          </a:solidFill>
                          <a:latin typeface="+mn-lt"/>
                        </a:rPr>
                        <a:t>SQL as Query Language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4254271744"/>
                  </a:ext>
                </a:extLst>
              </a:tr>
              <a:tr h="372793">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mn-cs"/>
                        </a:rPr>
                        <a:t>Unified Programming Model</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tc>
                  <a:txBody>
                    <a:bodyPr/>
                    <a:lstStyle/>
                    <a:p>
                      <a:r>
                        <a:rPr lang="en-US" sz="1200">
                          <a:solidFill>
                            <a:schemeClr val="bg2">
                              <a:lumMod val="25000"/>
                            </a:schemeClr>
                          </a:solidFill>
                          <a:latin typeface="+mn-lt"/>
                          <a:cs typeface="Segoe UI" panose="020B0502040204020203" pitchFamily="34" charset="0"/>
                        </a:rPr>
                        <a:t>Yes – Combines Batch, Interactive, Machine Learning and Streaming.</a:t>
                      </a:r>
                    </a:p>
                  </a:txBody>
                  <a:tcPr anchor="ctr"/>
                </a:tc>
                <a:extLst>
                  <a:ext uri="{0D108BD9-81ED-4DB2-BD59-A6C34878D82A}">
                    <a16:rowId xmlns:a16="http://schemas.microsoft.com/office/drawing/2014/main" val="3942621623"/>
                  </a:ext>
                </a:extLst>
              </a:tr>
              <a:tr h="372793">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mn-cs"/>
                        </a:rPr>
                        <a:t>Extensibility</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 custom code in Java, C# </a:t>
                      </a:r>
                      <a:r>
                        <a:rPr lang="en-US" sz="1200" err="1">
                          <a:solidFill>
                            <a:schemeClr val="bg2">
                              <a:lumMod val="25000"/>
                            </a:schemeClr>
                          </a:solidFill>
                          <a:latin typeface="+mn-lt"/>
                          <a:cs typeface="Segoe UI" panose="020B0502040204020203" pitchFamily="34" charset="0"/>
                        </a:rPr>
                        <a:t>etc</a:t>
                      </a:r>
                      <a:endParaRPr lang="en-US" sz="12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solidFill>
                            <a:schemeClr val="bg2">
                              <a:lumMod val="25000"/>
                            </a:schemeClr>
                          </a:solidFill>
                          <a:latin typeface="+mn-lt"/>
                          <a:cs typeface="Segoe UI" panose="020B0502040204020203" pitchFamily="34" charset="0"/>
                        </a:rPr>
                        <a:t>No (partial support with JavaScript UDFs)</a:t>
                      </a:r>
                    </a:p>
                  </a:txBody>
                  <a:tcPr anchor="ctr"/>
                </a:tc>
                <a:tc>
                  <a:txBody>
                    <a:bodyPr/>
                    <a:lstStyle/>
                    <a:p>
                      <a:r>
                        <a:rPr lang="en-US" sz="1200">
                          <a:solidFill>
                            <a:schemeClr val="bg2">
                              <a:lumMod val="25000"/>
                            </a:schemeClr>
                          </a:solidFill>
                          <a:latin typeface="+mn-lt"/>
                          <a:cs typeface="Segoe UI" panose="020B0502040204020203" pitchFamily="34" charset="0"/>
                        </a:rPr>
                        <a:t>Yes, custom code in Java, Scala, Python</a:t>
                      </a:r>
                    </a:p>
                  </a:txBody>
                  <a:tcPr anchor="ctr"/>
                </a:tc>
                <a:extLst>
                  <a:ext uri="{0D108BD9-81ED-4DB2-BD59-A6C34878D82A}">
                    <a16:rowId xmlns:a16="http://schemas.microsoft.com/office/drawing/2014/main" val="4254081599"/>
                  </a:ext>
                </a:extLst>
              </a:tr>
              <a:tr h="372793">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mn-cs"/>
                        </a:rPr>
                        <a:t>Windowing Support</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 needs Trident for Tumbling Window</a:t>
                      </a:r>
                    </a:p>
                  </a:txBody>
                  <a:tcPr anchor="ctr"/>
                </a:tc>
                <a:tc>
                  <a:txBody>
                    <a:bodyPr/>
                    <a:lstStyle/>
                    <a:p>
                      <a:r>
                        <a:rPr lang="en-US" sz="1200">
                          <a:solidFill>
                            <a:schemeClr val="bg2">
                              <a:lumMod val="25000"/>
                            </a:schemeClr>
                          </a:solidFill>
                          <a:latin typeface="+mn-lt"/>
                          <a:cs typeface="Segoe UI" panose="020B0502040204020203" pitchFamily="34" charset="0"/>
                        </a:rPr>
                        <a:t>Yes – Sliding, Hopping and Tumbling</a:t>
                      </a:r>
                    </a:p>
                  </a:txBody>
                  <a:tcPr anchor="ctr"/>
                </a:tc>
                <a:tc>
                  <a:txBody>
                    <a:bodyPr/>
                    <a:lstStyle/>
                    <a:p>
                      <a:r>
                        <a:rPr lang="en-US" sz="1200">
                          <a:solidFill>
                            <a:schemeClr val="bg2">
                              <a:lumMod val="25000"/>
                            </a:schemeClr>
                          </a:solidFill>
                          <a:latin typeface="+mn-lt"/>
                          <a:cs typeface="Segoe UI" panose="020B0502040204020203" pitchFamily="34" charset="0"/>
                        </a:rPr>
                        <a:t>Yes – Siding and Tumbling Window</a:t>
                      </a:r>
                    </a:p>
                  </a:txBody>
                  <a:tcPr anchor="ctr"/>
                </a:tc>
                <a:extLst>
                  <a:ext uri="{0D108BD9-81ED-4DB2-BD59-A6C34878D82A}">
                    <a16:rowId xmlns:a16="http://schemas.microsoft.com/office/drawing/2014/main" val="3478536621"/>
                  </a:ext>
                </a:extLst>
              </a:tr>
              <a:tr h="372793">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mn-cs"/>
                        </a:rPr>
                        <a:t>Azure ML Integration</a:t>
                      </a:r>
                    </a:p>
                  </a:txBody>
                  <a:tcPr anchor="ctr">
                    <a:solidFill>
                      <a:schemeClr val="accent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solidFill>
                            <a:schemeClr val="bg2">
                              <a:lumMod val="25000"/>
                            </a:schemeClr>
                          </a:solidFill>
                          <a:latin typeface="+mn-lt"/>
                          <a:cs typeface="Segoe UI" panose="020B0502040204020203" pitchFamily="34" charset="0"/>
                        </a:rPr>
                        <a:t>No built-in support. Trained model can be invoked through custom Storm Bolts.</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solidFill>
                            <a:schemeClr val="bg2">
                              <a:lumMod val="25000"/>
                            </a:schemeClr>
                          </a:solidFill>
                          <a:latin typeface="+mn-lt"/>
                          <a:cs typeface="Segoe UI" panose="020B0502040204020203" pitchFamily="34" charset="0"/>
                        </a:rPr>
                        <a:t>Yes. Published Azure Machine Learning models can be configured as functions during job creation.</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extLst>
                  <a:ext uri="{0D108BD9-81ED-4DB2-BD59-A6C34878D82A}">
                    <a16:rowId xmlns:a16="http://schemas.microsoft.com/office/drawing/2014/main" val="4031472164"/>
                  </a:ext>
                </a:extLst>
              </a:tr>
              <a:tr h="372793">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mn-cs"/>
                        </a:rPr>
                        <a:t>Kafka Integration</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 Kafka Spout available</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tc>
                  <a:txBody>
                    <a:bodyPr/>
                    <a:lstStyle/>
                    <a:p>
                      <a:r>
                        <a:rPr lang="en-US" sz="1200" dirty="0">
                          <a:solidFill>
                            <a:schemeClr val="bg2">
                              <a:lumMod val="25000"/>
                            </a:schemeClr>
                          </a:solidFill>
                          <a:latin typeface="+mn-lt"/>
                          <a:cs typeface="Segoe UI" panose="020B0502040204020203" pitchFamily="34" charset="0"/>
                        </a:rPr>
                        <a:t>Kafka connector available</a:t>
                      </a:r>
                    </a:p>
                  </a:txBody>
                  <a:tcPr anchor="ctr"/>
                </a:tc>
                <a:extLst>
                  <a:ext uri="{0D108BD9-81ED-4DB2-BD59-A6C34878D82A}">
                    <a16:rowId xmlns:a16="http://schemas.microsoft.com/office/drawing/2014/main" val="3673689376"/>
                  </a:ext>
                </a:extLst>
              </a:tr>
            </a:tbl>
          </a:graphicData>
        </a:graphic>
      </p:graphicFrame>
    </p:spTree>
    <p:extLst>
      <p:ext uri="{BB962C8B-B14F-4D97-AF65-F5344CB8AC3E}">
        <p14:creationId xmlns:p14="http://schemas.microsoft.com/office/powerpoint/2010/main" val="3244142419"/>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00A8-E4DC-4969-865A-CEDCE081E76C}"/>
              </a:ext>
            </a:extLst>
          </p:cNvPr>
          <p:cNvSpPr>
            <a:spLocks noGrp="1"/>
          </p:cNvSpPr>
          <p:nvPr>
            <p:ph type="title"/>
          </p:nvPr>
        </p:nvSpPr>
        <p:spPr>
          <a:xfrm>
            <a:off x="268462" y="289511"/>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Comparing STREAMING ANALYTICS Service (2/2)</a:t>
            </a:r>
          </a:p>
        </p:txBody>
      </p:sp>
      <p:sp>
        <p:nvSpPr>
          <p:cNvPr id="3" name="Text Placeholder 2">
            <a:extLst>
              <a:ext uri="{FF2B5EF4-FFF2-40B4-BE49-F238E27FC236}">
                <a16:creationId xmlns:a16="http://schemas.microsoft.com/office/drawing/2014/main" id="{27B3D4ED-EA47-4593-B95F-F43819E70486}"/>
              </a:ext>
            </a:extLst>
          </p:cNvPr>
          <p:cNvSpPr>
            <a:spLocks noGrp="1"/>
          </p:cNvSpPr>
          <p:nvPr>
            <p:ph type="body" sz="quarter" idx="11"/>
          </p:nvPr>
        </p:nvSpPr>
        <p:spPr>
          <a:xfrm>
            <a:off x="268843" y="963482"/>
            <a:ext cx="11655078" cy="461665"/>
          </a:xfrm>
        </p:spPr>
        <p:txBody>
          <a:bodyPr anchor="ctr"/>
          <a:lstStyle/>
          <a:p>
            <a:pPr algn="ctr"/>
            <a:r>
              <a:rPr lang="en-US" sz="2000"/>
              <a:t>A side-by-side comparison of the capabilities and features</a:t>
            </a:r>
          </a:p>
        </p:txBody>
      </p:sp>
      <p:graphicFrame>
        <p:nvGraphicFramePr>
          <p:cNvPr id="5" name="Table 4">
            <a:extLst>
              <a:ext uri="{FF2B5EF4-FFF2-40B4-BE49-F238E27FC236}">
                <a16:creationId xmlns:a16="http://schemas.microsoft.com/office/drawing/2014/main" id="{3EE52B87-D920-48BF-BFBC-D5C42D7A3C47}"/>
              </a:ext>
            </a:extLst>
          </p:cNvPr>
          <p:cNvGraphicFramePr>
            <a:graphicFrameLocks noGrp="1"/>
          </p:cNvGraphicFramePr>
          <p:nvPr>
            <p:extLst/>
          </p:nvPr>
        </p:nvGraphicFramePr>
        <p:xfrm>
          <a:off x="336908" y="1509507"/>
          <a:ext cx="11587013" cy="4632960"/>
        </p:xfrm>
        <a:graphic>
          <a:graphicData uri="http://schemas.openxmlformats.org/drawingml/2006/table">
            <a:tbl>
              <a:tblPr firstRow="1" bandRow="1">
                <a:tableStyleId>{5C22544A-7EE6-4342-B048-85BDC9FD1C3A}</a:tableStyleId>
              </a:tblPr>
              <a:tblGrid>
                <a:gridCol w="2316896">
                  <a:extLst>
                    <a:ext uri="{9D8B030D-6E8A-4147-A177-3AD203B41FA5}">
                      <a16:colId xmlns:a16="http://schemas.microsoft.com/office/drawing/2014/main" val="1396455179"/>
                    </a:ext>
                  </a:extLst>
                </a:gridCol>
                <a:gridCol w="3090039">
                  <a:extLst>
                    <a:ext uri="{9D8B030D-6E8A-4147-A177-3AD203B41FA5}">
                      <a16:colId xmlns:a16="http://schemas.microsoft.com/office/drawing/2014/main" val="1576484044"/>
                    </a:ext>
                  </a:extLst>
                </a:gridCol>
                <a:gridCol w="3090039">
                  <a:extLst>
                    <a:ext uri="{9D8B030D-6E8A-4147-A177-3AD203B41FA5}">
                      <a16:colId xmlns:a16="http://schemas.microsoft.com/office/drawing/2014/main" val="3437212573"/>
                    </a:ext>
                  </a:extLst>
                </a:gridCol>
                <a:gridCol w="3090039">
                  <a:extLst>
                    <a:ext uri="{9D8B030D-6E8A-4147-A177-3AD203B41FA5}">
                      <a16:colId xmlns:a16="http://schemas.microsoft.com/office/drawing/2014/main" val="2101739241"/>
                    </a:ext>
                  </a:extLst>
                </a:gridCol>
              </a:tblGrid>
              <a:tr h="276685">
                <a:tc>
                  <a:txBody>
                    <a:bodyPr/>
                    <a:lstStyle/>
                    <a:p>
                      <a:endParaRPr lang="en-US" sz="1400"/>
                    </a:p>
                  </a:txBody>
                  <a:tcPr>
                    <a:solidFill>
                      <a:schemeClr val="bg2"/>
                    </a:solidFill>
                  </a:tcPr>
                </a:tc>
                <a:tc>
                  <a:txBody>
                    <a:bodyPr/>
                    <a:lstStyle/>
                    <a:p>
                      <a:pPr algn="ctr"/>
                      <a:r>
                        <a:rPr lang="en-US" sz="1400" b="0"/>
                        <a:t>Apache Storm on HDInsight</a:t>
                      </a:r>
                    </a:p>
                  </a:txBody>
                  <a:tcPr anchor="ctr"/>
                </a:tc>
                <a:tc>
                  <a:txBody>
                    <a:bodyPr/>
                    <a:lstStyle/>
                    <a:p>
                      <a:pPr algn="ctr"/>
                      <a:r>
                        <a:rPr lang="en-US" sz="1400" b="0"/>
                        <a:t>Azure Stream Analytics</a:t>
                      </a:r>
                    </a:p>
                  </a:txBody>
                  <a:tcPr anchor="ctr"/>
                </a:tc>
                <a:tc>
                  <a:txBody>
                    <a:bodyPr/>
                    <a:lstStyle/>
                    <a:p>
                      <a:pPr algn="ctr"/>
                      <a:r>
                        <a:rPr lang="en-US" sz="1400" b="0"/>
                        <a:t>Spark Structured Streaming </a:t>
                      </a:r>
                    </a:p>
                    <a:p>
                      <a:pPr algn="ctr"/>
                      <a:r>
                        <a:rPr lang="en-US" sz="1400" b="0"/>
                        <a:t>(Azure Databricks)</a:t>
                      </a:r>
                    </a:p>
                  </a:txBody>
                  <a:tcPr anchor="ctr"/>
                </a:tc>
                <a:extLst>
                  <a:ext uri="{0D108BD9-81ED-4DB2-BD59-A6C34878D82A}">
                    <a16:rowId xmlns:a16="http://schemas.microsoft.com/office/drawing/2014/main" val="1638703510"/>
                  </a:ext>
                </a:extLst>
              </a:tr>
              <a:tr h="372793">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mn-cs"/>
                        </a:rPr>
                        <a:t>Pricing Model</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Pay for number and type of nodes in the HDInsight cluster and duration of use</a:t>
                      </a:r>
                      <a:endParaRPr lang="en-US" sz="1200" b="1">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solidFill>
                            <a:schemeClr val="bg2">
                              <a:lumMod val="25000"/>
                            </a:schemeClr>
                          </a:solidFill>
                          <a:latin typeface="+mn-lt"/>
                          <a:cs typeface="Segoe UI" panose="020B0502040204020203" pitchFamily="34" charset="0"/>
                        </a:rPr>
                        <a:t>Pay per Streaming Unit (SU)</a:t>
                      </a:r>
                    </a:p>
                  </a:txBody>
                  <a:tcPr anchor="ctr"/>
                </a:tc>
                <a:tc>
                  <a:txBody>
                    <a:bodyPr/>
                    <a:lstStyle/>
                    <a:p>
                      <a:r>
                        <a:rPr lang="en-US" sz="1200">
                          <a:solidFill>
                            <a:schemeClr val="bg2">
                              <a:lumMod val="25000"/>
                            </a:schemeClr>
                          </a:solidFill>
                          <a:latin typeface="+mn-lt"/>
                          <a:cs typeface="Segoe UI" panose="020B0502040204020203" pitchFamily="34" charset="0"/>
                        </a:rPr>
                        <a:t>Pay for number and type of nodes in the  cluster and duration of use</a:t>
                      </a:r>
                    </a:p>
                  </a:txBody>
                  <a:tcPr anchor="ctr"/>
                </a:tc>
                <a:extLst>
                  <a:ext uri="{0D108BD9-81ED-4DB2-BD59-A6C34878D82A}">
                    <a16:rowId xmlns:a16="http://schemas.microsoft.com/office/drawing/2014/main" val="1267886469"/>
                  </a:ext>
                </a:extLst>
              </a:tr>
              <a:tr h="372793">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b="0" kern="1200">
                          <a:solidFill>
                            <a:schemeClr val="bg1"/>
                          </a:solidFill>
                          <a:latin typeface="+mn-lt"/>
                          <a:ea typeface="+mn-ea"/>
                          <a:cs typeface="+mn-cs"/>
                        </a:rPr>
                        <a:t>Scaling Model</a:t>
                      </a:r>
                    </a:p>
                  </a:txBody>
                  <a:tcPr anchor="ctr">
                    <a:solidFill>
                      <a:schemeClr val="accent1"/>
                    </a:solidFill>
                  </a:tcPr>
                </a:tc>
                <a:tc>
                  <a:txBody>
                    <a:bodyPr/>
                    <a:lstStyle/>
                    <a:p>
                      <a:endParaRPr lang="en-US" sz="1200" b="1">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solidFill>
                            <a:schemeClr val="bg2">
                              <a:lumMod val="25000"/>
                            </a:schemeClr>
                          </a:solidFill>
                          <a:latin typeface="+mn-lt"/>
                          <a:cs typeface="Segoe UI" panose="020B0502040204020203" pitchFamily="34" charset="0"/>
                        </a:rPr>
                        <a:t>Limited by number of Streaming Units (SU). Upper limit of 1 GB/sec.</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200">
                          <a:solidFill>
                            <a:schemeClr val="bg2">
                              <a:lumMod val="25000"/>
                            </a:schemeClr>
                          </a:solidFill>
                          <a:latin typeface="+mn-lt"/>
                          <a:cs typeface="Segoe UI" panose="020B0502040204020203" pitchFamily="34" charset="0"/>
                        </a:rPr>
                        <a:t>Each SU =  1 MB/sec with max 50 SUs.</a:t>
                      </a:r>
                    </a:p>
                  </a:txBody>
                  <a:tcPr anchor="ctr"/>
                </a:tc>
                <a:tc>
                  <a:txBody>
                    <a:bodyPr/>
                    <a:lstStyle/>
                    <a:p>
                      <a:r>
                        <a:rPr lang="en-US" sz="1200">
                          <a:solidFill>
                            <a:schemeClr val="bg2">
                              <a:lumMod val="25000"/>
                            </a:schemeClr>
                          </a:solidFill>
                          <a:latin typeface="+mn-lt"/>
                          <a:cs typeface="Segoe UI" panose="020B0502040204020203" pitchFamily="34" charset="0"/>
                        </a:rPr>
                        <a:t>Limited by number and type of nodes in the cluster provisioned</a:t>
                      </a:r>
                    </a:p>
                  </a:txBody>
                  <a:tcPr anchor="ctr"/>
                </a:tc>
                <a:extLst>
                  <a:ext uri="{0D108BD9-81ED-4DB2-BD59-A6C34878D82A}">
                    <a16:rowId xmlns:a16="http://schemas.microsoft.com/office/drawing/2014/main" val="3886776864"/>
                  </a:ext>
                </a:extLst>
              </a:tr>
              <a:tr h="372793">
                <a:tc>
                  <a:txBody>
                    <a:bodyPr/>
                    <a:lstStyle/>
                    <a:p>
                      <a:r>
                        <a:rPr lang="en-US" sz="1200" b="0">
                          <a:solidFill>
                            <a:schemeClr val="bg1"/>
                          </a:solidFill>
                          <a:latin typeface="+mn-lt"/>
                        </a:rPr>
                        <a:t>Input Data Format</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Can be anything - custom code needed to parse</a:t>
                      </a:r>
                    </a:p>
                  </a:txBody>
                  <a:tcPr anchor="ctr"/>
                </a:tc>
                <a:tc>
                  <a:txBody>
                    <a:bodyPr/>
                    <a:lstStyle/>
                    <a:p>
                      <a:r>
                        <a:rPr lang="en-US" sz="1200">
                          <a:solidFill>
                            <a:schemeClr val="bg2">
                              <a:lumMod val="25000"/>
                            </a:schemeClr>
                          </a:solidFill>
                          <a:latin typeface="+mn-lt"/>
                          <a:cs typeface="Segoe UI" panose="020B0502040204020203" pitchFamily="34" charset="0"/>
                        </a:rPr>
                        <a:t>Avro, CSV, JSON</a:t>
                      </a:r>
                    </a:p>
                  </a:txBody>
                  <a:tcPr anchor="ctr"/>
                </a:tc>
                <a:tc>
                  <a:txBody>
                    <a:bodyPr/>
                    <a:lstStyle/>
                    <a:p>
                      <a:r>
                        <a:rPr lang="en-US" sz="1200">
                          <a:solidFill>
                            <a:schemeClr val="bg2">
                              <a:lumMod val="25000"/>
                            </a:schemeClr>
                          </a:solidFill>
                          <a:latin typeface="+mn-lt"/>
                          <a:cs typeface="Segoe UI" panose="020B0502040204020203" pitchFamily="34" charset="0"/>
                        </a:rPr>
                        <a:t>Text, CSV, JSON, PARQUET</a:t>
                      </a:r>
                    </a:p>
                  </a:txBody>
                  <a:tcPr anchor="ctr"/>
                </a:tc>
                <a:extLst>
                  <a:ext uri="{0D108BD9-81ED-4DB2-BD59-A6C34878D82A}">
                    <a16:rowId xmlns:a16="http://schemas.microsoft.com/office/drawing/2014/main" val="2526804059"/>
                  </a:ext>
                </a:extLst>
              </a:tr>
              <a:tr h="372793">
                <a:tc>
                  <a:txBody>
                    <a:bodyPr/>
                    <a:lstStyle/>
                    <a:p>
                      <a:r>
                        <a:rPr lang="en-US" sz="1200" b="0">
                          <a:solidFill>
                            <a:schemeClr val="bg1"/>
                          </a:solidFill>
                          <a:latin typeface="+mn-lt"/>
                        </a:rPr>
                        <a:t>Input Data Sources</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Can be anything –but need custom code. </a:t>
                      </a:r>
                    </a:p>
                  </a:txBody>
                  <a:tcPr anchor="ctr"/>
                </a:tc>
                <a:tc>
                  <a:txBody>
                    <a:bodyPr/>
                    <a:lstStyle/>
                    <a:p>
                      <a:r>
                        <a:rPr lang="en-US" sz="1200">
                          <a:solidFill>
                            <a:schemeClr val="bg2">
                              <a:lumMod val="25000"/>
                            </a:schemeClr>
                          </a:solidFill>
                          <a:latin typeface="+mn-lt"/>
                          <a:cs typeface="Segoe UI" panose="020B0502040204020203" pitchFamily="34" charset="0"/>
                        </a:rPr>
                        <a:t>Azure Event Hubs, Azure Blob Storage, Azure IoT Hub</a:t>
                      </a:r>
                    </a:p>
                  </a:txBody>
                  <a:tcPr anchor="ctr"/>
                </a:tc>
                <a:tc>
                  <a:txBody>
                    <a:bodyPr/>
                    <a:lstStyle/>
                    <a:p>
                      <a:r>
                        <a:rPr lang="en-US" sz="1200">
                          <a:solidFill>
                            <a:schemeClr val="tx1"/>
                          </a:solidFill>
                          <a:latin typeface="+mn-lt"/>
                          <a:cs typeface="Segoe UI" panose="020B0502040204020203" pitchFamily="34" charset="0"/>
                        </a:rPr>
                        <a:t>File Source, Kafka, Socket (for testing) </a:t>
                      </a:r>
                    </a:p>
                  </a:txBody>
                  <a:tcPr anchor="ctr"/>
                </a:tc>
                <a:extLst>
                  <a:ext uri="{0D108BD9-81ED-4DB2-BD59-A6C34878D82A}">
                    <a16:rowId xmlns:a16="http://schemas.microsoft.com/office/drawing/2014/main" val="4182542380"/>
                  </a:ext>
                </a:extLst>
              </a:tr>
              <a:tr h="372793">
                <a:tc>
                  <a:txBody>
                    <a:bodyPr/>
                    <a:lstStyle/>
                    <a:p>
                      <a:r>
                        <a:rPr lang="en-US" sz="1200" b="0">
                          <a:solidFill>
                            <a:schemeClr val="bg1"/>
                          </a:solidFill>
                          <a:latin typeface="+mn-lt"/>
                        </a:rPr>
                        <a:t>Output Data Sink</a:t>
                      </a:r>
                    </a:p>
                  </a:txBody>
                  <a:tcPr anchor="ctr">
                    <a:solidFill>
                      <a:schemeClr val="accent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solidFill>
                            <a:schemeClr val="bg2">
                              <a:lumMod val="25000"/>
                            </a:schemeClr>
                          </a:solidFill>
                          <a:latin typeface="+mn-lt"/>
                          <a:cs typeface="Segoe UI" panose="020B0502040204020203" pitchFamily="34" charset="0"/>
                        </a:rPr>
                        <a:t>Azure Events Hubs, Azure Blob Storage, Azure Tables, Azure Cosmos DB, Azure SQL DB, Azure Power BI, Azure Data Lake Store, HBase, Custom</a:t>
                      </a:r>
                    </a:p>
                  </a:txBody>
                  <a:tcPr anchor="ctr"/>
                </a:tc>
                <a:tc>
                  <a:txBody>
                    <a:bodyPr/>
                    <a:lstStyle/>
                    <a:p>
                      <a:r>
                        <a:rPr lang="en-US" sz="1200">
                          <a:solidFill>
                            <a:schemeClr val="bg2">
                              <a:lumMod val="25000"/>
                            </a:schemeClr>
                          </a:solidFill>
                          <a:latin typeface="+mn-lt"/>
                          <a:cs typeface="Segoe UI" panose="020B0502040204020203" pitchFamily="34" charset="0"/>
                        </a:rPr>
                        <a:t>Azure Events Hubs, Azure Blob Storage, Azure Tables, Azure Cosmos DB, Azure SQL DB, Azure Power BI, Azure Data Lake Store</a:t>
                      </a:r>
                    </a:p>
                  </a:txBody>
                  <a:tcPr anchor="ctr"/>
                </a:tc>
                <a:tc>
                  <a:txBody>
                    <a:bodyPr/>
                    <a:lstStyle/>
                    <a:p>
                      <a:r>
                        <a:rPr lang="en-US" sz="1200">
                          <a:solidFill>
                            <a:schemeClr val="tx1"/>
                          </a:solidFill>
                          <a:latin typeface="+mn-lt"/>
                          <a:cs typeface="Segoe UI" panose="020B0502040204020203" pitchFamily="34" charset="0"/>
                        </a:rPr>
                        <a:t>Console, Kafka, Memory, </a:t>
                      </a:r>
                      <a:r>
                        <a:rPr lang="en-US" sz="1200" err="1">
                          <a:solidFill>
                            <a:schemeClr val="tx1"/>
                          </a:solidFill>
                          <a:latin typeface="+mn-lt"/>
                          <a:cs typeface="Segoe UI" panose="020B0502040204020203" pitchFamily="34" charset="0"/>
                          <a:hlinkClick r:id="rId3"/>
                        </a:rPr>
                        <a:t>ForEachSink</a:t>
                      </a:r>
                      <a:endParaRPr lang="en-US" sz="1200">
                        <a:solidFill>
                          <a:schemeClr val="tx1"/>
                        </a:solidFill>
                        <a:latin typeface="+mn-lt"/>
                        <a:cs typeface="Segoe UI" panose="020B0502040204020203" pitchFamily="34" charset="0"/>
                      </a:endParaRPr>
                    </a:p>
                  </a:txBody>
                  <a:tcPr anchor="ctr"/>
                </a:tc>
                <a:extLst>
                  <a:ext uri="{0D108BD9-81ED-4DB2-BD59-A6C34878D82A}">
                    <a16:rowId xmlns:a16="http://schemas.microsoft.com/office/drawing/2014/main" val="2785288943"/>
                  </a:ext>
                </a:extLst>
              </a:tr>
              <a:tr h="372793">
                <a:tc>
                  <a:txBody>
                    <a:bodyPr/>
                    <a:lstStyle/>
                    <a:p>
                      <a:r>
                        <a:rPr lang="en-US" sz="1200" b="0">
                          <a:solidFill>
                            <a:schemeClr val="bg1"/>
                          </a:solidFill>
                          <a:latin typeface="+mn-lt"/>
                        </a:rPr>
                        <a:t>Reference Data</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 limits on data size. Connectors available for HBase, Azure Cosmos DB, Azure SQL DB and custom sources  </a:t>
                      </a:r>
                    </a:p>
                  </a:txBody>
                  <a:tcPr anchor="ctr"/>
                </a:tc>
                <a:tc>
                  <a:txBody>
                    <a:bodyPr/>
                    <a:lstStyle/>
                    <a:p>
                      <a:r>
                        <a:rPr lang="en-US" sz="1200">
                          <a:solidFill>
                            <a:schemeClr val="bg2">
                              <a:lumMod val="25000"/>
                            </a:schemeClr>
                          </a:solidFill>
                          <a:latin typeface="+mn-lt"/>
                          <a:cs typeface="Segoe UI" panose="020B0502040204020203" pitchFamily="34" charset="0"/>
                        </a:rPr>
                        <a:t>Azure Blob Storage only with max size of 100 MB in-memory lookup cache</a:t>
                      </a:r>
                    </a:p>
                  </a:txBody>
                  <a:tcPr anchor="ctr"/>
                </a:tc>
                <a:tc>
                  <a:txBody>
                    <a:bodyPr/>
                    <a:lstStyle/>
                    <a:p>
                      <a:r>
                        <a:rPr lang="en-US" sz="1200">
                          <a:solidFill>
                            <a:schemeClr val="tx1"/>
                          </a:solidFill>
                          <a:latin typeface="+mn-lt"/>
                          <a:cs typeface="Segoe UI" panose="020B0502040204020203" pitchFamily="34" charset="0"/>
                        </a:rPr>
                        <a:t>No limits  on data size. Can be stored in any source supported by Apache Spark.</a:t>
                      </a:r>
                    </a:p>
                  </a:txBody>
                  <a:tcPr anchor="ctr"/>
                </a:tc>
                <a:extLst>
                  <a:ext uri="{0D108BD9-81ED-4DB2-BD59-A6C34878D82A}">
                    <a16:rowId xmlns:a16="http://schemas.microsoft.com/office/drawing/2014/main" val="1609415518"/>
                  </a:ext>
                </a:extLst>
              </a:tr>
              <a:tr h="372793">
                <a:tc>
                  <a:txBody>
                    <a:bodyPr/>
                    <a:lstStyle/>
                    <a:p>
                      <a:r>
                        <a:rPr lang="en-US" sz="1200" b="0">
                          <a:solidFill>
                            <a:schemeClr val="bg1"/>
                          </a:solidFill>
                          <a:latin typeface="+mn-lt"/>
                        </a:rPr>
                        <a:t>Dev Experience </a:t>
                      </a:r>
                    </a:p>
                  </a:txBody>
                  <a:tcPr anchor="ctr">
                    <a:solidFill>
                      <a:schemeClr val="accent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solidFill>
                            <a:schemeClr val="bg2">
                              <a:lumMod val="25000"/>
                            </a:schemeClr>
                          </a:solidFill>
                          <a:latin typeface="+mn-lt"/>
                          <a:cs typeface="Segoe UI" panose="020B0502040204020203" pitchFamily="34" charset="0"/>
                        </a:rPr>
                        <a:t>Users using .NET can develop, debug, and monitor through Visual Studio. </a:t>
                      </a:r>
                    </a:p>
                  </a:txBody>
                  <a:tcPr anchor="ctr"/>
                </a:tc>
                <a:tc>
                  <a:txBody>
                    <a:bodyPr/>
                    <a:lstStyle/>
                    <a:p>
                      <a:r>
                        <a:rPr lang="en-US" sz="1200">
                          <a:solidFill>
                            <a:schemeClr val="bg2">
                              <a:lumMod val="25000"/>
                            </a:schemeClr>
                          </a:solidFill>
                          <a:latin typeface="+mn-lt"/>
                          <a:cs typeface="Segoe UI" panose="020B0502040204020203" pitchFamily="34" charset="0"/>
                        </a:rPr>
                        <a:t>Users can create, debug, and monitor jobs through the Azure portal, using sample data derived from a live stream</a:t>
                      </a:r>
                    </a:p>
                  </a:txBody>
                  <a:tcPr anchor="ctr"/>
                </a:tc>
                <a:tc>
                  <a:txBody>
                    <a:bodyPr/>
                    <a:lstStyle/>
                    <a:p>
                      <a:r>
                        <a:rPr lang="en-US" sz="1200" dirty="0">
                          <a:solidFill>
                            <a:schemeClr val="tx1"/>
                          </a:solidFill>
                          <a:latin typeface="+mn-lt"/>
                          <a:cs typeface="Segoe UI" panose="020B0502040204020203" pitchFamily="34" charset="0"/>
                        </a:rPr>
                        <a:t>Use Azure Databricks Notebooks.</a:t>
                      </a:r>
                    </a:p>
                  </a:txBody>
                  <a:tcPr anchor="ctr"/>
                </a:tc>
                <a:extLst>
                  <a:ext uri="{0D108BD9-81ED-4DB2-BD59-A6C34878D82A}">
                    <a16:rowId xmlns:a16="http://schemas.microsoft.com/office/drawing/2014/main" val="1400419834"/>
                  </a:ext>
                </a:extLst>
              </a:tr>
            </a:tbl>
          </a:graphicData>
        </a:graphic>
      </p:graphicFrame>
      <p:sp>
        <p:nvSpPr>
          <p:cNvPr id="6" name="Rectangle 5">
            <a:extLst>
              <a:ext uri="{FF2B5EF4-FFF2-40B4-BE49-F238E27FC236}">
                <a16:creationId xmlns:a16="http://schemas.microsoft.com/office/drawing/2014/main" id="{BDFD6949-00D5-4244-8CB0-ED25BFC00F6B}"/>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922646092"/>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AAEA5-744D-4646-A602-483E9E2DE812}"/>
              </a:ext>
            </a:extLst>
          </p:cNvPr>
          <p:cNvSpPr>
            <a:spLocks noGrp="1"/>
          </p:cNvSpPr>
          <p:nvPr>
            <p:ph type="title"/>
          </p:nvPr>
        </p:nvSpPr>
        <p:spPr>
          <a:xfrm>
            <a:off x="0" y="1"/>
            <a:ext cx="12192000" cy="905164"/>
          </a:xfrm>
        </p:spPr>
        <p:txBody>
          <a:bodyPr/>
          <a:lstStyle/>
          <a:p>
            <a:r>
              <a:rPr lang="en-US" dirty="0"/>
              <a:t>Hands-On Labs (HOLs)</a:t>
            </a:r>
          </a:p>
        </p:txBody>
      </p:sp>
      <p:sp>
        <p:nvSpPr>
          <p:cNvPr id="3" name="Content Placeholder 2">
            <a:extLst>
              <a:ext uri="{FF2B5EF4-FFF2-40B4-BE49-F238E27FC236}">
                <a16:creationId xmlns:a16="http://schemas.microsoft.com/office/drawing/2014/main" id="{3CFC4614-7F35-4567-9EDD-D62F2F589C7C}"/>
              </a:ext>
            </a:extLst>
          </p:cNvPr>
          <p:cNvSpPr>
            <a:spLocks noGrp="1"/>
          </p:cNvSpPr>
          <p:nvPr>
            <p:ph idx="1"/>
          </p:nvPr>
        </p:nvSpPr>
        <p:spPr>
          <a:xfrm>
            <a:off x="0" y="869858"/>
            <a:ext cx="12192000" cy="5843844"/>
          </a:xfrm>
        </p:spPr>
        <p:txBody>
          <a:bodyPr/>
          <a:lstStyle/>
          <a:p>
            <a:r>
              <a:rPr lang="en-US" dirty="0"/>
              <a:t>See separate </a:t>
            </a:r>
            <a:r>
              <a:rPr lang="en-US"/>
              <a:t>HOL walk-throughs</a:t>
            </a:r>
            <a:endParaRPr lang="en-US" dirty="0"/>
          </a:p>
          <a:p>
            <a:r>
              <a:rPr lang="en-US" dirty="0"/>
              <a:t>HOL 1 = Store and Ingest</a:t>
            </a:r>
          </a:p>
          <a:p>
            <a:pPr lvl="1"/>
            <a:r>
              <a:rPr lang="en-US" dirty="0"/>
              <a:t>Azure Storage, Azure SQL Database, Azure Data Factory, Azure SQL Data Warehouse</a:t>
            </a:r>
          </a:p>
          <a:p>
            <a:r>
              <a:rPr lang="en-US" dirty="0"/>
              <a:t>HOL 2 = Analyze and Report</a:t>
            </a:r>
          </a:p>
          <a:p>
            <a:pPr lvl="1"/>
            <a:r>
              <a:rPr lang="en-US" dirty="0"/>
              <a:t>Azure Analysis Services, Power BI</a:t>
            </a:r>
          </a:p>
          <a:p>
            <a:r>
              <a:rPr lang="en-US" dirty="0"/>
              <a:t>HOL 3 = Stream Processing</a:t>
            </a:r>
          </a:p>
          <a:p>
            <a:pPr lvl="1"/>
            <a:r>
              <a:rPr lang="en-US" dirty="0"/>
              <a:t>Event Hubs, Azure Function, Azure Cognitive Services</a:t>
            </a:r>
          </a:p>
          <a:p>
            <a:r>
              <a:rPr lang="en-US" dirty="0"/>
              <a:t>HOL 4 = Near Real-Time Dashboard</a:t>
            </a:r>
          </a:p>
          <a:p>
            <a:pPr lvl="1"/>
            <a:r>
              <a:rPr lang="en-US" dirty="0"/>
              <a:t>Azure Stream Analytics, Power BI</a:t>
            </a:r>
          </a:p>
          <a:p>
            <a:r>
              <a:rPr lang="en-US" dirty="0"/>
              <a:t>HOL 5 = Store Stream Data, add to Report</a:t>
            </a:r>
          </a:p>
          <a:p>
            <a:pPr lvl="1"/>
            <a:r>
              <a:rPr lang="en-US" dirty="0"/>
              <a:t>Cosmos DB, Power BI</a:t>
            </a:r>
          </a:p>
        </p:txBody>
      </p:sp>
    </p:spTree>
    <p:extLst>
      <p:ext uri="{BB962C8B-B14F-4D97-AF65-F5344CB8AC3E}">
        <p14:creationId xmlns:p14="http://schemas.microsoft.com/office/powerpoint/2010/main" val="4351603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AAEA5-744D-4646-A602-483E9E2DE812}"/>
              </a:ext>
            </a:extLst>
          </p:cNvPr>
          <p:cNvSpPr>
            <a:spLocks noGrp="1"/>
          </p:cNvSpPr>
          <p:nvPr>
            <p:ph type="title"/>
          </p:nvPr>
        </p:nvSpPr>
        <p:spPr>
          <a:xfrm>
            <a:off x="0" y="1"/>
            <a:ext cx="12192000" cy="795129"/>
          </a:xfrm>
        </p:spPr>
        <p:txBody>
          <a:bodyPr/>
          <a:lstStyle/>
          <a:p>
            <a:r>
              <a:rPr lang="en-US" dirty="0"/>
              <a:t>HOLs – Architecture</a:t>
            </a:r>
          </a:p>
        </p:txBody>
      </p:sp>
      <p:pic>
        <p:nvPicPr>
          <p:cNvPr id="7" name="Picture 6">
            <a:extLst>
              <a:ext uri="{FF2B5EF4-FFF2-40B4-BE49-F238E27FC236}">
                <a16:creationId xmlns:a16="http://schemas.microsoft.com/office/drawing/2014/main" id="{456AAE95-0B9F-4901-95E7-C03957BBF280}"/>
              </a:ext>
            </a:extLst>
          </p:cNvPr>
          <p:cNvPicPr>
            <a:picLocks noChangeAspect="1"/>
          </p:cNvPicPr>
          <p:nvPr/>
        </p:nvPicPr>
        <p:blipFill>
          <a:blip r:embed="rId2"/>
          <a:stretch>
            <a:fillRect/>
          </a:stretch>
        </p:blipFill>
        <p:spPr>
          <a:xfrm>
            <a:off x="1613715" y="673597"/>
            <a:ext cx="8333366" cy="6184402"/>
          </a:xfrm>
          <a:prstGeom prst="rect">
            <a:avLst/>
          </a:prstGeom>
        </p:spPr>
      </p:pic>
    </p:spTree>
    <p:extLst>
      <p:ext uri="{BB962C8B-B14F-4D97-AF65-F5344CB8AC3E}">
        <p14:creationId xmlns:p14="http://schemas.microsoft.com/office/powerpoint/2010/main" val="37862066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0970BC-A85E-47ED-B431-5C8503B84FA0}"/>
              </a:ext>
            </a:extLst>
          </p:cNvPr>
          <p:cNvSpPr>
            <a:spLocks noGrp="1"/>
          </p:cNvSpPr>
          <p:nvPr>
            <p:ph type="body" sz="quarter" idx="10"/>
          </p:nvPr>
        </p:nvSpPr>
        <p:spPr>
          <a:xfrm>
            <a:off x="0" y="728117"/>
            <a:ext cx="12192000" cy="3472746"/>
          </a:xfrm>
        </p:spPr>
        <p:txBody>
          <a:bodyPr/>
          <a:lstStyle/>
          <a:p>
            <a:pPr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Understanding the Data Estate and Big Data Patterns: </a:t>
            </a:r>
            <a:r>
              <a:rPr lang="en-US" sz="1800" dirty="0">
                <a:solidFill>
                  <a:srgbClr val="0563C1"/>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https://microsoft.sharepoint.com/sites/infopedia/pages/layouts/kcdoc.aspx?k=g01kc-2-529</a:t>
            </a:r>
            <a:r>
              <a:rPr lang="en-US" sz="1800" dirty="0">
                <a:latin typeface="Calibri" panose="020F0502020204030204" pitchFamily="34" charset="0"/>
                <a:cs typeface="Calibri" panose="020F0502020204030204" pitchFamily="34" charset="0"/>
              </a:rPr>
              <a:t>​</a:t>
            </a:r>
          </a:p>
          <a:p>
            <a:pPr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Modern DW Pitch Deck: </a:t>
            </a:r>
            <a:r>
              <a:rPr lang="en-US" sz="1800" dirty="0">
                <a:solidFill>
                  <a:srgbClr val="0563C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https://microsoft.sharepoint.com/sites/infopedia/pages/layouts/kcdoc.aspx?k=g01kc-1-37046</a:t>
            </a:r>
            <a:r>
              <a:rPr lang="en-US" sz="1800" dirty="0">
                <a:latin typeface="Calibri" panose="020F0502020204030204" pitchFamily="34" charset="0"/>
                <a:cs typeface="Calibri" panose="020F0502020204030204" pitchFamily="34" charset="0"/>
              </a:rPr>
              <a:t> ​</a:t>
            </a:r>
          </a:p>
          <a:p>
            <a:pPr fontAlgn="base">
              <a:buFont typeface="Arial" panose="020B0604020202020204" pitchFamily="34" charset="0"/>
              <a:buChar char="•"/>
            </a:pPr>
            <a:endParaRPr lang="en-US" sz="800" dirty="0">
              <a:latin typeface="Calibri" panose="020F0502020204030204" pitchFamily="34" charset="0"/>
              <a:cs typeface="Calibri" panose="020F0502020204030204" pitchFamily="34" charset="0"/>
            </a:endParaRPr>
          </a:p>
          <a:p>
            <a:pPr fontAlgn="base">
              <a:buFont typeface="Arial" panose="020B0604020202020204" pitchFamily="34" charset="0"/>
              <a:buChar char="•"/>
            </a:pPr>
            <a:r>
              <a:rPr lang="en-US" sz="1800" dirty="0">
                <a:latin typeface="Calibri" panose="020F0502020204030204" pitchFamily="34" charset="0"/>
                <a:cs typeface="Calibri" panose="020F0502020204030204" pitchFamily="34" charset="0"/>
              </a:rPr>
              <a:t>Main Cloud Workshop: </a:t>
            </a:r>
            <a:r>
              <a:rPr lang="en-US" sz="1800" dirty="0">
                <a:latin typeface="Calibri" panose="020F0502020204030204" pitchFamily="34" charset="0"/>
                <a:cs typeface="Calibri" panose="020F0502020204030204" pitchFamily="34" charset="0"/>
                <a:hlinkClick r:id="rId4"/>
              </a:rPr>
              <a:t>https://github.com/Microsoft/MCW</a:t>
            </a:r>
            <a:r>
              <a:rPr lang="en-US" sz="1800" dirty="0">
                <a:latin typeface="Calibri" panose="020F0502020204030204" pitchFamily="34" charset="0"/>
                <a:cs typeface="Calibri" panose="020F0502020204030204" pitchFamily="34" charset="0"/>
              </a:rPr>
              <a:t> </a:t>
            </a:r>
          </a:p>
          <a:p>
            <a:pPr lvl="1" fontAlgn="base"/>
            <a:r>
              <a:rPr lang="en-US" sz="1600" dirty="0">
                <a:latin typeface="Calibri" panose="020F0502020204030204" pitchFamily="34" charset="0"/>
                <a:cs typeface="Calibri" panose="020F0502020204030204" pitchFamily="34" charset="0"/>
                <a:hlinkClick r:id="rId5"/>
              </a:rPr>
              <a:t>https://github.com/Microsoft/MCW-Big-data-and-visualization</a:t>
            </a:r>
            <a:r>
              <a:rPr lang="en-US" sz="1600" dirty="0">
                <a:latin typeface="Calibri" panose="020F0502020204030204" pitchFamily="34" charset="0"/>
                <a:cs typeface="Calibri" panose="020F0502020204030204" pitchFamily="34" charset="0"/>
              </a:rPr>
              <a:t> </a:t>
            </a:r>
          </a:p>
          <a:p>
            <a:pPr lvl="1" fontAlgn="base"/>
            <a:r>
              <a:rPr lang="en-US" sz="1600" dirty="0">
                <a:solidFill>
                  <a:srgbClr val="0563C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https://github.com/Microsoft/MCW-Internet-of-Things</a:t>
            </a:r>
            <a:r>
              <a:rPr lang="en-US" sz="1600" dirty="0">
                <a:latin typeface="Calibri" panose="020F0502020204030204" pitchFamily="34" charset="0"/>
                <a:cs typeface="Calibri" panose="020F0502020204030204" pitchFamily="34" charset="0"/>
              </a:rPr>
              <a:t> ​</a:t>
            </a:r>
          </a:p>
          <a:p>
            <a:pPr lvl="1" fontAlgn="base"/>
            <a:r>
              <a:rPr lang="en-US" sz="1600" dirty="0">
                <a:latin typeface="Calibri" panose="020F0502020204030204" pitchFamily="34" charset="0"/>
                <a:cs typeface="Calibri" panose="020F0502020204030204" pitchFamily="34" charset="0"/>
                <a:hlinkClick r:id="rId7"/>
              </a:rPr>
              <a:t>https://github.com/Microsoft/MCW-Migrate-EDW-to-Azure-SQL-Data-Warehouse</a:t>
            </a:r>
            <a:endParaRPr lang="en-US" sz="1600" dirty="0">
              <a:latin typeface="Calibri" panose="020F0502020204030204" pitchFamily="34" charset="0"/>
              <a:cs typeface="Calibri" panose="020F0502020204030204" pitchFamily="34" charset="0"/>
            </a:endParaRPr>
          </a:p>
          <a:p>
            <a:pPr lvl="1" fontAlgn="base"/>
            <a:r>
              <a:rPr lang="en-US" sz="1600" dirty="0">
                <a:latin typeface="Calibri" panose="020F0502020204030204" pitchFamily="34" charset="0"/>
                <a:cs typeface="Calibri" panose="020F0502020204030204" pitchFamily="34" charset="0"/>
                <a:hlinkClick r:id="rId8"/>
              </a:rPr>
              <a:t>https://github.com/Microsoft/MCW-Intelligent-Analytics</a:t>
            </a:r>
            <a:r>
              <a:rPr lang="en-US" sz="1600" dirty="0">
                <a:latin typeface="Calibri" panose="020F0502020204030204" pitchFamily="34" charset="0"/>
                <a:cs typeface="Calibri" panose="020F0502020204030204" pitchFamily="34" charset="0"/>
              </a:rPr>
              <a:t> </a:t>
            </a:r>
          </a:p>
        </p:txBody>
      </p:sp>
      <p:sp>
        <p:nvSpPr>
          <p:cNvPr id="3" name="Title 2">
            <a:extLst>
              <a:ext uri="{FF2B5EF4-FFF2-40B4-BE49-F238E27FC236}">
                <a16:creationId xmlns:a16="http://schemas.microsoft.com/office/drawing/2014/main" id="{8A3A9D1E-423D-49A8-99B6-071090A601A5}"/>
              </a:ext>
            </a:extLst>
          </p:cNvPr>
          <p:cNvSpPr>
            <a:spLocks noGrp="1"/>
          </p:cNvSpPr>
          <p:nvPr>
            <p:ph type="title"/>
          </p:nvPr>
        </p:nvSpPr>
        <p:spPr>
          <a:xfrm>
            <a:off x="0" y="0"/>
            <a:ext cx="12192000" cy="739343"/>
          </a:xfrm>
        </p:spPr>
        <p:txBody>
          <a:bodyPr/>
          <a:lstStyle/>
          <a:p>
            <a:r>
              <a:rPr lang="en-US" dirty="0"/>
              <a:t>References</a:t>
            </a:r>
          </a:p>
        </p:txBody>
      </p:sp>
    </p:spTree>
    <p:extLst>
      <p:ext uri="{BB962C8B-B14F-4D97-AF65-F5344CB8AC3E}">
        <p14:creationId xmlns:p14="http://schemas.microsoft.com/office/powerpoint/2010/main" val="10052239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a:t>Network data transfer</a:t>
            </a:r>
            <a:endParaRPr lang="en-US" dirty="0"/>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a:t>Physical data transfer</a:t>
            </a:r>
            <a:endParaRPr lang="en-US" dirty="0"/>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Internal SATA HDDs or SDDs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a:t>Command line tools and APIs</a:t>
            </a:r>
            <a:endParaRPr lang="en-US" dirty="0"/>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a:t>Graphical user interface tools</a:t>
            </a:r>
            <a:endParaRPr lang="en-US" dirty="0"/>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606D3E6-93FA-40AB-930D-D81BB78B3C96}"/>
              </a:ext>
            </a:extLst>
          </p:cNvPr>
          <p:cNvSpPr>
            <a:spLocks noGrp="1"/>
          </p:cNvSpPr>
          <p:nvPr>
            <p:ph type="body" sz="quarter" idx="10"/>
          </p:nvPr>
        </p:nvSpPr>
        <p:spPr>
          <a:xfrm>
            <a:off x="437318" y="1120572"/>
            <a:ext cx="11339774" cy="5685403"/>
          </a:xfrm>
        </p:spPr>
        <p:txBody>
          <a:bodyPr/>
          <a:lstStyle/>
          <a:p>
            <a:r>
              <a:rPr lang="en-US" dirty="0"/>
              <a:t>Modern Data Warehouse on Azure</a:t>
            </a:r>
          </a:p>
          <a:p>
            <a:pPr lvl="1"/>
            <a:r>
              <a:rPr lang="en-US" dirty="0"/>
              <a:t>2 hours</a:t>
            </a:r>
          </a:p>
          <a:p>
            <a:r>
              <a:rPr lang="en-US" dirty="0"/>
              <a:t>Hands-On Labs (HOLs)</a:t>
            </a:r>
          </a:p>
          <a:p>
            <a:pPr lvl="1"/>
            <a:r>
              <a:rPr lang="en-US" dirty="0"/>
              <a:t>5 HOLs – Rest of Day</a:t>
            </a:r>
          </a:p>
          <a:p>
            <a:pPr lvl="1"/>
            <a:r>
              <a:rPr lang="en-US" dirty="0"/>
              <a:t>HOL 1 = Store and Ingest</a:t>
            </a:r>
          </a:p>
          <a:p>
            <a:pPr lvl="1"/>
            <a:r>
              <a:rPr lang="en-US" dirty="0"/>
              <a:t>HOL 2 = Analyze and Report</a:t>
            </a:r>
          </a:p>
          <a:p>
            <a:pPr lvl="1"/>
            <a:r>
              <a:rPr lang="en-US" dirty="0"/>
              <a:t>HOL 3 = Stream Processing</a:t>
            </a:r>
          </a:p>
          <a:p>
            <a:pPr lvl="1"/>
            <a:r>
              <a:rPr lang="en-US" dirty="0"/>
              <a:t>HOL 4 = Near Real-Time Dashboard</a:t>
            </a:r>
          </a:p>
          <a:p>
            <a:pPr lvl="1"/>
            <a:r>
              <a:rPr lang="en-US" dirty="0"/>
              <a:t>HOL 5 = Store Stream Data, add to Report</a:t>
            </a:r>
          </a:p>
          <a:p>
            <a:r>
              <a:rPr lang="en-US" dirty="0"/>
              <a:t>Day</a:t>
            </a:r>
          </a:p>
          <a:p>
            <a:pPr lvl="1"/>
            <a:r>
              <a:rPr lang="en-US" dirty="0"/>
              <a:t>Morning: Presentation, Start HOLs</a:t>
            </a:r>
          </a:p>
          <a:p>
            <a:pPr lvl="1"/>
            <a:r>
              <a:rPr lang="en-US" dirty="0"/>
              <a:t>Noon: Lunch</a:t>
            </a:r>
          </a:p>
          <a:p>
            <a:pPr lvl="1"/>
            <a:r>
              <a:rPr lang="en-US" dirty="0"/>
              <a:t>Afternoon: HOLs</a:t>
            </a:r>
          </a:p>
        </p:txBody>
      </p:sp>
      <p:sp>
        <p:nvSpPr>
          <p:cNvPr id="4" name="Title 3">
            <a:extLst>
              <a:ext uri="{FF2B5EF4-FFF2-40B4-BE49-F238E27FC236}">
                <a16:creationId xmlns:a16="http://schemas.microsoft.com/office/drawing/2014/main" id="{3B81C3A3-A5E0-45EE-BE97-CED22EA2E1D7}"/>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7279752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 man, wall, building&#10;&#10;Description generated with very high confidence">
            <a:extLst>
              <a:ext uri="{FF2B5EF4-FFF2-40B4-BE49-F238E27FC236}">
                <a16:creationId xmlns:a16="http://schemas.microsoft.com/office/drawing/2014/main" id="{E75963FF-9CAC-4B3C-AF7A-C4DED1CB2AA8}"/>
              </a:ext>
            </a:extLst>
          </p:cNvPr>
          <p:cNvPicPr>
            <a:picLocks noChangeAspect="1"/>
          </p:cNvPicPr>
          <p:nvPr/>
        </p:nvPicPr>
        <p:blipFill rotWithShape="1">
          <a:blip r:embed="rId4"/>
          <a:srcRect l="25725" r="15036"/>
          <a:stretch/>
        </p:blipFill>
        <p:spPr>
          <a:xfrm>
            <a:off x="1461" y="1"/>
            <a:ext cx="6095432" cy="6858000"/>
          </a:xfrm>
          <a:prstGeom prst="rect">
            <a:avLst/>
          </a:prstGeom>
        </p:spPr>
      </p:pic>
      <p:sp>
        <p:nvSpPr>
          <p:cNvPr id="4" name="Rectangle 3">
            <a:extLst>
              <a:ext uri="{FF2B5EF4-FFF2-40B4-BE49-F238E27FC236}">
                <a16:creationId xmlns:a16="http://schemas.microsoft.com/office/drawing/2014/main" id="{4B147562-7142-3146-A939-6EAB85683062}"/>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426424" y="2475129"/>
            <a:ext cx="11336039" cy="758022"/>
          </a:xfrm>
        </p:spPr>
        <p:txBody>
          <a:bodyPr/>
          <a:lstStyle/>
          <a:p>
            <a:r>
              <a:rPr lang="nn-NO" dirty="0">
                <a:solidFill>
                  <a:schemeClr val="bg2"/>
                </a:solidFill>
              </a:rPr>
              <a:t>Data storage and data ingest</a:t>
            </a:r>
            <a:endParaRPr lang="en-US" dirty="0">
              <a:solidFill>
                <a:schemeClr val="bg2"/>
              </a:solidFill>
            </a:endParaRPr>
          </a:p>
        </p:txBody>
      </p:sp>
      <p:sp>
        <p:nvSpPr>
          <p:cNvPr id="6" name="Text Placeholder 4">
            <a:extLst>
              <a:ext uri="{FF2B5EF4-FFF2-40B4-BE49-F238E27FC236}">
                <a16:creationId xmlns:a16="http://schemas.microsoft.com/office/drawing/2014/main" id="{6D884429-0B46-4DB7-B252-7AC706175E46}"/>
              </a:ext>
            </a:extLst>
          </p:cNvPr>
          <p:cNvSpPr txBox="1">
            <a:spLocks/>
          </p:cNvSpPr>
          <p:nvPr/>
        </p:nvSpPr>
        <p:spPr>
          <a:xfrm>
            <a:off x="6693408" y="2633895"/>
            <a:ext cx="4402055" cy="1724025"/>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The storage that persists the transferred data and is consumed by subsequent processing</a:t>
            </a:r>
          </a:p>
        </p:txBody>
      </p:sp>
    </p:spTree>
    <p:custDataLst>
      <p:tags r:id="rId1"/>
    </p:custDataLst>
    <p:extLst>
      <p:ext uri="{BB962C8B-B14F-4D97-AF65-F5344CB8AC3E}">
        <p14:creationId xmlns:p14="http://schemas.microsoft.com/office/powerpoint/2010/main" val="31741871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nvPr>
        </p:nvGraphicFramePr>
        <p:xfrm>
          <a:off x="457200" y="1773973"/>
          <a:ext cx="11366500" cy="4298400"/>
        </p:xfrm>
        <a:graphic>
          <a:graphicData uri="http://schemas.openxmlformats.org/drawingml/2006/table">
            <a:tbl>
              <a:tblPr firstRow="1" bandRow="1">
                <a:tableStyleId>{5C22544A-7EE6-4342-B048-85BDC9FD1C3A}</a:tableStyleId>
              </a:tblPr>
              <a:tblGrid>
                <a:gridCol w="2231428">
                  <a:extLst>
                    <a:ext uri="{9D8B030D-6E8A-4147-A177-3AD203B41FA5}">
                      <a16:colId xmlns:a16="http://schemas.microsoft.com/office/drawing/2014/main" val="3085090280"/>
                    </a:ext>
                  </a:extLst>
                </a:gridCol>
                <a:gridCol w="9135072">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solidFill>
                      <a:schemeClr val="tx1"/>
                    </a:solidFill>
                  </a:tcPr>
                </a:tc>
                <a:extLst>
                  <a:ext uri="{0D108BD9-81ED-4DB2-BD59-A6C34878D82A}">
                    <a16:rowId xmlns:a16="http://schemas.microsoft.com/office/drawing/2014/main" val="3526405670"/>
                  </a:ext>
                </a:extLst>
              </a:tr>
              <a:tr h="756000">
                <a:tc>
                  <a:txBody>
                    <a:bodyPr/>
                    <a:lstStyle/>
                    <a:p>
                      <a:r>
                        <a:rPr lang="en-US" sz="1600" dirty="0">
                          <a:solidFill>
                            <a:schemeClr val="bg1"/>
                          </a:solidFill>
                          <a:latin typeface="+mj-lt"/>
                        </a:rPr>
                        <a:t>Capacity</a:t>
                      </a:r>
                    </a:p>
                  </a:txBody>
                  <a:tcPr anchor="ctr">
                    <a:solidFill>
                      <a:schemeClr val="tx2"/>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latin typeface="+mn-lt"/>
                        </a:rPr>
                        <a:t>Should be able to store terabytes or petabytes of data economically. File storage should be able to store any number of objects and associated metadata.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756000">
                <a:tc>
                  <a:txBody>
                    <a:bodyPr/>
                    <a:lstStyle/>
                    <a:p>
                      <a:r>
                        <a:rPr lang="en-US" sz="1600" dirty="0">
                          <a:solidFill>
                            <a:schemeClr val="bg1"/>
                          </a:solidFill>
                          <a:latin typeface="+mj-lt"/>
                        </a:rPr>
                        <a:t>Performance</a:t>
                      </a:r>
                    </a:p>
                  </a:txBody>
                  <a:tcPr anchor="ctr">
                    <a:solidFill>
                      <a:schemeClr val="tx2"/>
                    </a:solidFill>
                  </a:tcPr>
                </a:tc>
                <a:tc>
                  <a:txBody>
                    <a:bodyPr/>
                    <a:lstStyle/>
                    <a:p>
                      <a:r>
                        <a:rPr lang="en-US" sz="1200" dirty="0">
                          <a:latin typeface="+mn-lt"/>
                        </a:rPr>
                        <a:t>Should be able to store the incoming data as fast as it arrives. Should support high bandwidth, high throughput, and low-latency writes.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9771194"/>
                  </a:ext>
                </a:extLst>
              </a:tr>
              <a:tr h="756000">
                <a:tc>
                  <a:txBody>
                    <a:bodyPr/>
                    <a:lstStyle/>
                    <a:p>
                      <a:r>
                        <a:rPr lang="en-US" sz="1600" dirty="0">
                          <a:solidFill>
                            <a:schemeClr val="bg1"/>
                          </a:solidFill>
                          <a:latin typeface="+mj-lt"/>
                        </a:rPr>
                        <a:t>Multiple tiers</a:t>
                      </a:r>
                    </a:p>
                  </a:txBody>
                  <a:tcPr anchor="ctr">
                    <a:solidFill>
                      <a:schemeClr val="tx2"/>
                    </a:solidFill>
                  </a:tcPr>
                </a:tc>
                <a:tc>
                  <a:txBody>
                    <a:bodyPr/>
                    <a:lstStyle/>
                    <a:p>
                      <a:r>
                        <a:rPr lang="en-US" sz="1200" dirty="0">
                          <a:latin typeface="+mn-lt"/>
                        </a:rPr>
                        <a:t>Should support storing data for extended periods of time— that is months or years—economically. Should have with multiple storage tiers (hot, cold, and archival).</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15463641"/>
                  </a:ext>
                </a:extLst>
              </a:tr>
              <a:tr h="756000">
                <a:tc>
                  <a:txBody>
                    <a:bodyPr/>
                    <a:lstStyle/>
                    <a:p>
                      <a:r>
                        <a:rPr lang="en-US" sz="1600" dirty="0">
                          <a:solidFill>
                            <a:schemeClr val="bg1"/>
                          </a:solidFill>
                          <a:latin typeface="+mj-lt"/>
                        </a:rPr>
                        <a:t>Multiple object sizes</a:t>
                      </a:r>
                    </a:p>
                  </a:txBody>
                  <a:tcPr anchor="ctr">
                    <a:solidFill>
                      <a:schemeClr val="tx2"/>
                    </a:solidFill>
                  </a:tcPr>
                </a:tc>
                <a:tc>
                  <a:txBody>
                    <a:bodyPr/>
                    <a:lstStyle/>
                    <a:p>
                      <a:r>
                        <a:rPr lang="en-US" sz="1200" dirty="0">
                          <a:latin typeface="+mn-lt"/>
                        </a:rPr>
                        <a:t>Objects can be stored individually—could be as small as few tens of bytes—or as data sets that create large objects—from several gigabytes to terabytes.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267466376"/>
                  </a:ext>
                </a:extLst>
              </a:tr>
              <a:tr h="756000">
                <a:tc>
                  <a:txBody>
                    <a:bodyPr/>
                    <a:lstStyle/>
                    <a:p>
                      <a:r>
                        <a:rPr lang="en-US" sz="1600" dirty="0">
                          <a:solidFill>
                            <a:schemeClr val="bg1"/>
                          </a:solidFill>
                          <a:latin typeface="+mj-lt"/>
                        </a:rPr>
                        <a:t>Replication</a:t>
                      </a:r>
                    </a:p>
                  </a:txBody>
                  <a:tcPr anchor="ctr">
                    <a:solidFill>
                      <a:schemeClr val="tx2"/>
                    </a:solidFill>
                  </a:tcPr>
                </a:tc>
                <a:tc>
                  <a:txBody>
                    <a:bodyPr/>
                    <a:lstStyle/>
                    <a:p>
                      <a:r>
                        <a:rPr lang="en-US" sz="1200" dirty="0">
                          <a:latin typeface="+mn-lt"/>
                        </a:rPr>
                        <a:t>Should provide data replication that suits your needs for a combination of durability, bandwidth, and data governance requirements. Locally redundant storage provides the highest maximum bandwidth, with the least durability, whereas geo-redundancy options provide higher durability with possible asynchronous replication delay.</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9331940"/>
                  </a:ext>
                </a:extLst>
              </a:tr>
            </a:tbl>
          </a:graphicData>
        </a:graphic>
      </p:graphicFrame>
      <p:sp>
        <p:nvSpPr>
          <p:cNvPr id="4" name="Title 3">
            <a:extLst>
              <a:ext uri="{FF2B5EF4-FFF2-40B4-BE49-F238E27FC236}">
                <a16:creationId xmlns:a16="http://schemas.microsoft.com/office/drawing/2014/main" id="{4BA771C7-D55C-4D6D-B0CC-52F7F93EC5A0}"/>
              </a:ext>
            </a:extLst>
          </p:cNvPr>
          <p:cNvSpPr>
            <a:spLocks noGrp="1"/>
          </p:cNvSpPr>
          <p:nvPr>
            <p:ph type="title"/>
          </p:nvPr>
        </p:nvSpPr>
        <p:spPr/>
        <p:txBody>
          <a:bodyPr/>
          <a:lstStyle/>
          <a:p>
            <a:r>
              <a:rPr lang="en-US"/>
              <a:t>File storage requirements</a:t>
            </a:r>
            <a:endParaRPr lang="en-US" dirty="0"/>
          </a:p>
        </p:txBody>
      </p:sp>
    </p:spTree>
    <p:custDataLst>
      <p:tags r:id="rId1"/>
    </p:custDataLst>
    <p:extLst>
      <p:ext uri="{BB962C8B-B14F-4D97-AF65-F5344CB8AC3E}">
        <p14:creationId xmlns:p14="http://schemas.microsoft.com/office/powerpoint/2010/main" val="7225943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Load data into multiple source data stores</a:t>
            </a:r>
          </a:p>
        </p:txBody>
      </p:sp>
      <p:sp>
        <p:nvSpPr>
          <p:cNvPr id="5" name="Title 4"/>
          <p:cNvSpPr>
            <a:spLocks noGrp="1"/>
          </p:cNvSpPr>
          <p:nvPr>
            <p:ph type="title"/>
          </p:nvPr>
        </p:nvSpPr>
        <p:spPr/>
        <p:txBody>
          <a:bodyPr/>
          <a:lstStyle/>
          <a:p>
            <a:r>
              <a:rPr lang="en-US"/>
              <a:t>Data warehousing pattern in Azure</a:t>
            </a:r>
            <a:endParaRPr lang="en-US" dirty="0"/>
          </a:p>
        </p:txBody>
      </p:sp>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60062" y="3366846"/>
            <a:ext cx="103891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2167465"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4" name="Group 3"/>
          <p:cNvGrpSpPr/>
          <p:nvPr/>
        </p:nvGrpSpPr>
        <p:grpSpPr>
          <a:xfrm>
            <a:off x="394749" y="4853698"/>
            <a:ext cx="1067374" cy="287832"/>
            <a:chOff x="-1704002" y="4748566"/>
            <a:chExt cx="1642827" cy="443011"/>
          </a:xfrm>
        </p:grpSpPr>
        <p:grpSp>
          <p:nvGrpSpPr>
            <p:cNvPr id="743" name="Group 742">
              <a:extLst>
                <a:ext uri="{FF2B5EF4-FFF2-40B4-BE49-F238E27FC236}">
                  <a16:creationId xmlns:a16="http://schemas.microsoft.com/office/drawing/2014/main" id="{39925AA2-C05D-4BCA-A21C-F20BF3DA8DF2}"/>
                </a:ext>
              </a:extLst>
            </p:cNvPr>
            <p:cNvGrpSpPr/>
            <p:nvPr/>
          </p:nvGrpSpPr>
          <p:grpSpPr>
            <a:xfrm>
              <a:off x="-589596" y="4786661"/>
              <a:ext cx="528421" cy="404916"/>
              <a:chOff x="356915" y="4558566"/>
              <a:chExt cx="528421" cy="404916"/>
            </a:xfrm>
          </p:grpSpPr>
          <p:sp>
            <p:nvSpPr>
              <p:cNvPr id="744"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750"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51"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46"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7" name="Group 746">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748"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49"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752" name="Group 751">
              <a:extLst>
                <a:ext uri="{FF2B5EF4-FFF2-40B4-BE49-F238E27FC236}">
                  <a16:creationId xmlns:a16="http://schemas.microsoft.com/office/drawing/2014/main" id="{7A79524A-CDB1-416C-BC84-0830844D7619}"/>
                </a:ext>
              </a:extLst>
            </p:cNvPr>
            <p:cNvGrpSpPr/>
            <p:nvPr/>
          </p:nvGrpSpPr>
          <p:grpSpPr>
            <a:xfrm>
              <a:off x="-1194842" y="4786821"/>
              <a:ext cx="469737" cy="385154"/>
              <a:chOff x="1778647" y="1301093"/>
              <a:chExt cx="307813" cy="252387"/>
            </a:xfrm>
            <a:noFill/>
          </p:grpSpPr>
          <p:grpSp>
            <p:nvGrpSpPr>
              <p:cNvPr id="753" name="Group 752">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756" name="Rectangle 755">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cxnSp>
            <p:nvCxnSpPr>
              <p:cNvPr id="754" name="Straight Connector 753">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9050" cap="flat">
                <a:solidFill>
                  <a:srgbClr val="0078D7"/>
                </a:solidFill>
                <a:prstDash val="solid"/>
                <a:miter lim="800000"/>
                <a:headEnd/>
                <a:tailEnd/>
              </a:ln>
              <a:extLst/>
            </p:spPr>
          </p:cxnSp>
          <p:cxnSp>
            <p:nvCxnSpPr>
              <p:cNvPr id="755" name="Straight Connector 754">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9050" cap="flat">
                <a:solidFill>
                  <a:srgbClr val="0078D7"/>
                </a:solidFill>
                <a:prstDash val="solid"/>
                <a:miter lim="800000"/>
                <a:headEnd/>
                <a:tailEnd/>
              </a:ln>
              <a:extLst/>
            </p:spPr>
          </p:cxnSp>
        </p:grpSp>
        <p:grpSp>
          <p:nvGrpSpPr>
            <p:cNvPr id="760" name="Group 759">
              <a:extLst>
                <a:ext uri="{FF2B5EF4-FFF2-40B4-BE49-F238E27FC236}">
                  <a16:creationId xmlns:a16="http://schemas.microsoft.com/office/drawing/2014/main" id="{E57DD79A-C5E6-4E07-8EFA-42AB880854A1}"/>
                </a:ext>
              </a:extLst>
            </p:cNvPr>
            <p:cNvGrpSpPr>
              <a:grpSpLocks noChangeAspect="1"/>
            </p:cNvGrpSpPr>
            <p:nvPr/>
          </p:nvGrpSpPr>
          <p:grpSpPr bwMode="auto">
            <a:xfrm>
              <a:off x="-1704002" y="4748566"/>
              <a:ext cx="416196" cy="406286"/>
              <a:chOff x="1759" y="236"/>
              <a:chExt cx="252" cy="246"/>
            </a:xfrm>
            <a:noFill/>
          </p:grpSpPr>
          <p:sp>
            <p:nvSpPr>
              <p:cNvPr id="761"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2" name="Rectangle 761">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3" name="Rectangle 76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4" name="Rectangle 763">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766" name="Group 765">
            <a:extLst>
              <a:ext uri="{FF2B5EF4-FFF2-40B4-BE49-F238E27FC236}">
                <a16:creationId xmlns:a16="http://schemas.microsoft.com/office/drawing/2014/main" id="{22E8DFDF-851C-4A6F-81C3-B619382A1014}"/>
              </a:ext>
            </a:extLst>
          </p:cNvPr>
          <p:cNvGrpSpPr/>
          <p:nvPr/>
        </p:nvGrpSpPr>
        <p:grpSpPr>
          <a:xfrm>
            <a:off x="541169" y="2880194"/>
            <a:ext cx="815118" cy="823994"/>
            <a:chOff x="9095124" y="3288299"/>
            <a:chExt cx="916056" cy="1001411"/>
          </a:xfrm>
        </p:grpSpPr>
        <p:grpSp>
          <p:nvGrpSpPr>
            <p:cNvPr id="767" name="Group 766">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783"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4"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5"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6"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780"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1"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2" name="Oval 781">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9050">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69"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0"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1"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2" name="Group 771">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777"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8"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9"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73"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rgbClr val="0078D7"/>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4" name="Group 773">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775"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6"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73" name="Rectangle 172">
            <a:extLst>
              <a:ext uri="{FF2B5EF4-FFF2-40B4-BE49-F238E27FC236}">
                <a16:creationId xmlns:a16="http://schemas.microsoft.com/office/drawing/2014/main" id="{F815E56E-83A2-4DDA-8B20-800B4C649FBD}"/>
              </a:ext>
            </a:extLst>
          </p:cNvPr>
          <p:cNvSpPr/>
          <p:nvPr/>
        </p:nvSpPr>
        <p:spPr>
          <a:xfrm>
            <a:off x="1874969" y="4072126"/>
            <a:ext cx="1020687"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flat files</a:t>
            </a:r>
          </a:p>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into data lake on a schedule</a:t>
            </a:r>
          </a:p>
        </p:txBody>
      </p:sp>
      <p:cxnSp>
        <p:nvCxnSpPr>
          <p:cNvPr id="175" name="Connector: Elbow 544">
            <a:extLst>
              <a:ext uri="{FF2B5EF4-FFF2-40B4-BE49-F238E27FC236}">
                <a16:creationId xmlns:a16="http://schemas.microsoft.com/office/drawing/2014/main" id="{3920FA68-5AA7-4B4F-8E89-D0B3650AA487}"/>
              </a:ext>
            </a:extLst>
          </p:cNvPr>
          <p:cNvCxnSpPr>
            <a:cxnSpLocks/>
          </p:cNvCxnSpPr>
          <p:nvPr/>
        </p:nvCxnSpPr>
        <p:spPr>
          <a:xfrm flipV="1">
            <a:off x="1614369" y="2298763"/>
            <a:ext cx="510350" cy="1825102"/>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65" name="TextBox 64">
            <a:extLst>
              <a:ext uri="{FF2B5EF4-FFF2-40B4-BE49-F238E27FC236}">
                <a16:creationId xmlns:a16="http://schemas.microsoft.com/office/drawing/2014/main" id="{4A982645-B62C-AF44-947D-46A8F91E2680}"/>
              </a:ext>
            </a:extLst>
          </p:cNvPr>
          <p:cNvSpPr txBox="1"/>
          <p:nvPr/>
        </p:nvSpPr>
        <p:spPr>
          <a:xfrm>
            <a:off x="3520777"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 Transactional storage</a:t>
            </a:r>
          </a:p>
        </p:txBody>
      </p:sp>
      <p:sp>
        <p:nvSpPr>
          <p:cNvPr id="66" name="Rectangle: Rounded Corners 524">
            <a:extLst>
              <a:ext uri="{FF2B5EF4-FFF2-40B4-BE49-F238E27FC236}">
                <a16:creationId xmlns:a16="http://schemas.microsoft.com/office/drawing/2014/main" id="{2A2ED029-0086-B049-BD67-8CE5AB25D189}"/>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67" name="Straight Arrow Connector 66">
            <a:extLst>
              <a:ext uri="{FF2B5EF4-FFF2-40B4-BE49-F238E27FC236}">
                <a16:creationId xmlns:a16="http://schemas.microsoft.com/office/drawing/2014/main" id="{D395C706-565E-084C-945D-1CEF092B8D9A}"/>
              </a:ext>
            </a:extLst>
          </p:cNvPr>
          <p:cNvCxnSpPr>
            <a:endCxn id="66"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71" name="Rectangle 70">
            <a:extLst>
              <a:ext uri="{FF2B5EF4-FFF2-40B4-BE49-F238E27FC236}">
                <a16:creationId xmlns:a16="http://schemas.microsoft.com/office/drawing/2014/main" id="{89DEFC9C-6599-4D42-8A17-C934BD24AC8E}"/>
              </a:ext>
            </a:extLst>
          </p:cNvPr>
          <p:cNvSpPr/>
          <p:nvPr/>
        </p:nvSpPr>
        <p:spPr>
          <a:xfrm>
            <a:off x="1677813" y="5570815"/>
            <a:ext cx="1213283" cy="6463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 manage their transactional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directly</a:t>
            </a:r>
          </a:p>
        </p:txBody>
      </p:sp>
      <p:sp>
        <p:nvSpPr>
          <p:cNvPr id="72" name="TextBox 71">
            <a:extLst>
              <a:ext uri="{FF2B5EF4-FFF2-40B4-BE49-F238E27FC236}">
                <a16:creationId xmlns:a16="http://schemas.microsoft.com/office/drawing/2014/main" id="{30954E24-509B-E540-8479-ADAF216575DF}"/>
              </a:ext>
            </a:extLst>
          </p:cNvPr>
          <p:cNvSpPr txBox="1"/>
          <p:nvPr/>
        </p:nvSpPr>
        <p:spPr>
          <a:xfrm>
            <a:off x="3089542"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pic>
        <p:nvPicPr>
          <p:cNvPr id="84" name="Picture 83">
            <a:extLst>
              <a:ext uri="{FF2B5EF4-FFF2-40B4-BE49-F238E27FC236}">
                <a16:creationId xmlns:a16="http://schemas.microsoft.com/office/drawing/2014/main" id="{12D5DAFE-D71E-8145-AABA-DA1913ADE5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033" y="1930862"/>
            <a:ext cx="397613" cy="397613"/>
          </a:xfrm>
          <a:prstGeom prst="rect">
            <a:avLst/>
          </a:prstGeom>
        </p:spPr>
      </p:pic>
      <p:pic>
        <p:nvPicPr>
          <p:cNvPr id="85" name="Picture 84">
            <a:extLst>
              <a:ext uri="{FF2B5EF4-FFF2-40B4-BE49-F238E27FC236}">
                <a16:creationId xmlns:a16="http://schemas.microsoft.com/office/drawing/2014/main" id="{F6523FCF-1C4F-B44D-8C6C-D40DFCC74251}"/>
              </a:ext>
            </a:extLst>
          </p:cNvPr>
          <p:cNvPicPr>
            <a:picLocks noChangeAspect="1"/>
          </p:cNvPicPr>
          <p:nvPr/>
        </p:nvPicPr>
        <p:blipFill>
          <a:blip r:embed="rId5"/>
          <a:stretch>
            <a:fillRect/>
          </a:stretch>
        </p:blipFill>
        <p:spPr>
          <a:xfrm>
            <a:off x="3221323" y="3505376"/>
            <a:ext cx="516393" cy="516392"/>
          </a:xfrm>
          <a:prstGeom prst="rect">
            <a:avLst/>
          </a:prstGeom>
        </p:spPr>
      </p:pic>
      <p:sp>
        <p:nvSpPr>
          <p:cNvPr id="79" name="TextBox 78">
            <a:extLst>
              <a:ext uri="{FF2B5EF4-FFF2-40B4-BE49-F238E27FC236}">
                <a16:creationId xmlns:a16="http://schemas.microsoft.com/office/drawing/2014/main" id="{A05D6E65-1E44-8743-B9E4-ED9F1D80260A}"/>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80" name="TextBox 79">
            <a:extLst>
              <a:ext uri="{FF2B5EF4-FFF2-40B4-BE49-F238E27FC236}">
                <a16:creationId xmlns:a16="http://schemas.microsoft.com/office/drawing/2014/main" id="{875E74C7-C97E-DC43-B6BB-808AA7746EF9}"/>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sp>
        <p:nvSpPr>
          <p:cNvPr id="81" name="TextBox 80">
            <a:extLst>
              <a:ext uri="{FF2B5EF4-FFF2-40B4-BE49-F238E27FC236}">
                <a16:creationId xmlns:a16="http://schemas.microsoft.com/office/drawing/2014/main" id="{373E3BC3-9CE5-0E4B-A523-9045C8A01CB8}"/>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82" name="TextBox 81">
            <a:extLst>
              <a:ext uri="{FF2B5EF4-FFF2-40B4-BE49-F238E27FC236}">
                <a16:creationId xmlns:a16="http://schemas.microsoft.com/office/drawing/2014/main" id="{21B1FD24-8C88-A74B-8057-6230F03D2E29}"/>
              </a:ext>
            </a:extLst>
          </p:cNvPr>
          <p:cNvSpPr txBox="1"/>
          <p:nvPr/>
        </p:nvSpPr>
        <p:spPr>
          <a:xfrm>
            <a:off x="272553" y="5306821"/>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
        <p:nvSpPr>
          <p:cNvPr id="83" name="TextBox 82">
            <a:extLst>
              <a:ext uri="{FF2B5EF4-FFF2-40B4-BE49-F238E27FC236}">
                <a16:creationId xmlns:a16="http://schemas.microsoft.com/office/drawing/2014/main" id="{DCED6C3E-7D5D-7446-B234-09FF4CFDF91F}"/>
              </a:ext>
            </a:extLst>
          </p:cNvPr>
          <p:cNvSpPr txBox="1"/>
          <p:nvPr/>
        </p:nvSpPr>
        <p:spPr>
          <a:xfrm>
            <a:off x="3078769" y="4080127"/>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95" name="TextBox 94">
            <a:extLst>
              <a:ext uri="{FF2B5EF4-FFF2-40B4-BE49-F238E27FC236}">
                <a16:creationId xmlns:a16="http://schemas.microsoft.com/office/drawing/2014/main" id="{66CD1B97-91A3-C940-BA76-40327E83DD64}"/>
              </a:ext>
            </a:extLst>
          </p:cNvPr>
          <p:cNvSpPr txBox="1"/>
          <p:nvPr/>
        </p:nvSpPr>
        <p:spPr>
          <a:xfrm>
            <a:off x="2294466" y="2374581"/>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grpSp>
        <p:nvGrpSpPr>
          <p:cNvPr id="96" name="Group 95">
            <a:extLst>
              <a:ext uri="{FF2B5EF4-FFF2-40B4-BE49-F238E27FC236}">
                <a16:creationId xmlns:a16="http://schemas.microsoft.com/office/drawing/2014/main" id="{EE5B3D3D-7CEE-8640-88C4-278B60EB51A5}"/>
              </a:ext>
            </a:extLst>
          </p:cNvPr>
          <p:cNvGrpSpPr/>
          <p:nvPr/>
        </p:nvGrpSpPr>
        <p:grpSpPr>
          <a:xfrm>
            <a:off x="3753800" y="5182888"/>
            <a:ext cx="389959" cy="516392"/>
            <a:chOff x="4176909" y="5489793"/>
            <a:chExt cx="321793" cy="426125"/>
          </a:xfrm>
        </p:grpSpPr>
        <p:sp>
          <p:nvSpPr>
            <p:cNvPr id="97" name="Freeform: Shape 551">
              <a:extLst>
                <a:ext uri="{FF2B5EF4-FFF2-40B4-BE49-F238E27FC236}">
                  <a16:creationId xmlns:a16="http://schemas.microsoft.com/office/drawing/2014/main" id="{602BB911-F283-5E4C-B5D2-8FC7DB6285AE}"/>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98" name="Freeform: Shape 552">
              <a:extLst>
                <a:ext uri="{FF2B5EF4-FFF2-40B4-BE49-F238E27FC236}">
                  <a16:creationId xmlns:a16="http://schemas.microsoft.com/office/drawing/2014/main" id="{F9292CE9-552F-5248-8228-96268206611D}"/>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99" name="Freeform: Shape 553">
              <a:extLst>
                <a:ext uri="{FF2B5EF4-FFF2-40B4-BE49-F238E27FC236}">
                  <a16:creationId xmlns:a16="http://schemas.microsoft.com/office/drawing/2014/main" id="{E662973B-4C06-564C-885F-635CF12B2C34}"/>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00" name="Freeform: Shape 554">
              <a:extLst>
                <a:ext uri="{FF2B5EF4-FFF2-40B4-BE49-F238E27FC236}">
                  <a16:creationId xmlns:a16="http://schemas.microsoft.com/office/drawing/2014/main" id="{4227124E-1F07-8B4D-AEC5-F6CE2DB197EF}"/>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01" name="Freeform: Shape 555">
              <a:extLst>
                <a:ext uri="{FF2B5EF4-FFF2-40B4-BE49-F238E27FC236}">
                  <a16:creationId xmlns:a16="http://schemas.microsoft.com/office/drawing/2014/main" id="{0DD64293-BA22-EA43-AC7D-74EAD4E1BA7E}"/>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02" name="Freeform: Shape 556">
              <a:extLst>
                <a:ext uri="{FF2B5EF4-FFF2-40B4-BE49-F238E27FC236}">
                  <a16:creationId xmlns:a16="http://schemas.microsoft.com/office/drawing/2014/main" id="{4ECA11E3-A3C4-E940-A8D8-BC654B8FCF68}"/>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03" name="Freeform: Shape 557">
              <a:extLst>
                <a:ext uri="{FF2B5EF4-FFF2-40B4-BE49-F238E27FC236}">
                  <a16:creationId xmlns:a16="http://schemas.microsoft.com/office/drawing/2014/main" id="{1B3B5B43-56CB-C94C-A27C-9B001B201A01}"/>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04" name="Freeform: Shape 558">
              <a:extLst>
                <a:ext uri="{FF2B5EF4-FFF2-40B4-BE49-F238E27FC236}">
                  <a16:creationId xmlns:a16="http://schemas.microsoft.com/office/drawing/2014/main" id="{3365CF5C-0DD3-6842-BF31-5E165B799C4C}"/>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sp>
        <p:nvSpPr>
          <p:cNvPr id="105" name="TextBox 104">
            <a:extLst>
              <a:ext uri="{FF2B5EF4-FFF2-40B4-BE49-F238E27FC236}">
                <a16:creationId xmlns:a16="http://schemas.microsoft.com/office/drawing/2014/main" id="{B5642167-0905-4242-B767-89F659A046BD}"/>
              </a:ext>
            </a:extLst>
          </p:cNvPr>
          <p:cNvSpPr txBox="1"/>
          <p:nvPr/>
        </p:nvSpPr>
        <p:spPr>
          <a:xfrm>
            <a:off x="3548029" y="5727364"/>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SQL DB</a:t>
            </a:r>
          </a:p>
        </p:txBody>
      </p:sp>
    </p:spTree>
    <p:custDataLst>
      <p:tags r:id="rId1"/>
    </p:custDataLst>
    <p:extLst>
      <p:ext uri="{BB962C8B-B14F-4D97-AF65-F5344CB8AC3E}">
        <p14:creationId xmlns:p14="http://schemas.microsoft.com/office/powerpoint/2010/main" val="95240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nvPr>
        </p:nvGraphicFramePr>
        <p:xfrm>
          <a:off x="457200" y="1773973"/>
          <a:ext cx="11295871" cy="4239882"/>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 containers</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2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2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2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2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2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2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Max 500 TB per account and 4.75 TB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2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Locally redundant (LRS), globally redundant (GRS), and read-access globally redundant (RA-GRS). See </a:t>
                      </a:r>
                      <a:r>
                        <a:rPr lang="en-US" sz="1200" u="none" strike="noStrike" dirty="0">
                          <a:effectLst/>
                          <a:hlinkClick r:id="rId4"/>
                        </a:rPr>
                        <a:t>Azure Storage replication</a:t>
                      </a:r>
                      <a:r>
                        <a:rPr lang="en-US" sz="1200" u="none" strike="noStrike" dirty="0">
                          <a:effectLst/>
                        </a:rPr>
                        <a:t> </a:t>
                      </a:r>
                      <a:r>
                        <a:rPr lang="en-US" sz="12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2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2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E84695-1AAD-4F2E-A6FC-A1771C769184}"/>
              </a:ext>
            </a:extLst>
          </p:cNvPr>
          <p:cNvPicPr>
            <a:picLocks noChangeAspect="1"/>
          </p:cNvPicPr>
          <p:nvPr/>
        </p:nvPicPr>
        <p:blipFill rotWithShape="1">
          <a:blip r:embed="rId4"/>
          <a:srcRect l="1807" r="39550" b="956"/>
          <a:stretch/>
        </p:blipFill>
        <p:spPr>
          <a:xfrm>
            <a:off x="0" y="-1"/>
            <a:ext cx="6096000" cy="6864627"/>
          </a:xfrm>
          <a:prstGeom prst="rect">
            <a:avLst/>
          </a:prstGeom>
          <a:gradFill>
            <a:gsLst>
              <a:gs pos="29000">
                <a:srgbClr val="EAEAEA"/>
              </a:gs>
              <a:gs pos="100000">
                <a:srgbClr val="BCBCBC"/>
              </a:gs>
            </a:gsLst>
            <a:lin ang="5400000" scaled="0"/>
          </a:gradFill>
          <a:ln w="10795" cap="flat" cmpd="sng" algn="ctr">
            <a:noFill/>
            <a:prstDash val="solid"/>
          </a:ln>
          <a:effectLst/>
        </p:spPr>
      </p:pic>
      <p:sp>
        <p:nvSpPr>
          <p:cNvPr id="4" name="Rectangle 3">
            <a:extLst>
              <a:ext uri="{FF2B5EF4-FFF2-40B4-BE49-F238E27FC236}">
                <a16:creationId xmlns:a16="http://schemas.microsoft.com/office/drawing/2014/main" id="{4B147562-7142-3146-A939-6EAB85683062}"/>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1619605" y="1694544"/>
            <a:ext cx="11336039" cy="758022"/>
          </a:xfrm>
        </p:spPr>
        <p:txBody>
          <a:bodyPr/>
          <a:lstStyle/>
          <a:p>
            <a:r>
              <a:rPr lang="nn-NO" sz="4000" dirty="0">
                <a:solidFill>
                  <a:schemeClr val="bg2"/>
                </a:solidFill>
              </a:rPr>
              <a:t>Data processing</a:t>
            </a:r>
            <a:endParaRPr lang="en-US" sz="4000" dirty="0">
              <a:solidFill>
                <a:schemeClr val="bg2"/>
              </a:solidFill>
            </a:endParaRPr>
          </a:p>
        </p:txBody>
      </p:sp>
      <p:sp>
        <p:nvSpPr>
          <p:cNvPr id="6" name="Text Placeholder 4">
            <a:extLst>
              <a:ext uri="{FF2B5EF4-FFF2-40B4-BE49-F238E27FC236}">
                <a16:creationId xmlns:a16="http://schemas.microsoft.com/office/drawing/2014/main" id="{6D884429-0B46-4DB7-B252-7AC706175E46}"/>
              </a:ext>
            </a:extLst>
          </p:cNvPr>
          <p:cNvSpPr txBox="1">
            <a:spLocks/>
          </p:cNvSpPr>
          <p:nvPr/>
        </p:nvSpPr>
        <p:spPr>
          <a:xfrm>
            <a:off x="6693408" y="1890424"/>
            <a:ext cx="4572000" cy="2764859"/>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Is data cleansing, structuring, curation, and aggregation</a:t>
            </a:r>
          </a:p>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In data warehousing, the data is batch processed in preparation for loading into a data warehouse</a:t>
            </a:r>
          </a:p>
        </p:txBody>
      </p:sp>
    </p:spTree>
    <p:custDataLst>
      <p:tags r:id="rId1"/>
    </p:custDataLst>
    <p:extLst>
      <p:ext uri="{BB962C8B-B14F-4D97-AF65-F5344CB8AC3E}">
        <p14:creationId xmlns:p14="http://schemas.microsoft.com/office/powerpoint/2010/main" val="291415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nvPr>
        </p:nvGraphicFramePr>
        <p:xfrm>
          <a:off x="457200" y="1773973"/>
          <a:ext cx="11366500" cy="3434400"/>
        </p:xfrm>
        <a:graphic>
          <a:graphicData uri="http://schemas.openxmlformats.org/drawingml/2006/table">
            <a:tbl>
              <a:tblPr firstRow="1" bandRow="1">
                <a:tableStyleId>{5C22544A-7EE6-4342-B048-85BDC9FD1C3A}</a:tableStyleId>
              </a:tblPr>
              <a:tblGrid>
                <a:gridCol w="2231427">
                  <a:extLst>
                    <a:ext uri="{9D8B030D-6E8A-4147-A177-3AD203B41FA5}">
                      <a16:colId xmlns:a16="http://schemas.microsoft.com/office/drawing/2014/main" val="3085090280"/>
                    </a:ext>
                  </a:extLst>
                </a:gridCol>
                <a:gridCol w="9135073">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972000">
                <a:tc>
                  <a:txBody>
                    <a:bodyPr/>
                    <a:lstStyle/>
                    <a:p>
                      <a:r>
                        <a:rPr lang="en-US" sz="1600" dirty="0">
                          <a:solidFill>
                            <a:schemeClr val="bg1"/>
                          </a:solidFill>
                          <a:latin typeface="+mj-lt"/>
                        </a:rPr>
                        <a:t>Scalability</a:t>
                      </a:r>
                    </a:p>
                  </a:txBody>
                  <a:tcPr anchor="ctr">
                    <a:solidFill>
                      <a:schemeClr val="tx2"/>
                    </a:solidFill>
                  </a:tcPr>
                </a:tc>
                <a:tc>
                  <a:txBody>
                    <a:bodyPr/>
                    <a:lstStyle/>
                    <a:p>
                      <a:r>
                        <a:rPr lang="en-US" sz="1200" dirty="0">
                          <a:latin typeface="+mn-lt"/>
                        </a:rPr>
                        <a:t>The amount of data that needs to be processed at once can vary widely on any given day, or can grow over time. The batch data processing technology should scale to meet your needs with the level of granularity and within an acceptable time range for your solution.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972000">
                <a:tc>
                  <a:txBody>
                    <a:bodyPr/>
                    <a:lstStyle/>
                    <a:p>
                      <a:r>
                        <a:rPr lang="en-US" sz="1600" dirty="0">
                          <a:solidFill>
                            <a:schemeClr val="bg1"/>
                          </a:solidFill>
                          <a:latin typeface="+mj-lt"/>
                        </a:rPr>
                        <a:t>Choice of language</a:t>
                      </a:r>
                    </a:p>
                  </a:txBody>
                  <a:tcPr anchor="ctr">
                    <a:solidFill>
                      <a:schemeClr val="tx2"/>
                    </a:solidFill>
                  </a:tcPr>
                </a:tc>
                <a:tc>
                  <a:txBody>
                    <a:bodyPr/>
                    <a:lstStyle/>
                    <a:p>
                      <a:r>
                        <a:rPr lang="en-US" sz="1200" dirty="0">
                          <a:latin typeface="+mn-lt"/>
                        </a:rPr>
                        <a:t>The batch data processing technology should provide a choice of languages with which to create batch operations, including Python, Java, U-SQL, HiveQL, and R.</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972000">
                <a:tc>
                  <a:txBody>
                    <a:bodyPr/>
                    <a:lstStyle/>
                    <a:p>
                      <a:r>
                        <a:rPr lang="en-US" sz="1600" dirty="0">
                          <a:solidFill>
                            <a:schemeClr val="bg1"/>
                          </a:solidFill>
                          <a:latin typeface="+mj-lt"/>
                        </a:rPr>
                        <a:t>Integration choices</a:t>
                      </a:r>
                    </a:p>
                  </a:txBody>
                  <a:tcPr anchor="ctr">
                    <a:solidFill>
                      <a:schemeClr val="tx2"/>
                    </a:solidFill>
                  </a:tcPr>
                </a:tc>
                <a:tc>
                  <a:txBody>
                    <a:bodyPr/>
                    <a:lstStyle/>
                    <a:p>
                      <a:r>
                        <a:rPr lang="en-US" sz="1200" dirty="0">
                          <a:latin typeface="+mn-lt"/>
                        </a:rPr>
                        <a:t>The batch data processing technology should allow you to choose a cloud-based data source from which to query, such as Azure Storage or Azure Data Lake Store. Some options allow additional integration options by also allowing you to query external relational data stores, such as SQL Data Warehouse.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
        <p:nvSpPr>
          <p:cNvPr id="10" name="Title 4">
            <a:extLst>
              <a:ext uri="{FF2B5EF4-FFF2-40B4-BE49-F238E27FC236}">
                <a16:creationId xmlns:a16="http://schemas.microsoft.com/office/drawing/2014/main" id="{BC5996CC-8245-4D1A-BFA6-2CE18A33FFDD}"/>
              </a:ext>
            </a:extLst>
          </p:cNvPr>
          <p:cNvSpPr>
            <a:spLocks noGrp="1"/>
          </p:cNvSpPr>
          <p:nvPr>
            <p:ph type="title"/>
          </p:nvPr>
        </p:nvSpPr>
        <p:spPr/>
        <p:txBody>
          <a:bodyPr/>
          <a:lstStyle/>
          <a:p>
            <a:r>
              <a:rPr lang="en-US"/>
              <a:t>Data processing requirements</a:t>
            </a:r>
            <a:endParaRPr lang="en-US" dirty="0"/>
          </a:p>
        </p:txBody>
      </p:sp>
    </p:spTree>
    <p:custDataLst>
      <p:tags r:id="rId1"/>
    </p:custDataLst>
    <p:extLst>
      <p:ext uri="{BB962C8B-B14F-4D97-AF65-F5344CB8AC3E}">
        <p14:creationId xmlns:p14="http://schemas.microsoft.com/office/powerpoint/2010/main" val="12158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Data processing with Azure </a:t>
            </a:r>
            <a:r>
              <a:rPr lang="en-US" dirty="0" err="1"/>
              <a:t>Databricks</a:t>
            </a:r>
            <a:endParaRPr lang="en-US" dirty="0"/>
          </a:p>
        </p:txBody>
      </p:sp>
      <p:sp>
        <p:nvSpPr>
          <p:cNvPr id="5" name="Title 4"/>
          <p:cNvSpPr>
            <a:spLocks noGrp="1"/>
          </p:cNvSpPr>
          <p:nvPr>
            <p:ph type="title"/>
          </p:nvPr>
        </p:nvSpPr>
        <p:spPr/>
        <p:txBody>
          <a:bodyPr/>
          <a:lstStyle/>
          <a:p>
            <a:r>
              <a:rPr lang="en-US"/>
              <a:t>Data warehousing pattern in Azure</a:t>
            </a:r>
            <a:endParaRPr lang="en-US" dirty="0"/>
          </a:p>
        </p:txBody>
      </p:sp>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60062" y="3366846"/>
            <a:ext cx="103891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2167465"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4" name="Group 3"/>
          <p:cNvGrpSpPr/>
          <p:nvPr/>
        </p:nvGrpSpPr>
        <p:grpSpPr>
          <a:xfrm>
            <a:off x="394749" y="4853698"/>
            <a:ext cx="1067374" cy="287832"/>
            <a:chOff x="-1704002" y="4748566"/>
            <a:chExt cx="1642827" cy="443011"/>
          </a:xfrm>
        </p:grpSpPr>
        <p:grpSp>
          <p:nvGrpSpPr>
            <p:cNvPr id="743" name="Group 742">
              <a:extLst>
                <a:ext uri="{FF2B5EF4-FFF2-40B4-BE49-F238E27FC236}">
                  <a16:creationId xmlns:a16="http://schemas.microsoft.com/office/drawing/2014/main" id="{39925AA2-C05D-4BCA-A21C-F20BF3DA8DF2}"/>
                </a:ext>
              </a:extLst>
            </p:cNvPr>
            <p:cNvGrpSpPr/>
            <p:nvPr/>
          </p:nvGrpSpPr>
          <p:grpSpPr>
            <a:xfrm>
              <a:off x="-589596" y="4786661"/>
              <a:ext cx="528421" cy="404916"/>
              <a:chOff x="356915" y="4558566"/>
              <a:chExt cx="528421" cy="404916"/>
            </a:xfrm>
          </p:grpSpPr>
          <p:sp>
            <p:nvSpPr>
              <p:cNvPr id="744"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750"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51"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46"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7" name="Group 746">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748"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49"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752" name="Group 751">
              <a:extLst>
                <a:ext uri="{FF2B5EF4-FFF2-40B4-BE49-F238E27FC236}">
                  <a16:creationId xmlns:a16="http://schemas.microsoft.com/office/drawing/2014/main" id="{7A79524A-CDB1-416C-BC84-0830844D7619}"/>
                </a:ext>
              </a:extLst>
            </p:cNvPr>
            <p:cNvGrpSpPr/>
            <p:nvPr/>
          </p:nvGrpSpPr>
          <p:grpSpPr>
            <a:xfrm>
              <a:off x="-1194842" y="4786821"/>
              <a:ext cx="469737" cy="385154"/>
              <a:chOff x="1778647" y="1301093"/>
              <a:chExt cx="307813" cy="252387"/>
            </a:xfrm>
            <a:noFill/>
          </p:grpSpPr>
          <p:grpSp>
            <p:nvGrpSpPr>
              <p:cNvPr id="753" name="Group 752">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756" name="Rectangle 755">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cxnSp>
            <p:nvCxnSpPr>
              <p:cNvPr id="754" name="Straight Connector 753">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9050" cap="flat">
                <a:solidFill>
                  <a:srgbClr val="0078D7"/>
                </a:solidFill>
                <a:prstDash val="solid"/>
                <a:miter lim="800000"/>
                <a:headEnd/>
                <a:tailEnd/>
              </a:ln>
              <a:extLst/>
            </p:spPr>
          </p:cxnSp>
          <p:cxnSp>
            <p:nvCxnSpPr>
              <p:cNvPr id="755" name="Straight Connector 754">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9050" cap="flat">
                <a:solidFill>
                  <a:srgbClr val="0078D7"/>
                </a:solidFill>
                <a:prstDash val="solid"/>
                <a:miter lim="800000"/>
                <a:headEnd/>
                <a:tailEnd/>
              </a:ln>
              <a:extLst/>
            </p:spPr>
          </p:cxnSp>
        </p:grpSp>
        <p:grpSp>
          <p:nvGrpSpPr>
            <p:cNvPr id="760" name="Group 759">
              <a:extLst>
                <a:ext uri="{FF2B5EF4-FFF2-40B4-BE49-F238E27FC236}">
                  <a16:creationId xmlns:a16="http://schemas.microsoft.com/office/drawing/2014/main" id="{E57DD79A-C5E6-4E07-8EFA-42AB880854A1}"/>
                </a:ext>
              </a:extLst>
            </p:cNvPr>
            <p:cNvGrpSpPr>
              <a:grpSpLocks noChangeAspect="1"/>
            </p:cNvGrpSpPr>
            <p:nvPr/>
          </p:nvGrpSpPr>
          <p:grpSpPr bwMode="auto">
            <a:xfrm>
              <a:off x="-1704002" y="4748566"/>
              <a:ext cx="416196" cy="406286"/>
              <a:chOff x="1759" y="236"/>
              <a:chExt cx="252" cy="246"/>
            </a:xfrm>
            <a:noFill/>
          </p:grpSpPr>
          <p:sp>
            <p:nvSpPr>
              <p:cNvPr id="761"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2" name="Rectangle 761">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3" name="Rectangle 76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4" name="Rectangle 763">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766" name="Group 765">
            <a:extLst>
              <a:ext uri="{FF2B5EF4-FFF2-40B4-BE49-F238E27FC236}">
                <a16:creationId xmlns:a16="http://schemas.microsoft.com/office/drawing/2014/main" id="{22E8DFDF-851C-4A6F-81C3-B619382A1014}"/>
              </a:ext>
            </a:extLst>
          </p:cNvPr>
          <p:cNvGrpSpPr/>
          <p:nvPr/>
        </p:nvGrpSpPr>
        <p:grpSpPr>
          <a:xfrm>
            <a:off x="541169" y="2880194"/>
            <a:ext cx="815118" cy="823994"/>
            <a:chOff x="9095124" y="3288299"/>
            <a:chExt cx="916056" cy="1001411"/>
          </a:xfrm>
        </p:grpSpPr>
        <p:grpSp>
          <p:nvGrpSpPr>
            <p:cNvPr id="767" name="Group 766">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783"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4"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5"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6"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780"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1"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2" name="Oval 781">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9050">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69"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0"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1"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2" name="Group 771">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777"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8"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9"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73"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rgbClr val="0078D7"/>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4" name="Group 773">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775"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6"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73" name="Rectangle 172">
            <a:extLst>
              <a:ext uri="{FF2B5EF4-FFF2-40B4-BE49-F238E27FC236}">
                <a16:creationId xmlns:a16="http://schemas.microsoft.com/office/drawing/2014/main" id="{F815E56E-83A2-4DDA-8B20-800B4C649FBD}"/>
              </a:ext>
            </a:extLst>
          </p:cNvPr>
          <p:cNvSpPr/>
          <p:nvPr/>
        </p:nvSpPr>
        <p:spPr>
          <a:xfrm>
            <a:off x="1874969" y="4072126"/>
            <a:ext cx="1020687"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flat files</a:t>
            </a:r>
          </a:p>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into data lake on a schedule</a:t>
            </a:r>
          </a:p>
        </p:txBody>
      </p:sp>
      <p:sp>
        <p:nvSpPr>
          <p:cNvPr id="73" name="TextBox 72">
            <a:extLst>
              <a:ext uri="{FF2B5EF4-FFF2-40B4-BE49-F238E27FC236}">
                <a16:creationId xmlns:a16="http://schemas.microsoft.com/office/drawing/2014/main" id="{38F72D59-90D1-40AB-968E-9C182454D162}"/>
              </a:ext>
            </a:extLst>
          </p:cNvPr>
          <p:cNvSpPr txBox="1"/>
          <p:nvPr/>
        </p:nvSpPr>
        <p:spPr>
          <a:xfrm>
            <a:off x="3089542"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sp>
        <p:nvSpPr>
          <p:cNvPr id="74" name="TextBox 73">
            <a:extLst>
              <a:ext uri="{FF2B5EF4-FFF2-40B4-BE49-F238E27FC236}">
                <a16:creationId xmlns:a16="http://schemas.microsoft.com/office/drawing/2014/main" id="{C4A319EB-C638-4C13-9B03-F1E9568604B1}"/>
              </a:ext>
            </a:extLst>
          </p:cNvPr>
          <p:cNvSpPr txBox="1"/>
          <p:nvPr/>
        </p:nvSpPr>
        <p:spPr>
          <a:xfrm>
            <a:off x="3552481"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 Transactional storage</a:t>
            </a:r>
          </a:p>
        </p:txBody>
      </p:sp>
      <p:sp>
        <p:nvSpPr>
          <p:cNvPr id="75" name="Rectangle: Rounded Corners 524">
            <a:extLst>
              <a:ext uri="{FF2B5EF4-FFF2-40B4-BE49-F238E27FC236}">
                <a16:creationId xmlns:a16="http://schemas.microsoft.com/office/drawing/2014/main" id="{9B4B238D-69E7-4BE3-8535-880F58834781}"/>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77" name="Straight Arrow Connector 76">
            <a:extLst>
              <a:ext uri="{FF2B5EF4-FFF2-40B4-BE49-F238E27FC236}">
                <a16:creationId xmlns:a16="http://schemas.microsoft.com/office/drawing/2014/main" id="{EB67114C-D97A-4AC1-8955-5F6BFDF1FDF3}"/>
              </a:ext>
            </a:extLst>
          </p:cNvPr>
          <p:cNvCxnSpPr>
            <a:endCxn id="75"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82" name="Rectangle 81">
            <a:extLst>
              <a:ext uri="{FF2B5EF4-FFF2-40B4-BE49-F238E27FC236}">
                <a16:creationId xmlns:a16="http://schemas.microsoft.com/office/drawing/2014/main" id="{E04322E9-C07A-4537-8617-8BF0D8E2C51A}"/>
              </a:ext>
            </a:extLst>
          </p:cNvPr>
          <p:cNvSpPr/>
          <p:nvPr/>
        </p:nvSpPr>
        <p:spPr>
          <a:xfrm>
            <a:off x="1677813" y="5570815"/>
            <a:ext cx="1213283" cy="6463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 manage their transactional data directly</a:t>
            </a:r>
          </a:p>
        </p:txBody>
      </p:sp>
      <p:cxnSp>
        <p:nvCxnSpPr>
          <p:cNvPr id="83" name="Connector: Elbow 544">
            <a:extLst>
              <a:ext uri="{FF2B5EF4-FFF2-40B4-BE49-F238E27FC236}">
                <a16:creationId xmlns:a16="http://schemas.microsoft.com/office/drawing/2014/main" id="{3920FA68-5AA7-4B4F-8E89-D0B3650AA487}"/>
              </a:ext>
            </a:extLst>
          </p:cNvPr>
          <p:cNvCxnSpPr>
            <a:cxnSpLocks/>
          </p:cNvCxnSpPr>
          <p:nvPr/>
        </p:nvCxnSpPr>
        <p:spPr>
          <a:xfrm flipV="1">
            <a:off x="1614369" y="2298763"/>
            <a:ext cx="510350" cy="1825102"/>
          </a:xfrm>
          <a:prstGeom prst="bentConnector3">
            <a:avLst>
              <a:gd name="adj1" fmla="val 50000"/>
            </a:avLst>
          </a:prstGeom>
          <a:noFill/>
          <a:ln w="19050" cap="flat" cmpd="sng" algn="ctr">
            <a:solidFill>
              <a:schemeClr val="tx1"/>
            </a:solidFill>
            <a:prstDash val="sysDot"/>
            <a:headEnd type="none"/>
            <a:tailEnd type="arrow" w="lg" len="med"/>
          </a:ln>
          <a:effectLst/>
        </p:spPr>
      </p:cxnSp>
      <p:cxnSp>
        <p:nvCxnSpPr>
          <p:cNvPr id="86" name="Straight Arrow Connector 85">
            <a:extLst>
              <a:ext uri="{FF2B5EF4-FFF2-40B4-BE49-F238E27FC236}">
                <a16:creationId xmlns:a16="http://schemas.microsoft.com/office/drawing/2014/main" id="{9366EF20-F4B9-40B2-A113-95590A7B8BBB}"/>
              </a:ext>
            </a:extLst>
          </p:cNvPr>
          <p:cNvCxnSpPr>
            <a:cxnSpLocks/>
          </p:cNvCxnSpPr>
          <p:nvPr/>
        </p:nvCxnSpPr>
        <p:spPr>
          <a:xfrm>
            <a:off x="4024216" y="4002025"/>
            <a:ext cx="1548000" cy="0"/>
          </a:xfrm>
          <a:prstGeom prst="straightConnector1">
            <a:avLst/>
          </a:prstGeom>
          <a:noFill/>
          <a:ln w="19050" cap="flat" cmpd="sng" algn="ctr">
            <a:solidFill>
              <a:schemeClr val="tx1"/>
            </a:solidFill>
            <a:prstDash val="sysDot"/>
            <a:headEnd type="none"/>
            <a:tailEnd type="arrow" w="lg" len="med"/>
          </a:ln>
          <a:effectLst/>
        </p:spPr>
      </p:cxnSp>
      <p:sp>
        <p:nvSpPr>
          <p:cNvPr id="90" name="Rectangle 89">
            <a:extLst>
              <a:ext uri="{FF2B5EF4-FFF2-40B4-BE49-F238E27FC236}">
                <a16:creationId xmlns:a16="http://schemas.microsoft.com/office/drawing/2014/main" id="{390F73FF-8CC6-4554-9001-492D129E08D5}"/>
              </a:ext>
            </a:extLst>
          </p:cNvPr>
          <p:cNvSpPr/>
          <p:nvPr/>
        </p:nvSpPr>
        <p:spPr>
          <a:xfrm>
            <a:off x="4271137" y="4103825"/>
            <a:ext cx="1213283"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Read data from files using DBFS</a:t>
            </a:r>
          </a:p>
        </p:txBody>
      </p:sp>
      <p:sp>
        <p:nvSpPr>
          <p:cNvPr id="91" name="Rectangle 90">
            <a:extLst>
              <a:ext uri="{FF2B5EF4-FFF2-40B4-BE49-F238E27FC236}">
                <a16:creationId xmlns:a16="http://schemas.microsoft.com/office/drawing/2014/main" id="{1E7096E0-BB48-461F-85D8-6D084696E3F2}"/>
              </a:ext>
            </a:extLst>
          </p:cNvPr>
          <p:cNvSpPr/>
          <p:nvPr/>
        </p:nvSpPr>
        <p:spPr>
          <a:xfrm>
            <a:off x="4620472" y="5570815"/>
            <a:ext cx="1060158"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Extract and transform relational data</a:t>
            </a:r>
          </a:p>
        </p:txBody>
      </p:sp>
      <p:sp>
        <p:nvSpPr>
          <p:cNvPr id="96" name="Rectangle: Rounded Corners 528">
            <a:extLst>
              <a:ext uri="{FF2B5EF4-FFF2-40B4-BE49-F238E27FC236}">
                <a16:creationId xmlns:a16="http://schemas.microsoft.com/office/drawing/2014/main" id="{CDF4FE5F-27EF-46CC-BDDF-53178D374EDE}"/>
              </a:ext>
            </a:extLst>
          </p:cNvPr>
          <p:cNvSpPr/>
          <p:nvPr/>
        </p:nvSpPr>
        <p:spPr bwMode="auto">
          <a:xfrm>
            <a:off x="5697969" y="5003409"/>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97" name="TextBox 96">
            <a:extLst>
              <a:ext uri="{FF2B5EF4-FFF2-40B4-BE49-F238E27FC236}">
                <a16:creationId xmlns:a16="http://schemas.microsoft.com/office/drawing/2014/main" id="{96B76400-CC6D-41A0-89A8-1F7AA6077986}"/>
              </a:ext>
            </a:extLst>
          </p:cNvPr>
          <p:cNvSpPr txBox="1"/>
          <p:nvPr/>
        </p:nvSpPr>
        <p:spPr>
          <a:xfrm>
            <a:off x="5740715"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 Orchestration</a:t>
            </a:r>
          </a:p>
        </p:txBody>
      </p:sp>
      <p:cxnSp>
        <p:nvCxnSpPr>
          <p:cNvPr id="104" name="Straight Arrow Connector 103">
            <a:extLst>
              <a:ext uri="{FF2B5EF4-FFF2-40B4-BE49-F238E27FC236}">
                <a16:creationId xmlns:a16="http://schemas.microsoft.com/office/drawing/2014/main" id="{EB67114C-D97A-4AC1-8955-5F6BFDF1FDF3}"/>
              </a:ext>
            </a:extLst>
          </p:cNvPr>
          <p:cNvCxnSpPr/>
          <p:nvPr/>
        </p:nvCxnSpPr>
        <p:spPr>
          <a:xfrm>
            <a:off x="4833318" y="5514278"/>
            <a:ext cx="864000" cy="0"/>
          </a:xfrm>
          <a:prstGeom prst="straightConnector1">
            <a:avLst/>
          </a:prstGeom>
          <a:noFill/>
          <a:ln w="19050" cap="flat" cmpd="sng" algn="ctr">
            <a:solidFill>
              <a:schemeClr val="tx1"/>
            </a:solidFill>
            <a:prstDash val="sysDot"/>
            <a:headEnd type="none"/>
            <a:tailEnd type="arrow" w="lg" len="med"/>
          </a:ln>
          <a:effectLst/>
        </p:spPr>
      </p:cxnSp>
      <p:sp>
        <p:nvSpPr>
          <p:cNvPr id="106" name="TextBox 105">
            <a:extLst>
              <a:ext uri="{FF2B5EF4-FFF2-40B4-BE49-F238E27FC236}">
                <a16:creationId xmlns:a16="http://schemas.microsoft.com/office/drawing/2014/main" id="{828423C4-F757-41DB-9820-8118AEC8AAFB}"/>
              </a:ext>
            </a:extLst>
          </p:cNvPr>
          <p:cNvSpPr txBox="1"/>
          <p:nvPr/>
        </p:nvSpPr>
        <p:spPr>
          <a:xfrm>
            <a:off x="6041080" y="3123937"/>
            <a:ext cx="817531"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processing</a:t>
            </a:r>
          </a:p>
        </p:txBody>
      </p:sp>
      <p:sp>
        <p:nvSpPr>
          <p:cNvPr id="107"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1787190" cy="1140154"/>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11" name="Rectangle 110">
            <a:extLst>
              <a:ext uri="{FF2B5EF4-FFF2-40B4-BE49-F238E27FC236}">
                <a16:creationId xmlns:a16="http://schemas.microsoft.com/office/drawing/2014/main" id="{6713F881-1534-44C4-8494-CCC98C8E1C5B}"/>
              </a:ext>
            </a:extLst>
          </p:cNvPr>
          <p:cNvSpPr/>
          <p:nvPr/>
        </p:nvSpPr>
        <p:spPr>
          <a:xfrm>
            <a:off x="7035813" y="4899367"/>
            <a:ext cx="917344" cy="369332"/>
          </a:xfrm>
          <a:prstGeom prst="rect">
            <a:avLst/>
          </a:prstGeom>
        </p:spPr>
        <p:txBody>
          <a:bodyPr wrap="squar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into SQL DW tables</a:t>
            </a:r>
          </a:p>
        </p:txBody>
      </p:sp>
      <p:cxnSp>
        <p:nvCxnSpPr>
          <p:cNvPr id="120" name="Connector: Elbow 126">
            <a:extLst>
              <a:ext uri="{FF2B5EF4-FFF2-40B4-BE49-F238E27FC236}">
                <a16:creationId xmlns:a16="http://schemas.microsoft.com/office/drawing/2014/main" id="{0D88A946-8C63-42F4-B0C2-59A7FC45C303}"/>
              </a:ext>
            </a:extLst>
          </p:cNvPr>
          <p:cNvCxnSpPr>
            <a:cxnSpLocks/>
          </p:cNvCxnSpPr>
          <p:nvPr/>
        </p:nvCxnSpPr>
        <p:spPr>
          <a:xfrm flipV="1">
            <a:off x="6672634" y="4511922"/>
            <a:ext cx="288000" cy="972000"/>
          </a:xfrm>
          <a:prstGeom prst="bentConnector2">
            <a:avLst/>
          </a:prstGeom>
          <a:noFill/>
          <a:ln w="19050" cap="flat" cmpd="sng" algn="ctr">
            <a:solidFill>
              <a:schemeClr val="tx1"/>
            </a:solidFill>
            <a:prstDash val="sysDot"/>
            <a:headEnd type="none"/>
            <a:tailEnd type="arrow" w="lg" len="med"/>
          </a:ln>
          <a:effectLst/>
        </p:spPr>
      </p:cxnSp>
      <p:pic>
        <p:nvPicPr>
          <p:cNvPr id="100" name="Picture 99">
            <a:extLst>
              <a:ext uri="{FF2B5EF4-FFF2-40B4-BE49-F238E27FC236}">
                <a16:creationId xmlns:a16="http://schemas.microsoft.com/office/drawing/2014/main" id="{5171DC44-C7DB-0140-AB28-ECF494C85D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033" y="1930862"/>
            <a:ext cx="397613" cy="397613"/>
          </a:xfrm>
          <a:prstGeom prst="rect">
            <a:avLst/>
          </a:prstGeom>
        </p:spPr>
      </p:pic>
      <p:pic>
        <p:nvPicPr>
          <p:cNvPr id="101" name="Picture 100">
            <a:extLst>
              <a:ext uri="{FF2B5EF4-FFF2-40B4-BE49-F238E27FC236}">
                <a16:creationId xmlns:a16="http://schemas.microsoft.com/office/drawing/2014/main" id="{234EC978-E350-4744-98C9-C51524534CF6}"/>
              </a:ext>
            </a:extLst>
          </p:cNvPr>
          <p:cNvPicPr>
            <a:picLocks noChangeAspect="1"/>
          </p:cNvPicPr>
          <p:nvPr/>
        </p:nvPicPr>
        <p:blipFill>
          <a:blip r:embed="rId5"/>
          <a:stretch>
            <a:fillRect/>
          </a:stretch>
        </p:blipFill>
        <p:spPr>
          <a:xfrm>
            <a:off x="3221323" y="3505376"/>
            <a:ext cx="516393" cy="516392"/>
          </a:xfrm>
          <a:prstGeom prst="rect">
            <a:avLst/>
          </a:prstGeom>
        </p:spPr>
      </p:pic>
      <p:pic>
        <p:nvPicPr>
          <p:cNvPr id="126" name="Picture 125">
            <a:extLst>
              <a:ext uri="{FF2B5EF4-FFF2-40B4-BE49-F238E27FC236}">
                <a16:creationId xmlns:a16="http://schemas.microsoft.com/office/drawing/2014/main" id="{738D06BA-AC37-6941-BD70-00504954A1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4835" y="5141436"/>
            <a:ext cx="426125" cy="426125"/>
          </a:xfrm>
          <a:prstGeom prst="rect">
            <a:avLst/>
          </a:prstGeom>
        </p:spPr>
      </p:pic>
      <p:pic>
        <p:nvPicPr>
          <p:cNvPr id="127" name="Picture 126">
            <a:extLst>
              <a:ext uri="{FF2B5EF4-FFF2-40B4-BE49-F238E27FC236}">
                <a16:creationId xmlns:a16="http://schemas.microsoft.com/office/drawing/2014/main" id="{CA773416-5F27-544B-84AB-32A2241122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412" y="3503938"/>
            <a:ext cx="860866" cy="451476"/>
          </a:xfrm>
          <a:prstGeom prst="rect">
            <a:avLst/>
          </a:prstGeom>
        </p:spPr>
      </p:pic>
      <p:sp>
        <p:nvSpPr>
          <p:cNvPr id="92" name="TextBox 91">
            <a:extLst>
              <a:ext uri="{FF2B5EF4-FFF2-40B4-BE49-F238E27FC236}">
                <a16:creationId xmlns:a16="http://schemas.microsoft.com/office/drawing/2014/main" id="{9CDC1A8C-8746-5347-A188-729AD28176FE}"/>
              </a:ext>
            </a:extLst>
          </p:cNvPr>
          <p:cNvSpPr txBox="1"/>
          <p:nvPr/>
        </p:nvSpPr>
        <p:spPr>
          <a:xfrm>
            <a:off x="3078769" y="4080127"/>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93" name="Rectangle 92">
            <a:extLst>
              <a:ext uri="{FF2B5EF4-FFF2-40B4-BE49-F238E27FC236}">
                <a16:creationId xmlns:a16="http://schemas.microsoft.com/office/drawing/2014/main" id="{9D75747E-E156-814E-86DE-80F540AD8BE7}"/>
              </a:ext>
            </a:extLst>
          </p:cNvPr>
          <p:cNvSpPr/>
          <p:nvPr/>
        </p:nvSpPr>
        <p:spPr>
          <a:xfrm>
            <a:off x="6021042" y="3964560"/>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sp>
        <p:nvSpPr>
          <p:cNvPr id="94" name="TextBox 93">
            <a:extLst>
              <a:ext uri="{FF2B5EF4-FFF2-40B4-BE49-F238E27FC236}">
                <a16:creationId xmlns:a16="http://schemas.microsoft.com/office/drawing/2014/main" id="{4230EE49-9775-274A-81D9-39E6D0FC6D7D}"/>
              </a:ext>
            </a:extLst>
          </p:cNvPr>
          <p:cNvSpPr txBox="1"/>
          <p:nvPr/>
        </p:nvSpPr>
        <p:spPr>
          <a:xfrm>
            <a:off x="2294466" y="2374581"/>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grpSp>
        <p:nvGrpSpPr>
          <p:cNvPr id="95" name="Group 94">
            <a:extLst>
              <a:ext uri="{FF2B5EF4-FFF2-40B4-BE49-F238E27FC236}">
                <a16:creationId xmlns:a16="http://schemas.microsoft.com/office/drawing/2014/main" id="{CBF517D9-C375-7B44-B00E-698B5148F2C9}"/>
              </a:ext>
            </a:extLst>
          </p:cNvPr>
          <p:cNvGrpSpPr/>
          <p:nvPr/>
        </p:nvGrpSpPr>
        <p:grpSpPr>
          <a:xfrm>
            <a:off x="3753800" y="5182888"/>
            <a:ext cx="389959" cy="516392"/>
            <a:chOff x="4176909" y="5489793"/>
            <a:chExt cx="321793" cy="426125"/>
          </a:xfrm>
        </p:grpSpPr>
        <p:sp>
          <p:nvSpPr>
            <p:cNvPr id="98" name="Freeform: Shape 551">
              <a:extLst>
                <a:ext uri="{FF2B5EF4-FFF2-40B4-BE49-F238E27FC236}">
                  <a16:creationId xmlns:a16="http://schemas.microsoft.com/office/drawing/2014/main" id="{DC070AFC-37B6-DC4D-86FF-1EF3B0FF0779}"/>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99" name="Freeform: Shape 552">
              <a:extLst>
                <a:ext uri="{FF2B5EF4-FFF2-40B4-BE49-F238E27FC236}">
                  <a16:creationId xmlns:a16="http://schemas.microsoft.com/office/drawing/2014/main" id="{4FE599C4-6BD3-454E-9948-581C70F4294E}"/>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08" name="Freeform: Shape 553">
              <a:extLst>
                <a:ext uri="{FF2B5EF4-FFF2-40B4-BE49-F238E27FC236}">
                  <a16:creationId xmlns:a16="http://schemas.microsoft.com/office/drawing/2014/main" id="{E6F96C6F-E8A8-EB4A-A099-721DA804E0BE}"/>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09" name="Freeform: Shape 554">
              <a:extLst>
                <a:ext uri="{FF2B5EF4-FFF2-40B4-BE49-F238E27FC236}">
                  <a16:creationId xmlns:a16="http://schemas.microsoft.com/office/drawing/2014/main" id="{F8E3AE6E-5B31-1440-8C59-1CB473429C6F}"/>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0" name="Freeform: Shape 555">
              <a:extLst>
                <a:ext uri="{FF2B5EF4-FFF2-40B4-BE49-F238E27FC236}">
                  <a16:creationId xmlns:a16="http://schemas.microsoft.com/office/drawing/2014/main" id="{361E675A-E6A2-3C4A-BBCB-BA12834A7582}"/>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3" name="Freeform: Shape 556">
              <a:extLst>
                <a:ext uri="{FF2B5EF4-FFF2-40B4-BE49-F238E27FC236}">
                  <a16:creationId xmlns:a16="http://schemas.microsoft.com/office/drawing/2014/main" id="{A73815CA-E02E-A348-AD4F-1CD08944E684}"/>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4" name="Freeform: Shape 557">
              <a:extLst>
                <a:ext uri="{FF2B5EF4-FFF2-40B4-BE49-F238E27FC236}">
                  <a16:creationId xmlns:a16="http://schemas.microsoft.com/office/drawing/2014/main" id="{10D10BB8-9856-604B-8867-4304040F892F}"/>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5" name="Freeform: Shape 558">
              <a:extLst>
                <a:ext uri="{FF2B5EF4-FFF2-40B4-BE49-F238E27FC236}">
                  <a16:creationId xmlns:a16="http://schemas.microsoft.com/office/drawing/2014/main" id="{0620FBD1-3EBF-454C-939B-9F02CD49C14C}"/>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sp>
        <p:nvSpPr>
          <p:cNvPr id="116" name="TextBox 115">
            <a:extLst>
              <a:ext uri="{FF2B5EF4-FFF2-40B4-BE49-F238E27FC236}">
                <a16:creationId xmlns:a16="http://schemas.microsoft.com/office/drawing/2014/main" id="{DC0D7CDC-B92C-3348-8B7D-A795D7852DF0}"/>
              </a:ext>
            </a:extLst>
          </p:cNvPr>
          <p:cNvSpPr txBox="1"/>
          <p:nvPr/>
        </p:nvSpPr>
        <p:spPr>
          <a:xfrm>
            <a:off x="3548029" y="5727364"/>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SQL DB</a:t>
            </a:r>
          </a:p>
        </p:txBody>
      </p:sp>
      <p:sp>
        <p:nvSpPr>
          <p:cNvPr id="118" name="TextBox 117">
            <a:extLst>
              <a:ext uri="{FF2B5EF4-FFF2-40B4-BE49-F238E27FC236}">
                <a16:creationId xmlns:a16="http://schemas.microsoft.com/office/drawing/2014/main" id="{8BD6B186-B0EF-6C46-AB5E-D045DB9D0AC6}"/>
              </a:ext>
            </a:extLst>
          </p:cNvPr>
          <p:cNvSpPr txBox="1"/>
          <p:nvPr/>
        </p:nvSpPr>
        <p:spPr>
          <a:xfrm>
            <a:off x="5777146" y="5646607"/>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119" name="TextBox 118">
            <a:extLst>
              <a:ext uri="{FF2B5EF4-FFF2-40B4-BE49-F238E27FC236}">
                <a16:creationId xmlns:a16="http://schemas.microsoft.com/office/drawing/2014/main" id="{A8DBD01D-0683-EA4F-90C4-A8AE35361374}"/>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128" name="TextBox 127">
            <a:extLst>
              <a:ext uri="{FF2B5EF4-FFF2-40B4-BE49-F238E27FC236}">
                <a16:creationId xmlns:a16="http://schemas.microsoft.com/office/drawing/2014/main" id="{C2FBCBB7-AD17-B94D-99B3-AEBFE1665077}"/>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sp>
        <p:nvSpPr>
          <p:cNvPr id="129" name="TextBox 128">
            <a:extLst>
              <a:ext uri="{FF2B5EF4-FFF2-40B4-BE49-F238E27FC236}">
                <a16:creationId xmlns:a16="http://schemas.microsoft.com/office/drawing/2014/main" id="{398BA8F8-0841-BC40-AE9C-FA59F294DA64}"/>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130" name="TextBox 129">
            <a:extLst>
              <a:ext uri="{FF2B5EF4-FFF2-40B4-BE49-F238E27FC236}">
                <a16:creationId xmlns:a16="http://schemas.microsoft.com/office/drawing/2014/main" id="{130E044A-2D2C-9340-9050-19AC66286089}"/>
              </a:ext>
            </a:extLst>
          </p:cNvPr>
          <p:cNvSpPr txBox="1"/>
          <p:nvPr/>
        </p:nvSpPr>
        <p:spPr>
          <a:xfrm>
            <a:off x="272553" y="5306821"/>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Tree>
    <p:custDataLst>
      <p:tags r:id="rId1"/>
    </p:custDataLst>
    <p:extLst>
      <p:ext uri="{BB962C8B-B14F-4D97-AF65-F5344CB8AC3E}">
        <p14:creationId xmlns:p14="http://schemas.microsoft.com/office/powerpoint/2010/main" val="21935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a:t>Batch data processing</a:t>
            </a:r>
            <a:endParaRPr lang="en-US" dirty="0"/>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a:t>Batch data processing</a:t>
            </a:r>
            <a:endParaRPr lang="en-US" dirty="0"/>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a:t>Batch data processing</a:t>
            </a:r>
            <a:endParaRPr lang="en-US" dirty="0"/>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730" y="1418304"/>
            <a:ext cx="12189406" cy="5484844"/>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961" kern="0" dirty="0">
              <a:gradFill>
                <a:gsLst>
                  <a:gs pos="5417">
                    <a:srgbClr val="008272"/>
                  </a:gs>
                  <a:gs pos="100000">
                    <a:srgbClr val="008272"/>
                  </a:gs>
                </a:gsLst>
                <a:lin ang="5400000" scaled="0"/>
              </a:gradFill>
              <a:latin typeface="Segoe UI"/>
            </a:endParaRPr>
          </a:p>
        </p:txBody>
      </p:sp>
      <p:sp>
        <p:nvSpPr>
          <p:cNvPr id="24" name="Title 1"/>
          <p:cNvSpPr txBox="1">
            <a:spLocks/>
          </p:cNvSpPr>
          <p:nvPr/>
        </p:nvSpPr>
        <p:spPr>
          <a:xfrm>
            <a:off x="151832" y="2057790"/>
            <a:ext cx="5534428" cy="1325187"/>
          </a:xfrm>
          <a:prstGeom prst="rect">
            <a:avLst/>
          </a:prstGeom>
        </p:spPr>
        <p:txBody>
          <a:bodyPr vert="horz" lIns="91414" tIns="45706" rIns="91414" bIns="45706"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214">
              <a:defRPr/>
            </a:pPr>
            <a:endParaRPr lang="en-US" sz="3600" dirty="0">
              <a:solidFill>
                <a:srgbClr val="92D050"/>
              </a:solidFill>
              <a:latin typeface="Segoe UI Light"/>
              <a:cs typeface="Segoe UI Light" panose="020B0502040204020203" pitchFamily="34" charset="0"/>
            </a:endParaRPr>
          </a:p>
        </p:txBody>
      </p:sp>
      <p:sp>
        <p:nvSpPr>
          <p:cNvPr id="29" name="Rectangle 28"/>
          <p:cNvSpPr/>
          <p:nvPr/>
        </p:nvSpPr>
        <p:spPr>
          <a:xfrm>
            <a:off x="1730" y="2126033"/>
            <a:ext cx="6079586" cy="129708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457070" rtlCol="0" anchor="ctr"/>
          <a:lstStyle/>
          <a:p>
            <a:pPr defTabSz="914049">
              <a:defRPr/>
            </a:pPr>
            <a:r>
              <a:rPr lang="en-US" sz="3600" kern="0" dirty="0">
                <a:solidFill>
                  <a:srgbClr val="FFFFFF"/>
                </a:solidFill>
                <a:latin typeface="Segoe UI Light" panose="020B0502040204020203" pitchFamily="34" charset="0"/>
                <a:cs typeface="Segoe UI Light" panose="020B0502040204020203" pitchFamily="34" charset="0"/>
              </a:rPr>
              <a:t>Intelligent</a:t>
            </a:r>
          </a:p>
          <a:p>
            <a:pPr defTabSz="914049">
              <a:defRPr/>
            </a:pPr>
            <a:r>
              <a:rPr lang="en-US" sz="2000" kern="0" dirty="0">
                <a:solidFill>
                  <a:srgbClr val="FFFFFF"/>
                </a:solidFill>
                <a:latin typeface="Segoe UI Light" panose="020B0502040204020203" pitchFamily="34" charset="0"/>
                <a:cs typeface="Segoe UI Light" panose="020B0502040204020203" pitchFamily="34" charset="0"/>
              </a:rPr>
              <a:t>Bring intelligence to where your data lives</a:t>
            </a:r>
          </a:p>
        </p:txBody>
      </p:sp>
      <p:sp>
        <p:nvSpPr>
          <p:cNvPr id="23" name="Rectangle 22"/>
          <p:cNvSpPr/>
          <p:nvPr/>
        </p:nvSpPr>
        <p:spPr>
          <a:xfrm>
            <a:off x="-4049" y="3412394"/>
            <a:ext cx="6085365" cy="1297089"/>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lIns="457070" rtlCol="0" anchor="ctr"/>
          <a:lstStyle/>
          <a:p>
            <a:pPr defTabSz="914049">
              <a:defRPr/>
            </a:pPr>
            <a:r>
              <a:rPr lang="en-US" sz="3600" kern="0" dirty="0">
                <a:solidFill>
                  <a:srgbClr val="FFFFFF"/>
                </a:solidFill>
                <a:latin typeface="Segoe UI Light" panose="020B0502040204020203" pitchFamily="34" charset="0"/>
                <a:cs typeface="Segoe UI Light" panose="020B0502040204020203" pitchFamily="34" charset="0"/>
              </a:rPr>
              <a:t>Trusted</a:t>
            </a:r>
          </a:p>
          <a:p>
            <a:pPr defTabSz="914049">
              <a:defRPr/>
            </a:pPr>
            <a:r>
              <a:rPr lang="en-US" sz="2000" kern="0" dirty="0">
                <a:solidFill>
                  <a:srgbClr val="FFFFFF"/>
                </a:solidFill>
                <a:latin typeface="Segoe UI Light" panose="020B0502040204020203" pitchFamily="34" charset="0"/>
                <a:cs typeface="Segoe UI Light" panose="020B0502040204020203" pitchFamily="34" charset="0"/>
              </a:rPr>
              <a:t>On the most secure, compliant and scalable platform</a:t>
            </a:r>
          </a:p>
        </p:txBody>
      </p:sp>
      <p:sp>
        <p:nvSpPr>
          <p:cNvPr id="27" name="Rectangle 26"/>
          <p:cNvSpPr/>
          <p:nvPr/>
        </p:nvSpPr>
        <p:spPr>
          <a:xfrm>
            <a:off x="-4048" y="4698756"/>
            <a:ext cx="6100049" cy="1297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070" rtlCol="0" anchor="ctr"/>
          <a:lstStyle/>
          <a:p>
            <a:pPr defTabSz="914049">
              <a:defRPr/>
            </a:pPr>
            <a:r>
              <a:rPr lang="en-US" sz="3600" kern="0" dirty="0">
                <a:solidFill>
                  <a:srgbClr val="FFFFFF"/>
                </a:solidFill>
                <a:latin typeface="Segoe UI Light" panose="020B0502040204020203" pitchFamily="34" charset="0"/>
                <a:cs typeface="Segoe UI Light" panose="020B0502040204020203" pitchFamily="34" charset="0"/>
              </a:rPr>
              <a:t>Flexible</a:t>
            </a:r>
          </a:p>
          <a:p>
            <a:pPr defTabSz="914049">
              <a:defRPr/>
            </a:pPr>
            <a:r>
              <a:rPr lang="en-US" sz="2000" kern="0" dirty="0">
                <a:solidFill>
                  <a:srgbClr val="FFFFFF"/>
                </a:solidFill>
                <a:latin typeface="Segoe UI Light" panose="020B0502040204020203" pitchFamily="34" charset="0"/>
                <a:cs typeface="Segoe UI Light" panose="020B0502040204020203" pitchFamily="34" charset="0"/>
              </a:rPr>
              <a:t>With any language, any data, anywhere</a:t>
            </a:r>
          </a:p>
        </p:txBody>
      </p:sp>
      <p:sp>
        <p:nvSpPr>
          <p:cNvPr id="36" name="Rectangle 35"/>
          <p:cNvSpPr/>
          <p:nvPr/>
        </p:nvSpPr>
        <p:spPr>
          <a:xfrm>
            <a:off x="9530948" y="2563912"/>
            <a:ext cx="2881432" cy="346521"/>
          </a:xfrm>
          <a:prstGeom prst="rect">
            <a:avLst/>
          </a:prstGeom>
        </p:spPr>
        <p:txBody>
          <a:bodyPr wrap="square">
            <a:spAutoFit/>
          </a:bodyPr>
          <a:lstStyle/>
          <a:p>
            <a:pPr defTabSz="914049">
              <a:lnSpc>
                <a:spcPct val="90000"/>
              </a:lnSpc>
              <a:spcAft>
                <a:spcPts val="600"/>
              </a:spcAft>
              <a:defRPr/>
            </a:pPr>
            <a:r>
              <a:rPr lang="en-US" kern="0" dirty="0">
                <a:solidFill>
                  <a:srgbClr val="0078D7"/>
                </a:solidFill>
                <a:latin typeface="Segoe UI Light"/>
              </a:rPr>
              <a:t>Trusted by businesses</a:t>
            </a:r>
          </a:p>
        </p:txBody>
      </p:sp>
      <p:sp>
        <p:nvSpPr>
          <p:cNvPr id="41" name="Title 1"/>
          <p:cNvSpPr>
            <a:spLocks noGrp="1"/>
          </p:cNvSpPr>
          <p:nvPr>
            <p:ph type="title"/>
          </p:nvPr>
        </p:nvSpPr>
        <p:spPr>
          <a:xfrm>
            <a:off x="269241" y="289958"/>
            <a:ext cx="11922760" cy="899537"/>
          </a:xfrm>
        </p:spPr>
        <p:txBody>
          <a:bodyPr/>
          <a:lstStyle/>
          <a:p>
            <a:r>
              <a:rPr lang="en-US" sz="4402" dirty="0"/>
              <a:t>Microsoft is the best choice for digital transformation</a:t>
            </a:r>
          </a:p>
        </p:txBody>
      </p:sp>
      <p:pic>
        <p:nvPicPr>
          <p:cNvPr id="48" name="Picture 47"/>
          <p:cNvPicPr>
            <a:picLocks noChangeAspect="1"/>
          </p:cNvPicPr>
          <p:nvPr/>
        </p:nvPicPr>
        <p:blipFill rotWithShape="1">
          <a:blip r:embed="rId3" cstate="email">
            <a:extLst>
              <a:ext uri="{28A0092B-C50C-407E-A947-70E740481C1C}">
                <a14:useLocalDpi xmlns:a14="http://schemas.microsoft.com/office/drawing/2010/main"/>
              </a:ext>
            </a:extLst>
          </a:blip>
          <a:srcRect b="-169"/>
          <a:stretch/>
        </p:blipFill>
        <p:spPr>
          <a:xfrm>
            <a:off x="6080591" y="1418305"/>
            <a:ext cx="6107881" cy="5521929"/>
          </a:xfrm>
          <a:prstGeom prst="rect">
            <a:avLst/>
          </a:prstGeom>
        </p:spPr>
      </p:pic>
    </p:spTree>
    <p:extLst>
      <p:ext uri="{BB962C8B-B14F-4D97-AF65-F5344CB8AC3E}">
        <p14:creationId xmlns:p14="http://schemas.microsoft.com/office/powerpoint/2010/main" val="1147012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6D884429-0B46-4DB7-B252-7AC706175E46}"/>
              </a:ext>
            </a:extLst>
          </p:cNvPr>
          <p:cNvSpPr txBox="1">
            <a:spLocks/>
          </p:cNvSpPr>
          <p:nvPr/>
        </p:nvSpPr>
        <p:spPr>
          <a:xfrm>
            <a:off x="6693408" y="1615683"/>
            <a:ext cx="4828032" cy="3626634"/>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Processed data served by a data warehouse to analytic clients and reporting tools</a:t>
            </a:r>
          </a:p>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The data warehouse provides increased query flexibility and reduced query latency in comparison to batch data processing options</a:t>
            </a:r>
          </a:p>
        </p:txBody>
      </p:sp>
      <p:pic>
        <p:nvPicPr>
          <p:cNvPr id="7" name="Picture 6" descr="A person sitting at a table&#10;&#10;Description generated with high confidence">
            <a:extLst>
              <a:ext uri="{FF2B5EF4-FFF2-40B4-BE49-F238E27FC236}">
                <a16:creationId xmlns:a16="http://schemas.microsoft.com/office/drawing/2014/main" id="{88ABFFA7-44E0-4207-B6AC-564B3F6967E9}"/>
              </a:ext>
            </a:extLst>
          </p:cNvPr>
          <p:cNvPicPr>
            <a:picLocks noChangeAspect="1"/>
          </p:cNvPicPr>
          <p:nvPr/>
        </p:nvPicPr>
        <p:blipFill rotWithShape="1">
          <a:blip r:embed="rId4">
            <a:extLst>
              <a:ext uri="{28A0092B-C50C-407E-A947-70E740481C1C}">
                <a14:useLocalDpi xmlns:a14="http://schemas.microsoft.com/office/drawing/2010/main" val="0"/>
              </a:ext>
            </a:extLst>
          </a:blip>
          <a:srcRect r="40755"/>
          <a:stretch/>
        </p:blipFill>
        <p:spPr>
          <a:xfrm>
            <a:off x="0" y="0"/>
            <a:ext cx="6096000" cy="6858000"/>
          </a:xfrm>
          <a:prstGeom prst="rect">
            <a:avLst/>
          </a:prstGeom>
        </p:spPr>
      </p:pic>
      <p:sp>
        <p:nvSpPr>
          <p:cNvPr id="4" name="Rectangle 3">
            <a:extLst>
              <a:ext uri="{FF2B5EF4-FFF2-40B4-BE49-F238E27FC236}">
                <a16:creationId xmlns:a16="http://schemas.microsoft.com/office/drawing/2014/main" id="{4B147562-7142-3146-A939-6EAB85683062}"/>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1496941" y="1433690"/>
            <a:ext cx="4828032" cy="758022"/>
          </a:xfrm>
        </p:spPr>
        <p:txBody>
          <a:bodyPr/>
          <a:lstStyle/>
          <a:p>
            <a:r>
              <a:rPr lang="nn-NO" sz="4000" dirty="0">
                <a:solidFill>
                  <a:schemeClr val="bg2"/>
                </a:solidFill>
              </a:rPr>
              <a:t>Data serving</a:t>
            </a:r>
            <a:endParaRPr lang="en-US" sz="4000" dirty="0">
              <a:solidFill>
                <a:schemeClr val="bg2"/>
              </a:solidFill>
            </a:endParaRPr>
          </a:p>
        </p:txBody>
      </p:sp>
    </p:spTree>
    <p:custDataLst>
      <p:tags r:id="rId1"/>
    </p:custDataLst>
    <p:extLst>
      <p:ext uri="{BB962C8B-B14F-4D97-AF65-F5344CB8AC3E}">
        <p14:creationId xmlns:p14="http://schemas.microsoft.com/office/powerpoint/2010/main" val="220561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Data processing with Azure </a:t>
            </a:r>
            <a:r>
              <a:rPr lang="en-US" dirty="0" err="1"/>
              <a:t>Databricks</a:t>
            </a:r>
            <a:endParaRPr lang="en-US" dirty="0"/>
          </a:p>
        </p:txBody>
      </p:sp>
      <p:sp>
        <p:nvSpPr>
          <p:cNvPr id="5" name="Title 4"/>
          <p:cNvSpPr>
            <a:spLocks noGrp="1"/>
          </p:cNvSpPr>
          <p:nvPr>
            <p:ph type="title"/>
          </p:nvPr>
        </p:nvSpPr>
        <p:spPr/>
        <p:txBody>
          <a:bodyPr/>
          <a:lstStyle/>
          <a:p>
            <a:r>
              <a:rPr lang="en-US"/>
              <a:t>Data warehousing pattern in Azure</a:t>
            </a:r>
            <a:endParaRPr lang="en-US" dirty="0"/>
          </a:p>
        </p:txBody>
      </p:sp>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60062" y="3366846"/>
            <a:ext cx="103891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2167465"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4" name="Group 3"/>
          <p:cNvGrpSpPr/>
          <p:nvPr/>
        </p:nvGrpSpPr>
        <p:grpSpPr>
          <a:xfrm>
            <a:off x="394749" y="4853698"/>
            <a:ext cx="1067374" cy="287832"/>
            <a:chOff x="-1704002" y="4748566"/>
            <a:chExt cx="1642827" cy="443011"/>
          </a:xfrm>
        </p:grpSpPr>
        <p:grpSp>
          <p:nvGrpSpPr>
            <p:cNvPr id="743" name="Group 742">
              <a:extLst>
                <a:ext uri="{FF2B5EF4-FFF2-40B4-BE49-F238E27FC236}">
                  <a16:creationId xmlns:a16="http://schemas.microsoft.com/office/drawing/2014/main" id="{39925AA2-C05D-4BCA-A21C-F20BF3DA8DF2}"/>
                </a:ext>
              </a:extLst>
            </p:cNvPr>
            <p:cNvGrpSpPr/>
            <p:nvPr/>
          </p:nvGrpSpPr>
          <p:grpSpPr>
            <a:xfrm>
              <a:off x="-589596" y="4786661"/>
              <a:ext cx="528421" cy="404916"/>
              <a:chOff x="356915" y="4558566"/>
              <a:chExt cx="528421" cy="404916"/>
            </a:xfrm>
          </p:grpSpPr>
          <p:sp>
            <p:nvSpPr>
              <p:cNvPr id="744"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750"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51"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46"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7" name="Group 746">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748"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49"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752" name="Group 751">
              <a:extLst>
                <a:ext uri="{FF2B5EF4-FFF2-40B4-BE49-F238E27FC236}">
                  <a16:creationId xmlns:a16="http://schemas.microsoft.com/office/drawing/2014/main" id="{7A79524A-CDB1-416C-BC84-0830844D7619}"/>
                </a:ext>
              </a:extLst>
            </p:cNvPr>
            <p:cNvGrpSpPr/>
            <p:nvPr/>
          </p:nvGrpSpPr>
          <p:grpSpPr>
            <a:xfrm>
              <a:off x="-1194842" y="4786821"/>
              <a:ext cx="469737" cy="385154"/>
              <a:chOff x="1778647" y="1301093"/>
              <a:chExt cx="307813" cy="252387"/>
            </a:xfrm>
            <a:noFill/>
          </p:grpSpPr>
          <p:grpSp>
            <p:nvGrpSpPr>
              <p:cNvPr id="753" name="Group 752">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756" name="Rectangle 755">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9050" cap="flat">
                  <a:solidFill>
                    <a:srgbClr val="0078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cxnSp>
            <p:nvCxnSpPr>
              <p:cNvPr id="754" name="Straight Connector 753">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9050" cap="flat">
                <a:solidFill>
                  <a:srgbClr val="0078D7"/>
                </a:solidFill>
                <a:prstDash val="solid"/>
                <a:miter lim="800000"/>
                <a:headEnd/>
                <a:tailEnd/>
              </a:ln>
              <a:extLst/>
            </p:spPr>
          </p:cxnSp>
          <p:cxnSp>
            <p:nvCxnSpPr>
              <p:cNvPr id="755" name="Straight Connector 754">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9050" cap="flat">
                <a:solidFill>
                  <a:srgbClr val="0078D7"/>
                </a:solidFill>
                <a:prstDash val="solid"/>
                <a:miter lim="800000"/>
                <a:headEnd/>
                <a:tailEnd/>
              </a:ln>
              <a:extLst/>
            </p:spPr>
          </p:cxnSp>
        </p:grpSp>
        <p:grpSp>
          <p:nvGrpSpPr>
            <p:cNvPr id="760" name="Group 759">
              <a:extLst>
                <a:ext uri="{FF2B5EF4-FFF2-40B4-BE49-F238E27FC236}">
                  <a16:creationId xmlns:a16="http://schemas.microsoft.com/office/drawing/2014/main" id="{E57DD79A-C5E6-4E07-8EFA-42AB880854A1}"/>
                </a:ext>
              </a:extLst>
            </p:cNvPr>
            <p:cNvGrpSpPr>
              <a:grpSpLocks noChangeAspect="1"/>
            </p:cNvGrpSpPr>
            <p:nvPr/>
          </p:nvGrpSpPr>
          <p:grpSpPr bwMode="auto">
            <a:xfrm>
              <a:off x="-1704002" y="4748566"/>
              <a:ext cx="416196" cy="406286"/>
              <a:chOff x="1759" y="236"/>
              <a:chExt cx="252" cy="246"/>
            </a:xfrm>
            <a:noFill/>
          </p:grpSpPr>
          <p:sp>
            <p:nvSpPr>
              <p:cNvPr id="761"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2" name="Rectangle 761">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3" name="Rectangle 76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4" name="Rectangle 763">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9050" cap="flat">
                <a:solidFill>
                  <a:srgbClr val="0078D7"/>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766" name="Group 765">
            <a:extLst>
              <a:ext uri="{FF2B5EF4-FFF2-40B4-BE49-F238E27FC236}">
                <a16:creationId xmlns:a16="http://schemas.microsoft.com/office/drawing/2014/main" id="{22E8DFDF-851C-4A6F-81C3-B619382A1014}"/>
              </a:ext>
            </a:extLst>
          </p:cNvPr>
          <p:cNvGrpSpPr/>
          <p:nvPr/>
        </p:nvGrpSpPr>
        <p:grpSpPr>
          <a:xfrm>
            <a:off x="541169" y="2880194"/>
            <a:ext cx="815118" cy="823994"/>
            <a:chOff x="9095124" y="3288299"/>
            <a:chExt cx="916056" cy="1001411"/>
          </a:xfrm>
        </p:grpSpPr>
        <p:grpSp>
          <p:nvGrpSpPr>
            <p:cNvPr id="767" name="Group 766">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783"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4"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5"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6"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780"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1"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2" name="Oval 781">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9050">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69"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0"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1"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2" name="Group 771">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777"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8"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9"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73"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rgbClr val="0078D7"/>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4" name="Group 773">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775"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6"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73" name="Rectangle 172">
            <a:extLst>
              <a:ext uri="{FF2B5EF4-FFF2-40B4-BE49-F238E27FC236}">
                <a16:creationId xmlns:a16="http://schemas.microsoft.com/office/drawing/2014/main" id="{F815E56E-83A2-4DDA-8B20-800B4C649FBD}"/>
              </a:ext>
            </a:extLst>
          </p:cNvPr>
          <p:cNvSpPr/>
          <p:nvPr/>
        </p:nvSpPr>
        <p:spPr>
          <a:xfrm>
            <a:off x="1874969" y="4072126"/>
            <a:ext cx="1020687"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flat files</a:t>
            </a:r>
          </a:p>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into data lake on a schedule</a:t>
            </a:r>
          </a:p>
        </p:txBody>
      </p:sp>
      <p:sp>
        <p:nvSpPr>
          <p:cNvPr id="73" name="TextBox 72">
            <a:extLst>
              <a:ext uri="{FF2B5EF4-FFF2-40B4-BE49-F238E27FC236}">
                <a16:creationId xmlns:a16="http://schemas.microsoft.com/office/drawing/2014/main" id="{38F72D59-90D1-40AB-968E-9C182454D162}"/>
              </a:ext>
            </a:extLst>
          </p:cNvPr>
          <p:cNvSpPr txBox="1"/>
          <p:nvPr/>
        </p:nvSpPr>
        <p:spPr>
          <a:xfrm>
            <a:off x="3089542"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sp>
        <p:nvSpPr>
          <p:cNvPr id="74" name="TextBox 73">
            <a:extLst>
              <a:ext uri="{FF2B5EF4-FFF2-40B4-BE49-F238E27FC236}">
                <a16:creationId xmlns:a16="http://schemas.microsoft.com/office/drawing/2014/main" id="{C4A319EB-C638-4C13-9B03-F1E9568604B1}"/>
              </a:ext>
            </a:extLst>
          </p:cNvPr>
          <p:cNvSpPr txBox="1"/>
          <p:nvPr/>
        </p:nvSpPr>
        <p:spPr>
          <a:xfrm>
            <a:off x="3552481"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 Transactional storage</a:t>
            </a:r>
          </a:p>
        </p:txBody>
      </p:sp>
      <p:sp>
        <p:nvSpPr>
          <p:cNvPr id="75" name="Rectangle: Rounded Corners 524">
            <a:extLst>
              <a:ext uri="{FF2B5EF4-FFF2-40B4-BE49-F238E27FC236}">
                <a16:creationId xmlns:a16="http://schemas.microsoft.com/office/drawing/2014/main" id="{9B4B238D-69E7-4BE3-8535-880F58834781}"/>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77" name="Straight Arrow Connector 76">
            <a:extLst>
              <a:ext uri="{FF2B5EF4-FFF2-40B4-BE49-F238E27FC236}">
                <a16:creationId xmlns:a16="http://schemas.microsoft.com/office/drawing/2014/main" id="{EB67114C-D97A-4AC1-8955-5F6BFDF1FDF3}"/>
              </a:ext>
            </a:extLst>
          </p:cNvPr>
          <p:cNvCxnSpPr>
            <a:endCxn id="75"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82" name="Rectangle 81">
            <a:extLst>
              <a:ext uri="{FF2B5EF4-FFF2-40B4-BE49-F238E27FC236}">
                <a16:creationId xmlns:a16="http://schemas.microsoft.com/office/drawing/2014/main" id="{E04322E9-C07A-4537-8617-8BF0D8E2C51A}"/>
              </a:ext>
            </a:extLst>
          </p:cNvPr>
          <p:cNvSpPr/>
          <p:nvPr/>
        </p:nvSpPr>
        <p:spPr>
          <a:xfrm>
            <a:off x="1677813" y="5570815"/>
            <a:ext cx="1213283" cy="6463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 manage their transactional data directly</a:t>
            </a:r>
          </a:p>
        </p:txBody>
      </p:sp>
      <p:cxnSp>
        <p:nvCxnSpPr>
          <p:cNvPr id="83" name="Connector: Elbow 544">
            <a:extLst>
              <a:ext uri="{FF2B5EF4-FFF2-40B4-BE49-F238E27FC236}">
                <a16:creationId xmlns:a16="http://schemas.microsoft.com/office/drawing/2014/main" id="{3920FA68-5AA7-4B4F-8E89-D0B3650AA487}"/>
              </a:ext>
            </a:extLst>
          </p:cNvPr>
          <p:cNvCxnSpPr>
            <a:cxnSpLocks/>
          </p:cNvCxnSpPr>
          <p:nvPr/>
        </p:nvCxnSpPr>
        <p:spPr>
          <a:xfrm flipV="1">
            <a:off x="1614369" y="2298763"/>
            <a:ext cx="510350" cy="1825102"/>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84" name="TextBox 83">
            <a:extLst>
              <a:ext uri="{FF2B5EF4-FFF2-40B4-BE49-F238E27FC236}">
                <a16:creationId xmlns:a16="http://schemas.microsoft.com/office/drawing/2014/main" id="{828423C4-F757-41DB-9820-8118AEC8AAFB}"/>
              </a:ext>
            </a:extLst>
          </p:cNvPr>
          <p:cNvSpPr txBox="1"/>
          <p:nvPr/>
        </p:nvSpPr>
        <p:spPr>
          <a:xfrm>
            <a:off x="6041080" y="3123937"/>
            <a:ext cx="817531"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processing</a:t>
            </a:r>
          </a:p>
        </p:txBody>
      </p:sp>
      <p:sp>
        <p:nvSpPr>
          <p:cNvPr id="85"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1787190" cy="1140154"/>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86" name="Straight Arrow Connector 85">
            <a:extLst>
              <a:ext uri="{FF2B5EF4-FFF2-40B4-BE49-F238E27FC236}">
                <a16:creationId xmlns:a16="http://schemas.microsoft.com/office/drawing/2014/main" id="{9366EF20-F4B9-40B2-A113-95590A7B8BBB}"/>
              </a:ext>
            </a:extLst>
          </p:cNvPr>
          <p:cNvCxnSpPr>
            <a:cxnSpLocks/>
          </p:cNvCxnSpPr>
          <p:nvPr/>
        </p:nvCxnSpPr>
        <p:spPr>
          <a:xfrm>
            <a:off x="4024216" y="4002025"/>
            <a:ext cx="1548000" cy="0"/>
          </a:xfrm>
          <a:prstGeom prst="straightConnector1">
            <a:avLst/>
          </a:prstGeom>
          <a:noFill/>
          <a:ln w="19050" cap="flat" cmpd="sng" algn="ctr">
            <a:solidFill>
              <a:schemeClr val="tx1"/>
            </a:solidFill>
            <a:prstDash val="sysDot"/>
            <a:headEnd type="none"/>
            <a:tailEnd type="arrow" w="lg" len="med"/>
          </a:ln>
          <a:effectLst/>
        </p:spPr>
      </p:cxnSp>
      <p:sp>
        <p:nvSpPr>
          <p:cNvPr id="90" name="Rectangle 89">
            <a:extLst>
              <a:ext uri="{FF2B5EF4-FFF2-40B4-BE49-F238E27FC236}">
                <a16:creationId xmlns:a16="http://schemas.microsoft.com/office/drawing/2014/main" id="{390F73FF-8CC6-4554-9001-492D129E08D5}"/>
              </a:ext>
            </a:extLst>
          </p:cNvPr>
          <p:cNvSpPr/>
          <p:nvPr/>
        </p:nvSpPr>
        <p:spPr>
          <a:xfrm>
            <a:off x="4271137" y="4103825"/>
            <a:ext cx="1213283"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Read data from files using DBFS</a:t>
            </a:r>
          </a:p>
        </p:txBody>
      </p:sp>
      <p:sp>
        <p:nvSpPr>
          <p:cNvPr id="91" name="Rectangle 90">
            <a:extLst>
              <a:ext uri="{FF2B5EF4-FFF2-40B4-BE49-F238E27FC236}">
                <a16:creationId xmlns:a16="http://schemas.microsoft.com/office/drawing/2014/main" id="{1E7096E0-BB48-461F-85D8-6D084696E3F2}"/>
              </a:ext>
            </a:extLst>
          </p:cNvPr>
          <p:cNvSpPr/>
          <p:nvPr/>
        </p:nvSpPr>
        <p:spPr>
          <a:xfrm>
            <a:off x="4620472" y="5570815"/>
            <a:ext cx="1060158"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Extract and transform relational data</a:t>
            </a:r>
          </a:p>
        </p:txBody>
      </p:sp>
      <p:sp>
        <p:nvSpPr>
          <p:cNvPr id="92" name="Rectangle 91">
            <a:extLst>
              <a:ext uri="{FF2B5EF4-FFF2-40B4-BE49-F238E27FC236}">
                <a16:creationId xmlns:a16="http://schemas.microsoft.com/office/drawing/2014/main" id="{6713F881-1534-44C4-8494-CCC98C8E1C5B}"/>
              </a:ext>
            </a:extLst>
          </p:cNvPr>
          <p:cNvSpPr/>
          <p:nvPr/>
        </p:nvSpPr>
        <p:spPr>
          <a:xfrm>
            <a:off x="7035813" y="4899367"/>
            <a:ext cx="917344" cy="369332"/>
          </a:xfrm>
          <a:prstGeom prst="rect">
            <a:avLst/>
          </a:prstGeom>
        </p:spPr>
        <p:txBody>
          <a:bodyPr wrap="squar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into SQL DW tables</a:t>
            </a:r>
          </a:p>
        </p:txBody>
      </p:sp>
      <p:sp>
        <p:nvSpPr>
          <p:cNvPr id="96" name="Rectangle: Rounded Corners 528">
            <a:extLst>
              <a:ext uri="{FF2B5EF4-FFF2-40B4-BE49-F238E27FC236}">
                <a16:creationId xmlns:a16="http://schemas.microsoft.com/office/drawing/2014/main" id="{CDF4FE5F-27EF-46CC-BDDF-53178D374EDE}"/>
              </a:ext>
            </a:extLst>
          </p:cNvPr>
          <p:cNvSpPr/>
          <p:nvPr/>
        </p:nvSpPr>
        <p:spPr bwMode="auto">
          <a:xfrm>
            <a:off x="5697969" y="5003409"/>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97" name="TextBox 96">
            <a:extLst>
              <a:ext uri="{FF2B5EF4-FFF2-40B4-BE49-F238E27FC236}">
                <a16:creationId xmlns:a16="http://schemas.microsoft.com/office/drawing/2014/main" id="{96B76400-CC6D-41A0-89A8-1F7AA6077986}"/>
              </a:ext>
            </a:extLst>
          </p:cNvPr>
          <p:cNvSpPr txBox="1"/>
          <p:nvPr/>
        </p:nvSpPr>
        <p:spPr>
          <a:xfrm>
            <a:off x="5740715"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 Orchestration</a:t>
            </a:r>
          </a:p>
        </p:txBody>
      </p:sp>
      <p:cxnSp>
        <p:nvCxnSpPr>
          <p:cNvPr id="104" name="Straight Arrow Connector 103">
            <a:extLst>
              <a:ext uri="{FF2B5EF4-FFF2-40B4-BE49-F238E27FC236}">
                <a16:creationId xmlns:a16="http://schemas.microsoft.com/office/drawing/2014/main" id="{EB67114C-D97A-4AC1-8955-5F6BFDF1FDF3}"/>
              </a:ext>
            </a:extLst>
          </p:cNvPr>
          <p:cNvCxnSpPr/>
          <p:nvPr/>
        </p:nvCxnSpPr>
        <p:spPr>
          <a:xfrm>
            <a:off x="4833318" y="5514278"/>
            <a:ext cx="864000" cy="0"/>
          </a:xfrm>
          <a:prstGeom prst="straightConnector1">
            <a:avLst/>
          </a:prstGeom>
          <a:noFill/>
          <a:ln w="19050" cap="flat" cmpd="sng" algn="ctr">
            <a:solidFill>
              <a:schemeClr val="tx1"/>
            </a:solidFill>
            <a:prstDash val="sysDot"/>
            <a:headEnd type="none"/>
            <a:tailEnd type="arrow" w="lg" len="med"/>
          </a:ln>
          <a:effectLst/>
        </p:spPr>
      </p:cxnSp>
      <p:cxnSp>
        <p:nvCxnSpPr>
          <p:cNvPr id="105" name="Connector: Elbow 126">
            <a:extLst>
              <a:ext uri="{FF2B5EF4-FFF2-40B4-BE49-F238E27FC236}">
                <a16:creationId xmlns:a16="http://schemas.microsoft.com/office/drawing/2014/main" id="{0D88A946-8C63-42F4-B0C2-59A7FC45C303}"/>
              </a:ext>
            </a:extLst>
          </p:cNvPr>
          <p:cNvCxnSpPr>
            <a:cxnSpLocks/>
          </p:cNvCxnSpPr>
          <p:nvPr/>
        </p:nvCxnSpPr>
        <p:spPr>
          <a:xfrm flipV="1">
            <a:off x="6672634" y="4511922"/>
            <a:ext cx="288000" cy="972000"/>
          </a:xfrm>
          <a:prstGeom prst="bentConnector2">
            <a:avLst/>
          </a:prstGeom>
          <a:noFill/>
          <a:ln w="19050" cap="flat" cmpd="sng" algn="ctr">
            <a:solidFill>
              <a:schemeClr val="tx1"/>
            </a:solidFill>
            <a:prstDash val="sysDot"/>
            <a:headEnd type="none"/>
            <a:tailEnd type="arrow" w="lg" len="med"/>
          </a:ln>
          <a:effectLst/>
        </p:spPr>
      </p:cxnSp>
      <p:cxnSp>
        <p:nvCxnSpPr>
          <p:cNvPr id="106" name="Straight Arrow Connector 105">
            <a:extLst>
              <a:ext uri="{FF2B5EF4-FFF2-40B4-BE49-F238E27FC236}">
                <a16:creationId xmlns:a16="http://schemas.microsoft.com/office/drawing/2014/main" id="{50B1F537-DA96-4AB2-882B-882331AE8D25}"/>
              </a:ext>
            </a:extLst>
          </p:cNvPr>
          <p:cNvCxnSpPr>
            <a:cxnSpLocks/>
          </p:cNvCxnSpPr>
          <p:nvPr/>
        </p:nvCxnSpPr>
        <p:spPr>
          <a:xfrm>
            <a:off x="10040023" y="4002024"/>
            <a:ext cx="570529" cy="0"/>
          </a:xfrm>
          <a:prstGeom prst="straightConnector1">
            <a:avLst/>
          </a:prstGeom>
          <a:noFill/>
          <a:ln w="19050" cap="flat" cmpd="sng" algn="ctr">
            <a:solidFill>
              <a:schemeClr val="tx1"/>
            </a:solidFill>
            <a:prstDash val="sysDot"/>
            <a:headEnd type="none"/>
            <a:tailEnd type="none"/>
          </a:ln>
          <a:effectLst/>
        </p:spPr>
      </p:cxnSp>
      <p:sp>
        <p:nvSpPr>
          <p:cNvPr id="107" name="TextBox 106">
            <a:extLst>
              <a:ext uri="{FF2B5EF4-FFF2-40B4-BE49-F238E27FC236}">
                <a16:creationId xmlns:a16="http://schemas.microsoft.com/office/drawing/2014/main" id="{DCBBF47A-43A9-4100-B67B-1CA9D2E8A805}"/>
              </a:ext>
            </a:extLst>
          </p:cNvPr>
          <p:cNvSpPr txBox="1"/>
          <p:nvPr/>
        </p:nvSpPr>
        <p:spPr>
          <a:xfrm>
            <a:off x="8955356"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 storage</a:t>
            </a:r>
          </a:p>
        </p:txBody>
      </p:sp>
      <p:sp>
        <p:nvSpPr>
          <p:cNvPr id="108" name="Rectangle: Rounded Corners 514">
            <a:extLst>
              <a:ext uri="{FF2B5EF4-FFF2-40B4-BE49-F238E27FC236}">
                <a16:creationId xmlns:a16="http://schemas.microsoft.com/office/drawing/2014/main" id="{B6320325-1F01-4AC0-8D3C-96AA5530B02F}"/>
              </a:ext>
            </a:extLst>
          </p:cNvPr>
          <p:cNvSpPr/>
          <p:nvPr/>
        </p:nvSpPr>
        <p:spPr bwMode="auto">
          <a:xfrm>
            <a:off x="8662572" y="3366846"/>
            <a:ext cx="1377451" cy="27621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109" name="Straight Arrow Connector 108">
            <a:extLst>
              <a:ext uri="{FF2B5EF4-FFF2-40B4-BE49-F238E27FC236}">
                <a16:creationId xmlns:a16="http://schemas.microsoft.com/office/drawing/2014/main" id="{8D6791E8-CC84-457D-B6AA-113F54E51A8D}"/>
              </a:ext>
            </a:extLst>
          </p:cNvPr>
          <p:cNvCxnSpPr>
            <a:cxnSpLocks/>
          </p:cNvCxnSpPr>
          <p:nvPr/>
        </p:nvCxnSpPr>
        <p:spPr>
          <a:xfrm>
            <a:off x="7343440" y="4002024"/>
            <a:ext cx="1293963" cy="0"/>
          </a:xfrm>
          <a:prstGeom prst="straightConnector1">
            <a:avLst/>
          </a:prstGeom>
          <a:noFill/>
          <a:ln w="19050" cap="flat" cmpd="sng" algn="ctr">
            <a:solidFill>
              <a:schemeClr val="tx1"/>
            </a:solidFill>
            <a:prstDash val="sysDot"/>
            <a:headEnd type="none"/>
            <a:tailEnd type="arrow" w="lg" len="med"/>
          </a:ln>
          <a:effectLst/>
        </p:spPr>
      </p:cxnSp>
      <p:sp>
        <p:nvSpPr>
          <p:cNvPr id="120" name="Rectangle 119">
            <a:extLst>
              <a:ext uri="{FF2B5EF4-FFF2-40B4-BE49-F238E27FC236}">
                <a16:creationId xmlns:a16="http://schemas.microsoft.com/office/drawing/2014/main" id="{FC9A5598-8B0D-4829-93D8-97513A90E1AC}"/>
              </a:ext>
            </a:extLst>
          </p:cNvPr>
          <p:cNvSpPr/>
          <p:nvPr/>
        </p:nvSpPr>
        <p:spPr>
          <a:xfrm>
            <a:off x="7291846" y="4088019"/>
            <a:ext cx="1331450"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processed data into tables optimized for analytics</a:t>
            </a:r>
          </a:p>
        </p:txBody>
      </p:sp>
      <p:pic>
        <p:nvPicPr>
          <p:cNvPr id="121" name="Picture 120">
            <a:extLst>
              <a:ext uri="{FF2B5EF4-FFF2-40B4-BE49-F238E27FC236}">
                <a16:creationId xmlns:a16="http://schemas.microsoft.com/office/drawing/2014/main" id="{7551B649-A76E-944F-96FA-B2ADFD85DD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033" y="1930862"/>
            <a:ext cx="397613" cy="397613"/>
          </a:xfrm>
          <a:prstGeom prst="rect">
            <a:avLst/>
          </a:prstGeom>
        </p:spPr>
      </p:pic>
      <p:pic>
        <p:nvPicPr>
          <p:cNvPr id="122" name="Picture 121">
            <a:extLst>
              <a:ext uri="{FF2B5EF4-FFF2-40B4-BE49-F238E27FC236}">
                <a16:creationId xmlns:a16="http://schemas.microsoft.com/office/drawing/2014/main" id="{EC7675BC-04A4-FE42-A283-5149611C20D8}"/>
              </a:ext>
            </a:extLst>
          </p:cNvPr>
          <p:cNvPicPr>
            <a:picLocks noChangeAspect="1"/>
          </p:cNvPicPr>
          <p:nvPr/>
        </p:nvPicPr>
        <p:blipFill>
          <a:blip r:embed="rId5"/>
          <a:stretch>
            <a:fillRect/>
          </a:stretch>
        </p:blipFill>
        <p:spPr>
          <a:xfrm>
            <a:off x="3221323" y="3505376"/>
            <a:ext cx="516393" cy="516392"/>
          </a:xfrm>
          <a:prstGeom prst="rect">
            <a:avLst/>
          </a:prstGeom>
        </p:spPr>
      </p:pic>
      <p:pic>
        <p:nvPicPr>
          <p:cNvPr id="132" name="Picture 131">
            <a:extLst>
              <a:ext uri="{FF2B5EF4-FFF2-40B4-BE49-F238E27FC236}">
                <a16:creationId xmlns:a16="http://schemas.microsoft.com/office/drawing/2014/main" id="{96B39E68-DBED-A448-8758-CD93872CBA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4835" y="5141436"/>
            <a:ext cx="426125" cy="426125"/>
          </a:xfrm>
          <a:prstGeom prst="rect">
            <a:avLst/>
          </a:prstGeom>
        </p:spPr>
      </p:pic>
      <p:pic>
        <p:nvPicPr>
          <p:cNvPr id="133" name="Picture 132">
            <a:extLst>
              <a:ext uri="{FF2B5EF4-FFF2-40B4-BE49-F238E27FC236}">
                <a16:creationId xmlns:a16="http://schemas.microsoft.com/office/drawing/2014/main" id="{76D10275-9116-2741-8978-602CD5C89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412" y="3503938"/>
            <a:ext cx="860866" cy="451476"/>
          </a:xfrm>
          <a:prstGeom prst="rect">
            <a:avLst/>
          </a:prstGeom>
        </p:spPr>
      </p:pic>
      <p:pic>
        <p:nvPicPr>
          <p:cNvPr id="134" name="Picture 133">
            <a:extLst>
              <a:ext uri="{FF2B5EF4-FFF2-40B4-BE49-F238E27FC236}">
                <a16:creationId xmlns:a16="http://schemas.microsoft.com/office/drawing/2014/main" id="{164F3915-1FC5-DC46-879E-C5FC599DB1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2393" y="4288491"/>
            <a:ext cx="537808" cy="537808"/>
          </a:xfrm>
          <a:prstGeom prst="rect">
            <a:avLst/>
          </a:prstGeom>
        </p:spPr>
      </p:pic>
      <p:sp>
        <p:nvSpPr>
          <p:cNvPr id="98" name="TextBox 97">
            <a:extLst>
              <a:ext uri="{FF2B5EF4-FFF2-40B4-BE49-F238E27FC236}">
                <a16:creationId xmlns:a16="http://schemas.microsoft.com/office/drawing/2014/main" id="{F1EF0FD5-987F-D84F-A3B8-ED5AC1F2C904}"/>
              </a:ext>
            </a:extLst>
          </p:cNvPr>
          <p:cNvSpPr txBox="1"/>
          <p:nvPr/>
        </p:nvSpPr>
        <p:spPr>
          <a:xfrm>
            <a:off x="3078769" y="4080127"/>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99" name="TextBox 98">
            <a:extLst>
              <a:ext uri="{FF2B5EF4-FFF2-40B4-BE49-F238E27FC236}">
                <a16:creationId xmlns:a16="http://schemas.microsoft.com/office/drawing/2014/main" id="{707C888D-E8D9-6243-82FD-6712BC5007C5}"/>
              </a:ext>
            </a:extLst>
          </p:cNvPr>
          <p:cNvSpPr txBox="1"/>
          <p:nvPr/>
        </p:nvSpPr>
        <p:spPr>
          <a:xfrm>
            <a:off x="8961768" y="4904824"/>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SQL DW </a:t>
            </a:r>
          </a:p>
        </p:txBody>
      </p:sp>
      <p:sp>
        <p:nvSpPr>
          <p:cNvPr id="100" name="Rectangle 99">
            <a:extLst>
              <a:ext uri="{FF2B5EF4-FFF2-40B4-BE49-F238E27FC236}">
                <a16:creationId xmlns:a16="http://schemas.microsoft.com/office/drawing/2014/main" id="{CC602E6A-6252-2E46-8CAE-66977A460B54}"/>
              </a:ext>
            </a:extLst>
          </p:cNvPr>
          <p:cNvSpPr/>
          <p:nvPr/>
        </p:nvSpPr>
        <p:spPr>
          <a:xfrm>
            <a:off x="6021042" y="3964560"/>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sp>
        <p:nvSpPr>
          <p:cNvPr id="101" name="TextBox 100">
            <a:extLst>
              <a:ext uri="{FF2B5EF4-FFF2-40B4-BE49-F238E27FC236}">
                <a16:creationId xmlns:a16="http://schemas.microsoft.com/office/drawing/2014/main" id="{1E53F5D0-287F-044D-8862-CF7C13B87CAD}"/>
              </a:ext>
            </a:extLst>
          </p:cNvPr>
          <p:cNvSpPr txBox="1"/>
          <p:nvPr/>
        </p:nvSpPr>
        <p:spPr>
          <a:xfrm>
            <a:off x="2294466" y="2374581"/>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102" name="TextBox 101">
            <a:extLst>
              <a:ext uri="{FF2B5EF4-FFF2-40B4-BE49-F238E27FC236}">
                <a16:creationId xmlns:a16="http://schemas.microsoft.com/office/drawing/2014/main" id="{1E94AF5E-B43B-604B-BC8D-C77461BDC3A5}"/>
              </a:ext>
            </a:extLst>
          </p:cNvPr>
          <p:cNvSpPr txBox="1"/>
          <p:nvPr/>
        </p:nvSpPr>
        <p:spPr>
          <a:xfrm>
            <a:off x="3548029" y="5727364"/>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SQL DB</a:t>
            </a:r>
          </a:p>
        </p:txBody>
      </p:sp>
      <p:sp>
        <p:nvSpPr>
          <p:cNvPr id="103" name="TextBox 102">
            <a:extLst>
              <a:ext uri="{FF2B5EF4-FFF2-40B4-BE49-F238E27FC236}">
                <a16:creationId xmlns:a16="http://schemas.microsoft.com/office/drawing/2014/main" id="{8D8BE349-826D-D242-99B6-57CDF62F1A8E}"/>
              </a:ext>
            </a:extLst>
          </p:cNvPr>
          <p:cNvSpPr txBox="1"/>
          <p:nvPr/>
        </p:nvSpPr>
        <p:spPr>
          <a:xfrm>
            <a:off x="5777146" y="5646607"/>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grpSp>
        <p:nvGrpSpPr>
          <p:cNvPr id="110" name="Group 109">
            <a:extLst>
              <a:ext uri="{FF2B5EF4-FFF2-40B4-BE49-F238E27FC236}">
                <a16:creationId xmlns:a16="http://schemas.microsoft.com/office/drawing/2014/main" id="{0775459B-AE5B-F548-B8BC-09BCC20C2F4E}"/>
              </a:ext>
            </a:extLst>
          </p:cNvPr>
          <p:cNvGrpSpPr/>
          <p:nvPr/>
        </p:nvGrpSpPr>
        <p:grpSpPr>
          <a:xfrm>
            <a:off x="3753800" y="5182888"/>
            <a:ext cx="389959" cy="516392"/>
            <a:chOff x="4176909" y="5489793"/>
            <a:chExt cx="321793" cy="426125"/>
          </a:xfrm>
        </p:grpSpPr>
        <p:sp>
          <p:nvSpPr>
            <p:cNvPr id="111" name="Freeform: Shape 551">
              <a:extLst>
                <a:ext uri="{FF2B5EF4-FFF2-40B4-BE49-F238E27FC236}">
                  <a16:creationId xmlns:a16="http://schemas.microsoft.com/office/drawing/2014/main" id="{F2F8DE5A-EF78-FC4B-AC05-D63B71B054E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Freeform: Shape 552">
              <a:extLst>
                <a:ext uri="{FF2B5EF4-FFF2-40B4-BE49-F238E27FC236}">
                  <a16:creationId xmlns:a16="http://schemas.microsoft.com/office/drawing/2014/main" id="{F02F47A3-1874-BC48-BAC7-7760E41386FA}"/>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3" name="Freeform: Shape 553">
              <a:extLst>
                <a:ext uri="{FF2B5EF4-FFF2-40B4-BE49-F238E27FC236}">
                  <a16:creationId xmlns:a16="http://schemas.microsoft.com/office/drawing/2014/main" id="{4D8053C4-068F-9246-B48B-F006987263AC}"/>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4" name="Freeform: Shape 554">
              <a:extLst>
                <a:ext uri="{FF2B5EF4-FFF2-40B4-BE49-F238E27FC236}">
                  <a16:creationId xmlns:a16="http://schemas.microsoft.com/office/drawing/2014/main" id="{DE32BFC0-7A6F-8D48-AD5C-C2B3F0E9127B}"/>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5" name="Freeform: Shape 555">
              <a:extLst>
                <a:ext uri="{FF2B5EF4-FFF2-40B4-BE49-F238E27FC236}">
                  <a16:creationId xmlns:a16="http://schemas.microsoft.com/office/drawing/2014/main" id="{0DBD9293-B536-DF40-9CCD-80E5B070FCD6}"/>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6" name="Freeform: Shape 556">
              <a:extLst>
                <a:ext uri="{FF2B5EF4-FFF2-40B4-BE49-F238E27FC236}">
                  <a16:creationId xmlns:a16="http://schemas.microsoft.com/office/drawing/2014/main" id="{284D4950-5ECA-A84B-86B7-AE894297808B}"/>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8" name="Freeform: Shape 557">
              <a:extLst>
                <a:ext uri="{FF2B5EF4-FFF2-40B4-BE49-F238E27FC236}">
                  <a16:creationId xmlns:a16="http://schemas.microsoft.com/office/drawing/2014/main" id="{B06ADBB5-9021-C643-8878-92B8CB8ECD92}"/>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9" name="Freeform: Shape 558">
              <a:extLst>
                <a:ext uri="{FF2B5EF4-FFF2-40B4-BE49-F238E27FC236}">
                  <a16:creationId xmlns:a16="http://schemas.microsoft.com/office/drawing/2014/main" id="{BE948B04-8D78-6B44-AAB3-85FB73DAF661}"/>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sp>
        <p:nvSpPr>
          <p:cNvPr id="135" name="TextBox 134">
            <a:extLst>
              <a:ext uri="{FF2B5EF4-FFF2-40B4-BE49-F238E27FC236}">
                <a16:creationId xmlns:a16="http://schemas.microsoft.com/office/drawing/2014/main" id="{A6E1E67B-CCC0-2C4D-8500-F8B4E32CFE1D}"/>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136" name="TextBox 135">
            <a:extLst>
              <a:ext uri="{FF2B5EF4-FFF2-40B4-BE49-F238E27FC236}">
                <a16:creationId xmlns:a16="http://schemas.microsoft.com/office/drawing/2014/main" id="{4523AD3D-5D65-A641-9202-325ADB63421A}"/>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sp>
        <p:nvSpPr>
          <p:cNvPr id="137" name="TextBox 136">
            <a:extLst>
              <a:ext uri="{FF2B5EF4-FFF2-40B4-BE49-F238E27FC236}">
                <a16:creationId xmlns:a16="http://schemas.microsoft.com/office/drawing/2014/main" id="{7B7C1420-5E01-BE42-BA48-50923F6363C9}"/>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138" name="TextBox 137">
            <a:extLst>
              <a:ext uri="{FF2B5EF4-FFF2-40B4-BE49-F238E27FC236}">
                <a16:creationId xmlns:a16="http://schemas.microsoft.com/office/drawing/2014/main" id="{9E893901-ECA3-984A-A8B3-141A7DAC9A8D}"/>
              </a:ext>
            </a:extLst>
          </p:cNvPr>
          <p:cNvSpPr txBox="1"/>
          <p:nvPr/>
        </p:nvSpPr>
        <p:spPr>
          <a:xfrm>
            <a:off x="272553" y="5306821"/>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Tree>
    <p:custDataLst>
      <p:tags r:id="rId1"/>
    </p:custDataLst>
    <p:extLst>
      <p:ext uri="{BB962C8B-B14F-4D97-AF65-F5344CB8AC3E}">
        <p14:creationId xmlns:p14="http://schemas.microsoft.com/office/powerpoint/2010/main" val="270002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CB8533B-2D28-40B0-B60E-B2A67F710DFF}"/>
              </a:ext>
            </a:extLst>
          </p:cNvPr>
          <p:cNvGraphicFramePr>
            <a:graphicFrameLocks noGrp="1"/>
          </p:cNvGraphicFramePr>
          <p:nvPr>
            <p:extLst/>
          </p:nvPr>
        </p:nvGraphicFramePr>
        <p:xfrm>
          <a:off x="465138" y="1773973"/>
          <a:ext cx="11336400" cy="4204668"/>
        </p:xfrm>
        <a:graphic>
          <a:graphicData uri="http://schemas.openxmlformats.org/drawingml/2006/table">
            <a:tbl>
              <a:tblPr firstRow="1" bandRow="1">
                <a:tableStyleId>{5C22544A-7EE6-4342-B048-85BDC9FD1C3A}</a:tableStyleId>
              </a:tblPr>
              <a:tblGrid>
                <a:gridCol w="3236400">
                  <a:extLst>
                    <a:ext uri="{9D8B030D-6E8A-4147-A177-3AD203B41FA5}">
                      <a16:colId xmlns:a16="http://schemas.microsoft.com/office/drawing/2014/main" val="4250303476"/>
                    </a:ext>
                  </a:extLst>
                </a:gridCol>
                <a:gridCol w="2700000">
                  <a:extLst>
                    <a:ext uri="{9D8B030D-6E8A-4147-A177-3AD203B41FA5}">
                      <a16:colId xmlns:a16="http://schemas.microsoft.com/office/drawing/2014/main" val="862797220"/>
                    </a:ext>
                  </a:extLst>
                </a:gridCol>
                <a:gridCol w="2700000">
                  <a:extLst>
                    <a:ext uri="{9D8B030D-6E8A-4147-A177-3AD203B41FA5}">
                      <a16:colId xmlns:a16="http://schemas.microsoft.com/office/drawing/2014/main" val="188496586"/>
                    </a:ext>
                  </a:extLst>
                </a:gridCol>
                <a:gridCol w="2700000">
                  <a:extLst>
                    <a:ext uri="{9D8B030D-6E8A-4147-A177-3AD203B41FA5}">
                      <a16:colId xmlns:a16="http://schemas.microsoft.com/office/drawing/2014/main" val="1249936470"/>
                    </a:ext>
                  </a:extLst>
                </a:gridCol>
              </a:tblGrid>
              <a:tr h="518400">
                <a:tc>
                  <a:txBody>
                    <a:bodyPr/>
                    <a:lstStyle/>
                    <a:p>
                      <a:pPr algn="ctr"/>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6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6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600" b="0" dirty="0">
                          <a:effectLst/>
                          <a:latin typeface="+mj-lt"/>
                        </a:rPr>
                        <a:t>Azure 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2622089051"/>
                  </a:ext>
                </a:extLst>
              </a:tr>
              <a:tr h="921567">
                <a:tc>
                  <a:txBody>
                    <a:bodyPr/>
                    <a:lstStyle/>
                    <a:p>
                      <a:pPr>
                        <a:lnSpc>
                          <a:spcPct val="90000"/>
                        </a:lnSpc>
                      </a:pPr>
                      <a:r>
                        <a:rPr lang="en-US" sz="16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 (Azure 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00973656"/>
                  </a:ext>
                </a:extLst>
              </a:tr>
              <a:tr h="921567">
                <a:tc>
                  <a:txBody>
                    <a:bodyPr/>
                    <a:lstStyle/>
                    <a:p>
                      <a:pPr>
                        <a:lnSpc>
                          <a:spcPct val="90000"/>
                        </a:lnSpc>
                      </a:pPr>
                      <a:r>
                        <a:rPr lang="en-US" sz="1600" dirty="0">
                          <a:solidFill>
                            <a:schemeClr val="bg1"/>
                          </a:solidFill>
                          <a:effectLst/>
                          <a:latin typeface="+mj-lt"/>
                        </a:rPr>
                        <a:t>Primary database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Relational (columnar format when using columnstore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Relational tables with columnar storage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Tabular and MOLAP semantic models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0472200"/>
                  </a:ext>
                </a:extLst>
              </a:tr>
              <a:tr h="921567">
                <a:tc>
                  <a:txBody>
                    <a:bodyPr/>
                    <a:lstStyle/>
                    <a:p>
                      <a:pPr>
                        <a:lnSpc>
                          <a:spcPct val="90000"/>
                        </a:lnSpc>
                      </a:pPr>
                      <a:r>
                        <a:rPr lang="en-US" sz="1600" dirty="0">
                          <a:solidFill>
                            <a:schemeClr val="bg1"/>
                          </a:solidFill>
                          <a:effectLst/>
                          <a:latin typeface="+mj-lt"/>
                        </a:rPr>
                        <a:t>SQL language support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25764951"/>
                  </a:ext>
                </a:extLst>
              </a:tr>
              <a:tr h="921567">
                <a:tc>
                  <a:txBody>
                    <a:bodyPr/>
                    <a:lstStyle/>
                    <a:p>
                      <a:pPr>
                        <a:lnSpc>
                          <a:spcPct val="90000"/>
                        </a:lnSpc>
                      </a:pPr>
                      <a:r>
                        <a:rPr lang="en-US" sz="1600" dirty="0">
                          <a:solidFill>
                            <a:schemeClr val="bg1"/>
                          </a:solidFill>
                          <a:effectLst/>
                          <a:latin typeface="+mj-lt"/>
                        </a:rPr>
                        <a:t>Optimized for speed </a:t>
                      </a:r>
                      <a:br>
                        <a:rPr lang="en-US" sz="1600" dirty="0">
                          <a:solidFill>
                            <a:schemeClr val="bg1"/>
                          </a:solidFill>
                          <a:effectLst/>
                          <a:latin typeface="+mj-lt"/>
                        </a:rPr>
                      </a:br>
                      <a:r>
                        <a:rPr lang="en-US" sz="1600" dirty="0">
                          <a:solidFill>
                            <a:schemeClr val="bg1"/>
                          </a:solidFill>
                          <a:effectLst/>
                          <a:latin typeface="+mj-lt"/>
                        </a:rPr>
                        <a:t>serving layer</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 using memory-optimized tables and hash or nonclustered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190385041"/>
                  </a:ext>
                </a:extLst>
              </a:tr>
            </a:tbl>
          </a:graphicData>
        </a:graphic>
      </p:graphicFrame>
      <p:sp>
        <p:nvSpPr>
          <p:cNvPr id="6" name="Text Placeholder 5">
            <a:extLst>
              <a:ext uri="{FF2B5EF4-FFF2-40B4-BE49-F238E27FC236}">
                <a16:creationId xmlns:a16="http://schemas.microsoft.com/office/drawing/2014/main" id="{0829AA33-4E65-44EA-9AA4-06FCE4A5D3DD}"/>
              </a:ext>
            </a:extLst>
          </p:cNvPr>
          <p:cNvSpPr>
            <a:spLocks noGrp="1"/>
          </p:cNvSpPr>
          <p:nvPr>
            <p:ph type="body" sz="quarter" idx="10"/>
          </p:nvPr>
        </p:nvSpPr>
        <p:spPr/>
        <p:txBody>
          <a:bodyPr/>
          <a:lstStyle/>
          <a:p>
            <a:r>
              <a:rPr lang="en-US"/>
              <a:t>A side-by-side comparison of general capabilities and features</a:t>
            </a:r>
            <a:endParaRPr lang="en-US" dirty="0"/>
          </a:p>
        </p:txBody>
      </p:sp>
      <p:sp>
        <p:nvSpPr>
          <p:cNvPr id="3" name="Title 2">
            <a:extLst>
              <a:ext uri="{FF2B5EF4-FFF2-40B4-BE49-F238E27FC236}">
                <a16:creationId xmlns:a16="http://schemas.microsoft.com/office/drawing/2014/main" id="{DB5DE2ED-CF0D-47D3-A434-1D16269BB1D6}"/>
              </a:ext>
            </a:extLst>
          </p:cNvPr>
          <p:cNvSpPr>
            <a:spLocks noGrp="1"/>
          </p:cNvSpPr>
          <p:nvPr>
            <p:ph type="title"/>
          </p:nvPr>
        </p:nvSpPr>
        <p:spPr/>
        <p:txBody>
          <a:bodyPr/>
          <a:lstStyle/>
          <a:p>
            <a:r>
              <a:rPr lang="en-US"/>
              <a:t>Data serving</a:t>
            </a:r>
            <a:endParaRPr lang="en-US" dirty="0"/>
          </a:p>
        </p:txBody>
      </p:sp>
    </p:spTree>
    <p:custDataLst>
      <p:tags r:id="rId1"/>
    </p:custDataLst>
    <p:extLst>
      <p:ext uri="{BB962C8B-B14F-4D97-AF65-F5344CB8AC3E}">
        <p14:creationId xmlns:p14="http://schemas.microsoft.com/office/powerpoint/2010/main" val="26966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CB5DBEF-2E0C-47D8-8055-AC219FA85EF3}"/>
              </a:ext>
            </a:extLst>
          </p:cNvPr>
          <p:cNvGraphicFramePr>
            <a:graphicFrameLocks noGrp="1"/>
          </p:cNvGraphicFramePr>
          <p:nvPr>
            <p:extLst/>
          </p:nvPr>
        </p:nvGraphicFramePr>
        <p:xfrm>
          <a:off x="457200" y="1773973"/>
          <a:ext cx="11335818" cy="4204800"/>
        </p:xfrm>
        <a:graphic>
          <a:graphicData uri="http://schemas.openxmlformats.org/drawingml/2006/table">
            <a:tbl>
              <a:tblPr firstRow="1" bandRow="1">
                <a:tableStyleId>{5C22544A-7EE6-4342-B048-85BDC9FD1C3A}</a:tableStyleId>
              </a:tblPr>
              <a:tblGrid>
                <a:gridCol w="3235818">
                  <a:extLst>
                    <a:ext uri="{9D8B030D-6E8A-4147-A177-3AD203B41FA5}">
                      <a16:colId xmlns:a16="http://schemas.microsoft.com/office/drawing/2014/main" val="1129310007"/>
                    </a:ext>
                  </a:extLst>
                </a:gridCol>
                <a:gridCol w="2700000">
                  <a:extLst>
                    <a:ext uri="{9D8B030D-6E8A-4147-A177-3AD203B41FA5}">
                      <a16:colId xmlns:a16="http://schemas.microsoft.com/office/drawing/2014/main" val="2504739153"/>
                    </a:ext>
                  </a:extLst>
                </a:gridCol>
                <a:gridCol w="2700000">
                  <a:extLst>
                    <a:ext uri="{9D8B030D-6E8A-4147-A177-3AD203B41FA5}">
                      <a16:colId xmlns:a16="http://schemas.microsoft.com/office/drawing/2014/main" val="3199686301"/>
                    </a:ext>
                  </a:extLst>
                </a:gridCol>
                <a:gridCol w="2700000">
                  <a:extLst>
                    <a:ext uri="{9D8B030D-6E8A-4147-A177-3AD203B41FA5}">
                      <a16:colId xmlns:a16="http://schemas.microsoft.com/office/drawing/2014/main" val="1758108609"/>
                    </a:ext>
                  </a:extLst>
                </a:gridCol>
              </a:tblGrid>
              <a:tr h="518400">
                <a:tc>
                  <a:txBody>
                    <a:bodyPr/>
                    <a:lstStyle/>
                    <a:p>
                      <a:pPr algn="ctr"/>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6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6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600" b="0" dirty="0">
                          <a:effectLst/>
                          <a:latin typeface="+mj-lt"/>
                        </a:rPr>
                        <a:t>Azure 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756920009"/>
                  </a:ext>
                </a:extLst>
              </a:tr>
              <a:tr h="921600">
                <a:tc>
                  <a:txBody>
                    <a:bodyPr/>
                    <a:lstStyle/>
                    <a:p>
                      <a:pPr>
                        <a:lnSpc>
                          <a:spcPct val="90000"/>
                        </a:lnSpc>
                      </a:pPr>
                      <a:r>
                        <a:rPr lang="en-US" sz="1600" dirty="0">
                          <a:solidFill>
                            <a:schemeClr val="bg1"/>
                          </a:solidFill>
                          <a:effectLst/>
                          <a:latin typeface="+mj-lt"/>
                        </a:rPr>
                        <a:t>Redundant regional servers for high availability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 (Azure 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8218511"/>
                  </a:ext>
                </a:extLst>
              </a:tr>
              <a:tr h="921600">
                <a:tc>
                  <a:txBody>
                    <a:bodyPr/>
                    <a:lstStyle/>
                    <a:p>
                      <a:pPr>
                        <a:lnSpc>
                          <a:spcPct val="90000"/>
                        </a:lnSpc>
                      </a:pPr>
                      <a:r>
                        <a:rPr lang="en-US" sz="1600" dirty="0">
                          <a:solidFill>
                            <a:schemeClr val="bg1"/>
                          </a:solidFill>
                          <a:effectLst/>
                          <a:latin typeface="+mj-lt"/>
                        </a:rPr>
                        <a:t>Supports query scale out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3249434"/>
                  </a:ext>
                </a:extLst>
              </a:tr>
              <a:tr h="921600">
                <a:tc>
                  <a:txBody>
                    <a:bodyPr/>
                    <a:lstStyle/>
                    <a:p>
                      <a:pPr>
                        <a:lnSpc>
                          <a:spcPct val="90000"/>
                        </a:lnSpc>
                      </a:pPr>
                      <a:r>
                        <a:rPr lang="en-US" sz="1600" dirty="0">
                          <a:solidFill>
                            <a:schemeClr val="bg1"/>
                          </a:solidFill>
                          <a:effectLst/>
                          <a:latin typeface="+mj-lt"/>
                        </a:rPr>
                        <a:t>Dynamic scalability (scale up)</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 (Azure 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01304760"/>
                  </a:ext>
                </a:extLst>
              </a:tr>
              <a:tr h="921600">
                <a:tc>
                  <a:txBody>
                    <a:bodyPr/>
                    <a:lstStyle/>
                    <a:p>
                      <a:pPr>
                        <a:lnSpc>
                          <a:spcPct val="90000"/>
                        </a:lnSpc>
                      </a:pPr>
                      <a:r>
                        <a:rPr lang="en-US" sz="1600" dirty="0">
                          <a:solidFill>
                            <a:schemeClr val="bg1"/>
                          </a:solidFill>
                          <a:effectLst/>
                          <a:latin typeface="+mj-lt"/>
                        </a:rPr>
                        <a:t>Supports in-memory caching </a:t>
                      </a:r>
                      <a:br>
                        <a:rPr lang="en-US" sz="1600" dirty="0">
                          <a:solidFill>
                            <a:schemeClr val="bg1"/>
                          </a:solidFill>
                          <a:effectLst/>
                          <a:latin typeface="+mj-lt"/>
                        </a:rPr>
                      </a:br>
                      <a:r>
                        <a:rPr lang="en-US" sz="1600" dirty="0">
                          <a:solidFill>
                            <a:schemeClr val="bg1"/>
                          </a:solidFill>
                          <a:effectLst/>
                          <a:latin typeface="+mj-lt"/>
                        </a:rPr>
                        <a:t>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06548290"/>
                  </a:ext>
                </a:extLst>
              </a:tr>
            </a:tbl>
          </a:graphicData>
        </a:graphic>
      </p:graphicFrame>
      <p:sp>
        <p:nvSpPr>
          <p:cNvPr id="6" name="Text Placeholder 5">
            <a:extLst>
              <a:ext uri="{FF2B5EF4-FFF2-40B4-BE49-F238E27FC236}">
                <a16:creationId xmlns:a16="http://schemas.microsoft.com/office/drawing/2014/main" id="{B7E579BE-6F43-42B4-B6DE-819048C7A631}"/>
              </a:ext>
            </a:extLst>
          </p:cNvPr>
          <p:cNvSpPr>
            <a:spLocks noGrp="1"/>
          </p:cNvSpPr>
          <p:nvPr>
            <p:ph type="body" sz="quarter" idx="10"/>
          </p:nvPr>
        </p:nvSpPr>
        <p:spPr/>
        <p:txBody>
          <a:bodyPr/>
          <a:lstStyle/>
          <a:p>
            <a:r>
              <a:rPr lang="en-US"/>
              <a:t>A side-by-side comparison of scalability capabilities</a:t>
            </a:r>
            <a:endParaRPr lang="en-US" dirty="0"/>
          </a:p>
        </p:txBody>
      </p:sp>
      <p:sp>
        <p:nvSpPr>
          <p:cNvPr id="3" name="Title 2">
            <a:extLst>
              <a:ext uri="{FF2B5EF4-FFF2-40B4-BE49-F238E27FC236}">
                <a16:creationId xmlns:a16="http://schemas.microsoft.com/office/drawing/2014/main" id="{DDFDA8A7-9299-4F2B-8B6B-94907AD4F281}"/>
              </a:ext>
            </a:extLst>
          </p:cNvPr>
          <p:cNvSpPr>
            <a:spLocks noGrp="1"/>
          </p:cNvSpPr>
          <p:nvPr>
            <p:ph type="title"/>
          </p:nvPr>
        </p:nvSpPr>
        <p:spPr/>
        <p:txBody>
          <a:bodyPr/>
          <a:lstStyle/>
          <a:p>
            <a:r>
              <a:rPr lang="en-US"/>
              <a:t>Data serving</a:t>
            </a:r>
            <a:endParaRPr lang="en-US" dirty="0"/>
          </a:p>
        </p:txBody>
      </p:sp>
    </p:spTree>
    <p:custDataLst>
      <p:tags r:id="rId1"/>
    </p:custDataLst>
    <p:extLst>
      <p:ext uri="{BB962C8B-B14F-4D97-AF65-F5344CB8AC3E}">
        <p14:creationId xmlns:p14="http://schemas.microsoft.com/office/powerpoint/2010/main" val="6910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p:cNvPr>
          <p:cNvPicPr>
            <a:picLocks noChangeAspect="1"/>
          </p:cNvPicPr>
          <p:nvPr/>
        </p:nvPicPr>
        <p:blipFill rotWithShape="1">
          <a:blip r:embed="rId4" cstate="print">
            <a:alphaModFix/>
            <a:extLst>
              <a:ext uri="{28A0092B-C50C-407E-A947-70E740481C1C}">
                <a14:useLocalDpi xmlns:a14="http://schemas.microsoft.com/office/drawing/2010/main" val="0"/>
              </a:ext>
            </a:extLst>
          </a:blip>
          <a:srcRect r="30073"/>
          <a:stretch/>
        </p:blipFill>
        <p:spPr>
          <a:xfrm>
            <a:off x="0" y="-11266"/>
            <a:ext cx="6096000" cy="6869266"/>
          </a:xfrm>
          <a:prstGeom prst="rect">
            <a:avLst/>
          </a:prstGeom>
          <a:blipFill dpi="0" rotWithShape="1">
            <a:blip r:embed="rId5">
              <a:alphaModFix/>
            </a:blip>
            <a:srcRect/>
            <a:stretch>
              <a:fillRect/>
            </a:stretch>
          </a:blipFill>
          <a:ln w="55000" cap="flat" cmpd="thickThin" algn="ctr">
            <a:noFill/>
            <a:prstDash val="solid"/>
            <a:headEnd type="none" w="med" len="med"/>
            <a:tailEnd type="none" w="med" len="med"/>
          </a:ln>
          <a:effectLst/>
        </p:spPr>
      </p:pic>
      <p:sp>
        <p:nvSpPr>
          <p:cNvPr id="4" name="Rectangle 3">
            <a:extLst>
              <a:ext uri="{FF2B5EF4-FFF2-40B4-BE49-F238E27FC236}">
                <a16:creationId xmlns:a16="http://schemas.microsoft.com/office/drawing/2014/main" id="{4B147562-7142-3146-A939-6EAB85683062}"/>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981308" y="2095988"/>
            <a:ext cx="10658492" cy="758022"/>
          </a:xfrm>
        </p:spPr>
        <p:txBody>
          <a:bodyPr/>
          <a:lstStyle/>
          <a:p>
            <a:r>
              <a:rPr lang="nn-NO" sz="4000" dirty="0">
                <a:solidFill>
                  <a:schemeClr val="bg2"/>
                </a:solidFill>
              </a:rPr>
              <a:t>Hybrid architectures</a:t>
            </a:r>
            <a:endParaRPr lang="en-US" sz="4000" dirty="0">
              <a:solidFill>
                <a:schemeClr val="bg2"/>
              </a:solidFill>
            </a:endParaRPr>
          </a:p>
        </p:txBody>
      </p:sp>
      <p:sp>
        <p:nvSpPr>
          <p:cNvPr id="6" name="Text Placeholder 4">
            <a:extLst>
              <a:ext uri="{FF2B5EF4-FFF2-40B4-BE49-F238E27FC236}">
                <a16:creationId xmlns:a16="http://schemas.microsoft.com/office/drawing/2014/main" id="{6D884429-0B46-4DB7-B252-7AC706175E46}"/>
              </a:ext>
            </a:extLst>
          </p:cNvPr>
          <p:cNvSpPr txBox="1">
            <a:spLocks/>
          </p:cNvSpPr>
          <p:nvPr/>
        </p:nvSpPr>
        <p:spPr>
          <a:xfrm>
            <a:off x="6693408" y="2280442"/>
            <a:ext cx="4828032" cy="1723549"/>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Enable the data storage, processing, and serving to span on-premises and cloud environments</a:t>
            </a:r>
          </a:p>
        </p:txBody>
      </p:sp>
    </p:spTree>
    <p:custDataLst>
      <p:tags r:id="rId1"/>
    </p:custDataLst>
    <p:extLst>
      <p:ext uri="{BB962C8B-B14F-4D97-AF65-F5344CB8AC3E}">
        <p14:creationId xmlns:p14="http://schemas.microsoft.com/office/powerpoint/2010/main" val="207986348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Loading data from on-premises sources</a:t>
            </a:r>
          </a:p>
        </p:txBody>
      </p:sp>
      <p:sp>
        <p:nvSpPr>
          <p:cNvPr id="5" name="Title 4"/>
          <p:cNvSpPr>
            <a:spLocks noGrp="1"/>
          </p:cNvSpPr>
          <p:nvPr>
            <p:ph type="title"/>
          </p:nvPr>
        </p:nvSpPr>
        <p:spPr/>
        <p:txBody>
          <a:bodyPr/>
          <a:lstStyle/>
          <a:p>
            <a:r>
              <a:rPr lang="en-US" dirty="0"/>
              <a:t>Data warehousing pattern in Azure</a:t>
            </a:r>
          </a:p>
        </p:txBody>
      </p:sp>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60062" y="3366846"/>
            <a:ext cx="103891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2167465"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766" name="Group 765">
            <a:extLst>
              <a:ext uri="{FF2B5EF4-FFF2-40B4-BE49-F238E27FC236}">
                <a16:creationId xmlns:a16="http://schemas.microsoft.com/office/drawing/2014/main" id="{22E8DFDF-851C-4A6F-81C3-B619382A1014}"/>
              </a:ext>
            </a:extLst>
          </p:cNvPr>
          <p:cNvGrpSpPr/>
          <p:nvPr/>
        </p:nvGrpSpPr>
        <p:grpSpPr>
          <a:xfrm>
            <a:off x="541169" y="2880194"/>
            <a:ext cx="815118" cy="823994"/>
            <a:chOff x="9095124" y="3288299"/>
            <a:chExt cx="916056" cy="1001411"/>
          </a:xfrm>
        </p:grpSpPr>
        <p:grpSp>
          <p:nvGrpSpPr>
            <p:cNvPr id="767" name="Group 766">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783"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4"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5"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6"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780"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1"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2" name="Oval 781">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9050">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69"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0"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1"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2" name="Group 771">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777"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8"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9"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73"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rgbClr val="0078D7"/>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4" name="Group 773">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775"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6"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73" name="Rectangle 172">
            <a:extLst>
              <a:ext uri="{FF2B5EF4-FFF2-40B4-BE49-F238E27FC236}">
                <a16:creationId xmlns:a16="http://schemas.microsoft.com/office/drawing/2014/main" id="{F815E56E-83A2-4DDA-8B20-800B4C649FBD}"/>
              </a:ext>
            </a:extLst>
          </p:cNvPr>
          <p:cNvSpPr/>
          <p:nvPr/>
        </p:nvSpPr>
        <p:spPr>
          <a:xfrm>
            <a:off x="1874969" y="4072126"/>
            <a:ext cx="1020687"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data on a scheduled basis</a:t>
            </a:r>
          </a:p>
        </p:txBody>
      </p:sp>
      <p:sp>
        <p:nvSpPr>
          <p:cNvPr id="73" name="TextBox 72">
            <a:extLst>
              <a:ext uri="{FF2B5EF4-FFF2-40B4-BE49-F238E27FC236}">
                <a16:creationId xmlns:a16="http://schemas.microsoft.com/office/drawing/2014/main" id="{38F72D59-90D1-40AB-968E-9C182454D162}"/>
              </a:ext>
            </a:extLst>
          </p:cNvPr>
          <p:cNvSpPr txBox="1"/>
          <p:nvPr/>
        </p:nvSpPr>
        <p:spPr>
          <a:xfrm>
            <a:off x="3089542"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cxnSp>
        <p:nvCxnSpPr>
          <p:cNvPr id="83" name="Connector: Elbow 544">
            <a:extLst>
              <a:ext uri="{FF2B5EF4-FFF2-40B4-BE49-F238E27FC236}">
                <a16:creationId xmlns:a16="http://schemas.microsoft.com/office/drawing/2014/main" id="{3920FA68-5AA7-4B4F-8E89-D0B3650AA487}"/>
              </a:ext>
            </a:extLst>
          </p:cNvPr>
          <p:cNvCxnSpPr>
            <a:cxnSpLocks/>
          </p:cNvCxnSpPr>
          <p:nvPr/>
        </p:nvCxnSpPr>
        <p:spPr>
          <a:xfrm flipV="1">
            <a:off x="1614369" y="2298763"/>
            <a:ext cx="510350" cy="1825102"/>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84" name="TextBox 83">
            <a:extLst>
              <a:ext uri="{FF2B5EF4-FFF2-40B4-BE49-F238E27FC236}">
                <a16:creationId xmlns:a16="http://schemas.microsoft.com/office/drawing/2014/main" id="{828423C4-F757-41DB-9820-8118AEC8AAFB}"/>
              </a:ext>
            </a:extLst>
          </p:cNvPr>
          <p:cNvSpPr txBox="1"/>
          <p:nvPr/>
        </p:nvSpPr>
        <p:spPr>
          <a:xfrm>
            <a:off x="6041080" y="3123937"/>
            <a:ext cx="817531"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processing</a:t>
            </a:r>
          </a:p>
        </p:txBody>
      </p:sp>
      <p:sp>
        <p:nvSpPr>
          <p:cNvPr id="85"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1787190" cy="1140154"/>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86" name="Straight Arrow Connector 85">
            <a:extLst>
              <a:ext uri="{FF2B5EF4-FFF2-40B4-BE49-F238E27FC236}">
                <a16:creationId xmlns:a16="http://schemas.microsoft.com/office/drawing/2014/main" id="{9366EF20-F4B9-40B2-A113-95590A7B8BBB}"/>
              </a:ext>
            </a:extLst>
          </p:cNvPr>
          <p:cNvCxnSpPr>
            <a:cxnSpLocks/>
          </p:cNvCxnSpPr>
          <p:nvPr/>
        </p:nvCxnSpPr>
        <p:spPr>
          <a:xfrm>
            <a:off x="4024216" y="4002025"/>
            <a:ext cx="1548000" cy="0"/>
          </a:xfrm>
          <a:prstGeom prst="straightConnector1">
            <a:avLst/>
          </a:prstGeom>
          <a:noFill/>
          <a:ln w="19050" cap="flat" cmpd="sng" algn="ctr">
            <a:solidFill>
              <a:schemeClr val="tx1"/>
            </a:solidFill>
            <a:prstDash val="sysDot"/>
            <a:headEnd type="none"/>
            <a:tailEnd type="arrow" w="lg" len="med"/>
          </a:ln>
          <a:effectLst/>
        </p:spPr>
      </p:cxnSp>
      <p:sp>
        <p:nvSpPr>
          <p:cNvPr id="90" name="Rectangle 89">
            <a:extLst>
              <a:ext uri="{FF2B5EF4-FFF2-40B4-BE49-F238E27FC236}">
                <a16:creationId xmlns:a16="http://schemas.microsoft.com/office/drawing/2014/main" id="{390F73FF-8CC6-4554-9001-492D129E08D5}"/>
              </a:ext>
            </a:extLst>
          </p:cNvPr>
          <p:cNvSpPr/>
          <p:nvPr/>
        </p:nvSpPr>
        <p:spPr>
          <a:xfrm>
            <a:off x="4271137" y="4103825"/>
            <a:ext cx="1213283"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Read data from files using DBFS</a:t>
            </a:r>
          </a:p>
        </p:txBody>
      </p:sp>
      <p:cxnSp>
        <p:nvCxnSpPr>
          <p:cNvPr id="106" name="Straight Arrow Connector 105">
            <a:extLst>
              <a:ext uri="{FF2B5EF4-FFF2-40B4-BE49-F238E27FC236}">
                <a16:creationId xmlns:a16="http://schemas.microsoft.com/office/drawing/2014/main" id="{50B1F537-DA96-4AB2-882B-882331AE8D25}"/>
              </a:ext>
            </a:extLst>
          </p:cNvPr>
          <p:cNvCxnSpPr>
            <a:cxnSpLocks/>
          </p:cNvCxnSpPr>
          <p:nvPr/>
        </p:nvCxnSpPr>
        <p:spPr>
          <a:xfrm>
            <a:off x="10040023" y="4002024"/>
            <a:ext cx="570529" cy="0"/>
          </a:xfrm>
          <a:prstGeom prst="straightConnector1">
            <a:avLst/>
          </a:prstGeom>
          <a:noFill/>
          <a:ln w="19050" cap="flat" cmpd="sng" algn="ctr">
            <a:solidFill>
              <a:schemeClr val="tx1"/>
            </a:solidFill>
            <a:prstDash val="sysDot"/>
            <a:headEnd type="none"/>
            <a:tailEnd type="none"/>
          </a:ln>
          <a:effectLst/>
        </p:spPr>
      </p:cxnSp>
      <p:sp>
        <p:nvSpPr>
          <p:cNvPr id="107" name="TextBox 106">
            <a:extLst>
              <a:ext uri="{FF2B5EF4-FFF2-40B4-BE49-F238E27FC236}">
                <a16:creationId xmlns:a16="http://schemas.microsoft.com/office/drawing/2014/main" id="{DCBBF47A-43A9-4100-B67B-1CA9D2E8A805}"/>
              </a:ext>
            </a:extLst>
          </p:cNvPr>
          <p:cNvSpPr txBox="1"/>
          <p:nvPr/>
        </p:nvSpPr>
        <p:spPr>
          <a:xfrm>
            <a:off x="8955356"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 storage</a:t>
            </a:r>
          </a:p>
        </p:txBody>
      </p:sp>
      <p:sp>
        <p:nvSpPr>
          <p:cNvPr id="108" name="Rectangle: Rounded Corners 514">
            <a:extLst>
              <a:ext uri="{FF2B5EF4-FFF2-40B4-BE49-F238E27FC236}">
                <a16:creationId xmlns:a16="http://schemas.microsoft.com/office/drawing/2014/main" id="{B6320325-1F01-4AC0-8D3C-96AA5530B02F}"/>
              </a:ext>
            </a:extLst>
          </p:cNvPr>
          <p:cNvSpPr/>
          <p:nvPr/>
        </p:nvSpPr>
        <p:spPr bwMode="auto">
          <a:xfrm>
            <a:off x="8662572" y="3366846"/>
            <a:ext cx="1377451" cy="27621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109" name="Straight Arrow Connector 108">
            <a:extLst>
              <a:ext uri="{FF2B5EF4-FFF2-40B4-BE49-F238E27FC236}">
                <a16:creationId xmlns:a16="http://schemas.microsoft.com/office/drawing/2014/main" id="{8D6791E8-CC84-457D-B6AA-113F54E51A8D}"/>
              </a:ext>
            </a:extLst>
          </p:cNvPr>
          <p:cNvCxnSpPr>
            <a:cxnSpLocks/>
          </p:cNvCxnSpPr>
          <p:nvPr/>
        </p:nvCxnSpPr>
        <p:spPr>
          <a:xfrm>
            <a:off x="7343440" y="4002024"/>
            <a:ext cx="1293963" cy="0"/>
          </a:xfrm>
          <a:prstGeom prst="straightConnector1">
            <a:avLst/>
          </a:prstGeom>
          <a:noFill/>
          <a:ln w="19050" cap="flat" cmpd="sng" algn="ctr">
            <a:solidFill>
              <a:schemeClr val="tx1"/>
            </a:solidFill>
            <a:prstDash val="sysDot"/>
            <a:headEnd type="none"/>
            <a:tailEnd type="arrow" w="lg" len="med"/>
          </a:ln>
          <a:effectLst/>
        </p:spPr>
      </p:cxnSp>
      <p:sp>
        <p:nvSpPr>
          <p:cNvPr id="120" name="Rectangle 119">
            <a:extLst>
              <a:ext uri="{FF2B5EF4-FFF2-40B4-BE49-F238E27FC236}">
                <a16:creationId xmlns:a16="http://schemas.microsoft.com/office/drawing/2014/main" id="{FC9A5598-8B0D-4829-93D8-97513A90E1AC}"/>
              </a:ext>
            </a:extLst>
          </p:cNvPr>
          <p:cNvSpPr/>
          <p:nvPr/>
        </p:nvSpPr>
        <p:spPr>
          <a:xfrm>
            <a:off x="7544668" y="4088019"/>
            <a:ext cx="1078628"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data into tables optimized for analytics</a:t>
            </a:r>
          </a:p>
        </p:txBody>
      </p:sp>
      <p:sp>
        <p:nvSpPr>
          <p:cNvPr id="122" name="Rectangle 121">
            <a:extLst>
              <a:ext uri="{FF2B5EF4-FFF2-40B4-BE49-F238E27FC236}">
                <a16:creationId xmlns:a16="http://schemas.microsoft.com/office/drawing/2014/main" id="{4DF18801-2380-4221-A5FF-1DD146EB1C4B}"/>
              </a:ext>
            </a:extLst>
          </p:cNvPr>
          <p:cNvSpPr/>
          <p:nvPr/>
        </p:nvSpPr>
        <p:spPr>
          <a:xfrm>
            <a:off x="308960" y="2396595"/>
            <a:ext cx="1213283" cy="369332"/>
          </a:xfrm>
          <a:prstGeom prst="rect">
            <a:avLst/>
          </a:prstGeom>
        </p:spPr>
        <p:txBody>
          <a:bodyPr wrap="squar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On-premises </a:t>
            </a:r>
            <a:br>
              <a:rPr kumimoji="0" lang="en-US" sz="9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 share</a:t>
            </a:r>
          </a:p>
        </p:txBody>
      </p:sp>
      <p:sp>
        <p:nvSpPr>
          <p:cNvPr id="124" name="TextBox 123">
            <a:extLst>
              <a:ext uri="{FF2B5EF4-FFF2-40B4-BE49-F238E27FC236}">
                <a16:creationId xmlns:a16="http://schemas.microsoft.com/office/drawing/2014/main" id="{997C9536-64AB-4DA0-A665-8D8F0FC00230}"/>
              </a:ext>
            </a:extLst>
          </p:cNvPr>
          <p:cNvSpPr txBox="1"/>
          <p:nvPr/>
        </p:nvSpPr>
        <p:spPr>
          <a:xfrm>
            <a:off x="397089" y="5426382"/>
            <a:ext cx="1108033" cy="507831"/>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Management Gateway</a:t>
            </a:r>
          </a:p>
        </p:txBody>
      </p:sp>
      <p:sp>
        <p:nvSpPr>
          <p:cNvPr id="126" name="Rectangle 125">
            <a:extLst>
              <a:ext uri="{FF2B5EF4-FFF2-40B4-BE49-F238E27FC236}">
                <a16:creationId xmlns:a16="http://schemas.microsoft.com/office/drawing/2014/main" id="{8D67A60C-CE10-47B4-AA10-B542876CC310}"/>
              </a:ext>
            </a:extLst>
          </p:cNvPr>
          <p:cNvSpPr/>
          <p:nvPr/>
        </p:nvSpPr>
        <p:spPr>
          <a:xfrm>
            <a:off x="163633" y="4564033"/>
            <a:ext cx="1213283"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On-premises </a:t>
            </a:r>
            <a:br>
              <a:rPr kumimoji="0" lang="en-US" sz="9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9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27" name="Rectangle 126">
            <a:extLst>
              <a:ext uri="{FF2B5EF4-FFF2-40B4-BE49-F238E27FC236}">
                <a16:creationId xmlns:a16="http://schemas.microsoft.com/office/drawing/2014/main" id="{17701CB7-4A80-49E8-AD75-21695369AAC8}"/>
              </a:ext>
            </a:extLst>
          </p:cNvPr>
          <p:cNvSpPr/>
          <p:nvPr/>
        </p:nvSpPr>
        <p:spPr>
          <a:xfrm>
            <a:off x="10679120" y="3772629"/>
            <a:ext cx="1213283" cy="507831"/>
          </a:xfrm>
          <a:prstGeom prst="rect">
            <a:avLst/>
          </a:prstGeom>
        </p:spPr>
        <p:txBody>
          <a:bodyPr wrap="squar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Enable querying via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TDS-compatible clients</a:t>
            </a:r>
          </a:p>
        </p:txBody>
      </p:sp>
      <p:sp>
        <p:nvSpPr>
          <p:cNvPr id="128" name="TextBox 127">
            <a:extLst>
              <a:ext uri="{FF2B5EF4-FFF2-40B4-BE49-F238E27FC236}">
                <a16:creationId xmlns:a16="http://schemas.microsoft.com/office/drawing/2014/main" id="{94DBAFA2-8F71-41B1-8677-29C3CE3A321B}"/>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129" name="TextBox 128">
            <a:extLst>
              <a:ext uri="{FF2B5EF4-FFF2-40B4-BE49-F238E27FC236}">
                <a16:creationId xmlns:a16="http://schemas.microsoft.com/office/drawing/2014/main" id="{F8FC6D1A-192D-4E14-9585-E73AEA07912A}"/>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sp>
        <p:nvSpPr>
          <p:cNvPr id="130" name="TextBox 129">
            <a:extLst>
              <a:ext uri="{FF2B5EF4-FFF2-40B4-BE49-F238E27FC236}">
                <a16:creationId xmlns:a16="http://schemas.microsoft.com/office/drawing/2014/main" id="{4516B339-6E22-412F-A2C4-9D3E5C8B7677}"/>
              </a:ext>
            </a:extLst>
          </p:cNvPr>
          <p:cNvSpPr txBox="1"/>
          <p:nvPr/>
        </p:nvSpPr>
        <p:spPr>
          <a:xfrm>
            <a:off x="3078769" y="4080127"/>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131" name="TextBox 130">
            <a:extLst>
              <a:ext uri="{FF2B5EF4-FFF2-40B4-BE49-F238E27FC236}">
                <a16:creationId xmlns:a16="http://schemas.microsoft.com/office/drawing/2014/main" id="{337B043D-427A-41FE-8E93-49012CDB66A3}"/>
              </a:ext>
            </a:extLst>
          </p:cNvPr>
          <p:cNvSpPr txBox="1"/>
          <p:nvPr/>
        </p:nvSpPr>
        <p:spPr>
          <a:xfrm>
            <a:off x="8961768" y="4904824"/>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SQL DW </a:t>
            </a:r>
          </a:p>
        </p:txBody>
      </p:sp>
      <p:sp>
        <p:nvSpPr>
          <p:cNvPr id="132" name="TextBox 131">
            <a:extLst>
              <a:ext uri="{FF2B5EF4-FFF2-40B4-BE49-F238E27FC236}">
                <a16:creationId xmlns:a16="http://schemas.microsoft.com/office/drawing/2014/main" id="{B710A412-10E6-49BA-AA43-A1EB26BA139E}"/>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133" name="Rectangle 132">
            <a:extLst>
              <a:ext uri="{FF2B5EF4-FFF2-40B4-BE49-F238E27FC236}">
                <a16:creationId xmlns:a16="http://schemas.microsoft.com/office/drawing/2014/main" id="{EA5E61D1-4E86-4B70-A95F-D9DF40566398}"/>
              </a:ext>
            </a:extLst>
          </p:cNvPr>
          <p:cNvSpPr/>
          <p:nvPr/>
        </p:nvSpPr>
        <p:spPr>
          <a:xfrm>
            <a:off x="6021042" y="3964560"/>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sp>
        <p:nvSpPr>
          <p:cNvPr id="134" name="TextBox 133">
            <a:extLst>
              <a:ext uri="{FF2B5EF4-FFF2-40B4-BE49-F238E27FC236}">
                <a16:creationId xmlns:a16="http://schemas.microsoft.com/office/drawing/2014/main" id="{85F89B7F-E2AB-460A-AD52-3F34D2BE2D91}"/>
              </a:ext>
            </a:extLst>
          </p:cNvPr>
          <p:cNvSpPr txBox="1"/>
          <p:nvPr/>
        </p:nvSpPr>
        <p:spPr>
          <a:xfrm>
            <a:off x="2294466" y="2374581"/>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135" name="server" title="Icon of a server tower">
            <a:extLst>
              <a:ext uri="{FF2B5EF4-FFF2-40B4-BE49-F238E27FC236}">
                <a16:creationId xmlns:a16="http://schemas.microsoft.com/office/drawing/2014/main" id="{6C2CBC95-EEEF-410A-893B-E714D6322EA9}"/>
              </a:ext>
            </a:extLst>
          </p:cNvPr>
          <p:cNvSpPr>
            <a:spLocks noChangeAspect="1" noEditPoints="1"/>
          </p:cNvSpPr>
          <p:nvPr/>
        </p:nvSpPr>
        <p:spPr bwMode="auto">
          <a:xfrm>
            <a:off x="729198" y="4917864"/>
            <a:ext cx="234632" cy="445654"/>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77B4CFE7-57FF-4C94-84C5-B5A9DD34A0F7}"/>
              </a:ext>
            </a:extLst>
          </p:cNvPr>
          <p:cNvGrpSpPr/>
          <p:nvPr/>
        </p:nvGrpSpPr>
        <p:grpSpPr>
          <a:xfrm>
            <a:off x="939931" y="4992053"/>
            <a:ext cx="364046" cy="323324"/>
            <a:chOff x="557615" y="2061661"/>
            <a:chExt cx="778492" cy="691410"/>
          </a:xfrm>
        </p:grpSpPr>
        <p:sp>
          <p:nvSpPr>
            <p:cNvPr id="137" name="Rectangle 136">
              <a:extLst>
                <a:ext uri="{FF2B5EF4-FFF2-40B4-BE49-F238E27FC236}">
                  <a16:creationId xmlns:a16="http://schemas.microsoft.com/office/drawing/2014/main" id="{EEEB62C4-EBC7-42A8-95A9-83B29728F1DE}"/>
                </a:ext>
              </a:extLst>
            </p:cNvPr>
            <p:cNvSpPr/>
            <p:nvPr/>
          </p:nvSpPr>
          <p:spPr bwMode="auto">
            <a:xfrm>
              <a:off x="557615" y="2061661"/>
              <a:ext cx="778492" cy="6914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5">
              <a:extLst>
                <a:ext uri="{FF2B5EF4-FFF2-40B4-BE49-F238E27FC236}">
                  <a16:creationId xmlns:a16="http://schemas.microsoft.com/office/drawing/2014/main" id="{C7D1E463-5FAC-4A29-9034-A53697FAB863}"/>
                </a:ext>
              </a:extLst>
            </p:cNvPr>
            <p:cNvSpPr>
              <a:spLocks noChangeAspect="1" noEditPoints="1"/>
            </p:cNvSpPr>
            <p:nvPr/>
          </p:nvSpPr>
          <p:spPr bwMode="black">
            <a:xfrm>
              <a:off x="593108" y="2100862"/>
              <a:ext cx="551904" cy="58924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a:ea typeface="+mn-ea"/>
                <a:cs typeface="+mn-cs"/>
              </a:endParaRPr>
            </a:p>
          </p:txBody>
        </p:sp>
      </p:grpSp>
      <p:pic>
        <p:nvPicPr>
          <p:cNvPr id="91" name="Picture 90">
            <a:extLst>
              <a:ext uri="{FF2B5EF4-FFF2-40B4-BE49-F238E27FC236}">
                <a16:creationId xmlns:a16="http://schemas.microsoft.com/office/drawing/2014/main" id="{9709FF76-702D-C04E-9986-E4D65B4BC6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79033" y="1930862"/>
            <a:ext cx="397613" cy="397613"/>
          </a:xfrm>
          <a:prstGeom prst="rect">
            <a:avLst/>
          </a:prstGeom>
        </p:spPr>
      </p:pic>
      <p:pic>
        <p:nvPicPr>
          <p:cNvPr id="92" name="Picture 91">
            <a:extLst>
              <a:ext uri="{FF2B5EF4-FFF2-40B4-BE49-F238E27FC236}">
                <a16:creationId xmlns:a16="http://schemas.microsoft.com/office/drawing/2014/main" id="{DBE34FFD-E4D3-BD4F-B7E4-B1CCB9CB3D17}"/>
              </a:ext>
            </a:extLst>
          </p:cNvPr>
          <p:cNvPicPr>
            <a:picLocks noChangeAspect="1"/>
          </p:cNvPicPr>
          <p:nvPr/>
        </p:nvPicPr>
        <p:blipFill>
          <a:blip r:embed="rId5"/>
          <a:stretch>
            <a:fillRect/>
          </a:stretch>
        </p:blipFill>
        <p:spPr>
          <a:xfrm>
            <a:off x="3221323" y="3505376"/>
            <a:ext cx="516393" cy="516392"/>
          </a:xfrm>
          <a:prstGeom prst="rect">
            <a:avLst/>
          </a:prstGeom>
        </p:spPr>
      </p:pic>
      <p:pic>
        <p:nvPicPr>
          <p:cNvPr id="93" name="Picture 92">
            <a:extLst>
              <a:ext uri="{FF2B5EF4-FFF2-40B4-BE49-F238E27FC236}">
                <a16:creationId xmlns:a16="http://schemas.microsoft.com/office/drawing/2014/main" id="{6D06B7D1-B5E4-A942-9F7E-0C5000133E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9412" y="3503938"/>
            <a:ext cx="860866" cy="451476"/>
          </a:xfrm>
          <a:prstGeom prst="rect">
            <a:avLst/>
          </a:prstGeom>
        </p:spPr>
      </p:pic>
      <p:pic>
        <p:nvPicPr>
          <p:cNvPr id="94" name="Picture 93">
            <a:extLst>
              <a:ext uri="{FF2B5EF4-FFF2-40B4-BE49-F238E27FC236}">
                <a16:creationId xmlns:a16="http://schemas.microsoft.com/office/drawing/2014/main" id="{6ABE24A7-6E6B-1F40-9AE6-E56665A0F2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82393" y="4288491"/>
            <a:ext cx="537808" cy="537808"/>
          </a:xfrm>
          <a:prstGeom prst="rect">
            <a:avLst/>
          </a:prstGeom>
        </p:spPr>
      </p:pic>
    </p:spTree>
    <p:custDataLst>
      <p:tags r:id="rId1"/>
    </p:custDataLst>
    <p:extLst>
      <p:ext uri="{BB962C8B-B14F-4D97-AF65-F5344CB8AC3E}">
        <p14:creationId xmlns:p14="http://schemas.microsoft.com/office/powerpoint/2010/main" val="39366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BCB56DD7-D619-4951-B2FB-A8CD291C36B0}"/>
              </a:ext>
            </a:extLst>
          </p:cNvPr>
          <p:cNvGraphicFramePr>
            <a:graphicFrameLocks noGrp="1"/>
          </p:cNvGraphicFramePr>
          <p:nvPr>
            <p:extLst/>
          </p:nvPr>
        </p:nvGraphicFramePr>
        <p:xfrm>
          <a:off x="457200" y="1773973"/>
          <a:ext cx="11341100" cy="1754151"/>
        </p:xfrm>
        <a:graphic>
          <a:graphicData uri="http://schemas.openxmlformats.org/drawingml/2006/table">
            <a:tbl>
              <a:tblPr firstRow="1" bandRow="1">
                <a:tableStyleId>{5C22544A-7EE6-4342-B048-85BDC9FD1C3A}</a:tableStyleId>
              </a:tblPr>
              <a:tblGrid>
                <a:gridCol w="2481030">
                  <a:extLst>
                    <a:ext uri="{9D8B030D-6E8A-4147-A177-3AD203B41FA5}">
                      <a16:colId xmlns:a16="http://schemas.microsoft.com/office/drawing/2014/main" val="808561904"/>
                    </a:ext>
                  </a:extLst>
                </a:gridCol>
                <a:gridCol w="2765480">
                  <a:extLst>
                    <a:ext uri="{9D8B030D-6E8A-4147-A177-3AD203B41FA5}">
                      <a16:colId xmlns:a16="http://schemas.microsoft.com/office/drawing/2014/main" val="2399818717"/>
                    </a:ext>
                  </a:extLst>
                </a:gridCol>
                <a:gridCol w="2997253">
                  <a:extLst>
                    <a:ext uri="{9D8B030D-6E8A-4147-A177-3AD203B41FA5}">
                      <a16:colId xmlns:a16="http://schemas.microsoft.com/office/drawing/2014/main" val="3761529468"/>
                    </a:ext>
                  </a:extLst>
                </a:gridCol>
                <a:gridCol w="3097337">
                  <a:extLst>
                    <a:ext uri="{9D8B030D-6E8A-4147-A177-3AD203B41FA5}">
                      <a16:colId xmlns:a16="http://schemas.microsoft.com/office/drawing/2014/main" val="1775817849"/>
                    </a:ext>
                  </a:extLst>
                </a:gridCol>
              </a:tblGrid>
              <a:tr h="0">
                <a:tc>
                  <a:txBody>
                    <a:bodyPr/>
                    <a:lstStyle/>
                    <a:p>
                      <a:endParaRPr lang="en-US" sz="1700" dirty="0">
                        <a:solidFill>
                          <a:schemeClr val="bg1"/>
                        </a:solidFill>
                      </a:endParaRPr>
                    </a:p>
                  </a:txBody>
                  <a:tcPr>
                    <a:solidFill>
                      <a:schemeClr val="bg2"/>
                    </a:solidFill>
                  </a:tcPr>
                </a:tc>
                <a:tc>
                  <a:txBody>
                    <a:bodyPr/>
                    <a:lstStyle/>
                    <a:p>
                      <a:pPr algn="l"/>
                      <a:r>
                        <a:rPr lang="en-US" sz="1600" b="0" dirty="0">
                          <a:solidFill>
                            <a:schemeClr val="bg1"/>
                          </a:solidFill>
                          <a:latin typeface="+mj-lt"/>
                        </a:rPr>
                        <a:t>Dedicated low latency</a:t>
                      </a:r>
                      <a:br>
                        <a:rPr lang="en-US" sz="1600" b="0" dirty="0">
                          <a:solidFill>
                            <a:schemeClr val="bg1"/>
                          </a:solidFill>
                          <a:latin typeface="+mj-lt"/>
                        </a:rPr>
                      </a:br>
                      <a:r>
                        <a:rPr lang="en-US" sz="1600" b="0" dirty="0">
                          <a:solidFill>
                            <a:schemeClr val="bg1"/>
                          </a:solidFill>
                          <a:latin typeface="+mj-lt"/>
                        </a:rPr>
                        <a:t>(5 to 10 ms)</a:t>
                      </a:r>
                    </a:p>
                  </a:txBody>
                  <a:tcPr anchor="ctr">
                    <a:solidFill>
                      <a:schemeClr val="tx1"/>
                    </a:solidFill>
                  </a:tcPr>
                </a:tc>
                <a:tc>
                  <a:txBody>
                    <a:bodyPr/>
                    <a:lstStyle/>
                    <a:p>
                      <a:pPr algn="l"/>
                      <a:r>
                        <a:rPr lang="en-US" sz="1600" b="0" dirty="0">
                          <a:solidFill>
                            <a:schemeClr val="bg1"/>
                          </a:solidFill>
                          <a:latin typeface="+mj-lt"/>
                        </a:rPr>
                        <a:t>Secure transfer</a:t>
                      </a:r>
                    </a:p>
                  </a:txBody>
                  <a:tcPr anchor="ctr">
                    <a:solidFill>
                      <a:schemeClr val="tx1"/>
                    </a:solidFill>
                  </a:tcPr>
                </a:tc>
                <a:tc>
                  <a:txBody>
                    <a:bodyPr/>
                    <a:lstStyle/>
                    <a:p>
                      <a:pPr algn="l"/>
                      <a:r>
                        <a:rPr lang="en-US" sz="1600" b="0" dirty="0">
                          <a:solidFill>
                            <a:schemeClr val="bg1"/>
                          </a:solidFill>
                          <a:latin typeface="+mj-lt"/>
                        </a:rPr>
                        <a:t>Reliability</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892521514"/>
                  </a:ext>
                </a:extLst>
              </a:tr>
              <a:tr h="39958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mj-lt"/>
                          <a:ea typeface="+mn-ea"/>
                          <a:cs typeface="+mn-cs"/>
                        </a:rPr>
                        <a:t>Public internet</a:t>
                      </a:r>
                    </a:p>
                  </a:txBody>
                  <a:tcPr anchor="ctr">
                    <a:solidFill>
                      <a:schemeClr val="tx2"/>
                    </a:solidFill>
                  </a:tcPr>
                </a:tc>
                <a:tc>
                  <a:txBody>
                    <a:bodyPr/>
                    <a:lstStyle/>
                    <a:p>
                      <a:pPr algn="l"/>
                      <a:endParaRPr lang="en-US" sz="1200" dirty="0">
                        <a:solidFill>
                          <a:schemeClr val="tx1"/>
                        </a:solidFill>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rPr>
                        <a:t>X</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rPr>
                        <a:t>Good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82615725"/>
                  </a:ext>
                </a:extLst>
              </a:tr>
              <a:tr h="39444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mj-lt"/>
                          <a:ea typeface="+mn-ea"/>
                          <a:cs typeface="+mn-cs"/>
                        </a:rPr>
                        <a:t>VPN</a:t>
                      </a: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X</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Good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3114003"/>
                  </a:ext>
                </a:extLst>
              </a:tr>
              <a:tr h="381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dirty="0">
                          <a:solidFill>
                            <a:schemeClr val="bg1"/>
                          </a:solidFill>
                          <a:latin typeface="+mj-lt"/>
                          <a:ea typeface="+mn-ea"/>
                          <a:cs typeface="+mn-cs"/>
                        </a:rPr>
                        <a:t>ExpressRoute</a:t>
                      </a:r>
                    </a:p>
                  </a:txBody>
                  <a:tcPr anchor="ctr">
                    <a:solidFill>
                      <a:schemeClr val="tx2"/>
                    </a:solidFill>
                  </a:tcPr>
                </a:tc>
                <a:tc>
                  <a:txBody>
                    <a:bodyPr/>
                    <a:lstStyle/>
                    <a:p>
                      <a:pPr algn="l"/>
                      <a:r>
                        <a:rPr lang="en-US" sz="1200" dirty="0">
                          <a:solidFill>
                            <a:schemeClr val="tx1"/>
                          </a:solidFill>
                        </a:rPr>
                        <a:t>X</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rPr>
                        <a:t>X</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rPr>
                        <a:t>Best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38719055"/>
                  </a:ext>
                </a:extLst>
              </a:tr>
            </a:tbl>
          </a:graphicData>
        </a:graphic>
      </p:graphicFrame>
      <p:sp>
        <p:nvSpPr>
          <p:cNvPr id="7" name="Text Placeholder 6">
            <a:extLst>
              <a:ext uri="{FF2B5EF4-FFF2-40B4-BE49-F238E27FC236}">
                <a16:creationId xmlns:a16="http://schemas.microsoft.com/office/drawing/2014/main" id="{4EF1341F-191B-404E-A807-583AC46F1B9D}"/>
              </a:ext>
            </a:extLst>
          </p:cNvPr>
          <p:cNvSpPr>
            <a:spLocks noGrp="1"/>
          </p:cNvSpPr>
          <p:nvPr>
            <p:ph type="body" sz="quarter" idx="10"/>
          </p:nvPr>
        </p:nvSpPr>
        <p:spPr/>
        <p:txBody>
          <a:bodyPr/>
          <a:lstStyle/>
          <a:p>
            <a:pPr lvl="0"/>
            <a:r>
              <a:rPr lang="en-US"/>
              <a:t>A side-by-side comparison of the connectivity options</a:t>
            </a:r>
            <a:endParaRPr lang="en-US" dirty="0"/>
          </a:p>
        </p:txBody>
      </p:sp>
      <p:sp>
        <p:nvSpPr>
          <p:cNvPr id="5" name="Title 4">
            <a:extLst>
              <a:ext uri="{FF2B5EF4-FFF2-40B4-BE49-F238E27FC236}">
                <a16:creationId xmlns:a16="http://schemas.microsoft.com/office/drawing/2014/main" id="{E828E10B-08B6-49BF-97E9-2F7CB35C6655}"/>
              </a:ext>
            </a:extLst>
          </p:cNvPr>
          <p:cNvSpPr>
            <a:spLocks noGrp="1"/>
          </p:cNvSpPr>
          <p:nvPr>
            <p:ph type="title"/>
          </p:nvPr>
        </p:nvSpPr>
        <p:spPr/>
        <p:txBody>
          <a:bodyPr/>
          <a:lstStyle/>
          <a:p>
            <a:r>
              <a:rPr lang="en-US"/>
              <a:t>Hybrid architectures</a:t>
            </a:r>
            <a:endParaRPr lang="en-US" dirty="0"/>
          </a:p>
        </p:txBody>
      </p:sp>
    </p:spTree>
    <p:custDataLst>
      <p:tags r:id="rId1"/>
    </p:custDataLst>
    <p:extLst>
      <p:ext uri="{BB962C8B-B14F-4D97-AF65-F5344CB8AC3E}">
        <p14:creationId xmlns:p14="http://schemas.microsoft.com/office/powerpoint/2010/main" val="774100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Data Management Gateway and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a:t>When Azure Data Factory can be a good option for your hybrid data pipelines</a:t>
            </a:r>
            <a:endParaRPr lang="en-US" dirty="0"/>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a:t>Choosing Azure data factory</a:t>
            </a:r>
            <a:endParaRPr lang="en-US" dirty="0"/>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Cost-effective availability for cold data</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Stretch warm and cold transactional data dynamically from your on-premises SQL Server to Microsoft Azure with Stretch Database. Unlike typical cold data storage, your data is always online and available to query. You can provide longer data retention timelines without breaking the bank for large tables like customer order history. Benefit from the low cost of Azure rather than scaling expensive, on-premises storage. You choose the pricing tier and configure settings in the Azure Portal to maintain control over price and costs.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Access to your SQL data, regardless of location, without changes to your queries or applications</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Access your SQL Server data seamlessly regardless of whether it’s on-premises or stretched to the cloud. You set the policy that determines where data is stored, and SQL Server handles the data movement in the background. The entire table is always online and query- able. Stretch Database doesn’t require any changes to existing queries or applications—the location of the data is completely transparent to the application.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Streamlined on-premises data maintenance</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Reduce on-premises maintenance and storage for your data. Backups for your on-premises data run faster and finish within the maintenance window. Backups for the cloud portion of your data run automatically. Your on-premises storage needs are greatly reduced. Azure storage can be 80 percent less expensive than adding to on-premises SSD.</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56B9D171-97BD-47B6-8D3D-FAA5BBA8ADA0}"/>
              </a:ext>
            </a:extLst>
          </p:cNvPr>
          <p:cNvSpPr>
            <a:spLocks noGrp="1"/>
          </p:cNvSpPr>
          <p:nvPr>
            <p:ph type="body" sz="quarter" idx="10"/>
          </p:nvPr>
        </p:nvSpPr>
        <p:spPr/>
        <p:txBody>
          <a:bodyPr/>
          <a:lstStyle/>
          <a:p>
            <a:r>
              <a:rPr lang="en-US"/>
              <a:t>When SQL Server Stretch Database can be a good option for your hybrid architecture</a:t>
            </a:r>
            <a:endParaRPr lang="en-US" dirty="0"/>
          </a:p>
        </p:txBody>
      </p:sp>
      <p:sp>
        <p:nvSpPr>
          <p:cNvPr id="7" name="Title 6">
            <a:extLst>
              <a:ext uri="{FF2B5EF4-FFF2-40B4-BE49-F238E27FC236}">
                <a16:creationId xmlns:a16="http://schemas.microsoft.com/office/drawing/2014/main" id="{BC00BD5A-811D-437D-B0E1-31A61FD126B9}"/>
              </a:ext>
            </a:extLst>
          </p:cNvPr>
          <p:cNvSpPr>
            <a:spLocks noGrp="1"/>
          </p:cNvSpPr>
          <p:nvPr>
            <p:ph type="title"/>
          </p:nvPr>
        </p:nvSpPr>
        <p:spPr/>
        <p:txBody>
          <a:bodyPr/>
          <a:lstStyle/>
          <a:p>
            <a:r>
              <a:rPr lang="en-US"/>
              <a:t>Choosing SQL server stretch database</a:t>
            </a:r>
            <a:endParaRPr lang="en-US" dirty="0"/>
          </a:p>
        </p:txBody>
      </p:sp>
    </p:spTree>
    <p:custDataLst>
      <p:tags r:id="rId1"/>
    </p:custDataLst>
    <p:extLst>
      <p:ext uri="{BB962C8B-B14F-4D97-AF65-F5344CB8AC3E}">
        <p14:creationId xmlns:p14="http://schemas.microsoft.com/office/powerpoint/2010/main" val="9760544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a metal fence&#10;&#10;Description generated with high confidence">
            <a:extLst>
              <a:ext uri="{FF2B5EF4-FFF2-40B4-BE49-F238E27FC236}">
                <a16:creationId xmlns:a16="http://schemas.microsoft.com/office/drawing/2014/main" id="{1B43E133-8C6F-4A1E-8C5A-4C3EF6D6D307}"/>
              </a:ext>
            </a:extLst>
          </p:cNvPr>
          <p:cNvPicPr>
            <a:picLocks noChangeAspect="1"/>
          </p:cNvPicPr>
          <p:nvPr/>
        </p:nvPicPr>
        <p:blipFill rotWithShape="1">
          <a:blip r:embed="rId4"/>
          <a:srcRect r="40747"/>
          <a:stretch/>
        </p:blipFill>
        <p:spPr>
          <a:xfrm>
            <a:off x="1" y="1"/>
            <a:ext cx="6096000" cy="6857028"/>
          </a:xfrm>
          <a:prstGeom prst="rect">
            <a:avLst/>
          </a:prstGeom>
        </p:spPr>
      </p:pic>
      <p:sp>
        <p:nvSpPr>
          <p:cNvPr id="4" name="Rectangle 3">
            <a:extLst>
              <a:ext uri="{FF2B5EF4-FFF2-40B4-BE49-F238E27FC236}">
                <a16:creationId xmlns:a16="http://schemas.microsoft.com/office/drawing/2014/main" id="{4B147562-7142-3146-A939-6EAB85683062}"/>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2121408" y="2073685"/>
            <a:ext cx="3729265" cy="758022"/>
          </a:xfrm>
        </p:spPr>
        <p:txBody>
          <a:bodyPr/>
          <a:lstStyle/>
          <a:p>
            <a:r>
              <a:rPr lang="nn-NO" sz="4800" dirty="0">
                <a:solidFill>
                  <a:schemeClr val="bg2"/>
                </a:solidFill>
              </a:rPr>
              <a:t>Security</a:t>
            </a:r>
            <a:endParaRPr lang="en-US" sz="4800" dirty="0">
              <a:solidFill>
                <a:schemeClr val="bg2"/>
              </a:solidFill>
            </a:endParaRPr>
          </a:p>
        </p:txBody>
      </p:sp>
      <p:sp>
        <p:nvSpPr>
          <p:cNvPr id="6" name="Text Placeholder 4">
            <a:extLst>
              <a:ext uri="{FF2B5EF4-FFF2-40B4-BE49-F238E27FC236}">
                <a16:creationId xmlns:a16="http://schemas.microsoft.com/office/drawing/2014/main" id="{6D884429-0B46-4DB7-B252-7AC706175E46}"/>
              </a:ext>
            </a:extLst>
          </p:cNvPr>
          <p:cNvSpPr txBox="1">
            <a:spLocks/>
          </p:cNvSpPr>
          <p:nvPr/>
        </p:nvSpPr>
        <p:spPr>
          <a:xfrm>
            <a:off x="6693408" y="2333051"/>
            <a:ext cx="4714290" cy="1723549"/>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Enables the data warehouse to control access in order to protect sensitive data and maintain desired compliance</a:t>
            </a:r>
          </a:p>
        </p:txBody>
      </p:sp>
    </p:spTree>
    <p:custDataLst>
      <p:tags r:id="rId1"/>
    </p:custDataLst>
    <p:extLst>
      <p:ext uri="{BB962C8B-B14F-4D97-AF65-F5344CB8AC3E}">
        <p14:creationId xmlns:p14="http://schemas.microsoft.com/office/powerpoint/2010/main" val="4203446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1731" y="2320729"/>
            <a:ext cx="12184831" cy="4536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dirty="0">
              <a:solidFill>
                <a:srgbClr val="FFFFFF"/>
              </a:solidFill>
              <a:latin typeface="Segoe UI Semilight"/>
              <a:ea typeface="Segoe UI" pitchFamily="34" charset="0"/>
              <a:cs typeface="Segoe UI" pitchFamily="34" charset="0"/>
            </a:endParaRPr>
          </a:p>
        </p:txBody>
      </p:sp>
      <p:sp>
        <p:nvSpPr>
          <p:cNvPr id="26" name="Title 1"/>
          <p:cNvSpPr txBox="1">
            <a:spLocks/>
          </p:cNvSpPr>
          <p:nvPr/>
        </p:nvSpPr>
        <p:spPr>
          <a:xfrm>
            <a:off x="270894" y="290848"/>
            <a:ext cx="11652534" cy="899282"/>
          </a:xfrm>
          <a:prstGeom prst="rect">
            <a:avLst/>
          </a:prstGeom>
        </p:spPr>
        <p:txBody>
          <a:bodyPr vert="horz" wrap="square" lIns="143387" tIns="89617" rIns="143387" bIns="89617" rtlCol="0" anchor="t">
            <a:noAutofit/>
          </a:bodyPr>
          <a:lstStyle>
            <a:lvl1pPr algn="l" defTabSz="932563" rtl="0" eaLnBrk="1" latinLnBrk="0" hangingPunct="1">
              <a:lnSpc>
                <a:spcPct val="90000"/>
              </a:lnSpc>
              <a:spcBef>
                <a:spcPct val="0"/>
              </a:spcBef>
              <a:buNone/>
              <a:defRPr lang="en-US" sz="4799" b="0" kern="1200" cap="none" spc="-102" baseline="0">
                <a:ln w="3175">
                  <a:noFill/>
                </a:ln>
                <a:solidFill>
                  <a:schemeClr val="tx1"/>
                </a:solidFill>
                <a:effectLst/>
                <a:latin typeface="+mj-lt"/>
                <a:ea typeface="+mn-ea"/>
                <a:cs typeface="Segoe UI" pitchFamily="34" charset="0"/>
              </a:defRPr>
            </a:lvl1pPr>
          </a:lstStyle>
          <a:p>
            <a:pPr defTabSz="913841">
              <a:defRPr/>
            </a:pPr>
            <a:r>
              <a:rPr lang="en-US" sz="4402" spc="-100" dirty="0">
                <a:solidFill>
                  <a:srgbClr val="353535"/>
                </a:solidFill>
                <a:latin typeface="Segoe UI Light"/>
              </a:rPr>
              <a:t>Bring intelligence to where your data lives</a:t>
            </a:r>
          </a:p>
        </p:txBody>
      </p:sp>
      <p:sp>
        <p:nvSpPr>
          <p:cNvPr id="25" name="Title 1"/>
          <p:cNvSpPr txBox="1">
            <a:spLocks/>
          </p:cNvSpPr>
          <p:nvPr/>
        </p:nvSpPr>
        <p:spPr>
          <a:xfrm>
            <a:off x="270894" y="290849"/>
            <a:ext cx="11652534" cy="899282"/>
          </a:xfrm>
          <a:prstGeom prst="rect">
            <a:avLst/>
          </a:prstGeom>
        </p:spPr>
        <p:txBody>
          <a:bodyPr vert="horz" wrap="square" lIns="143387" tIns="89617" rIns="143387" bIns="89617" rtlCol="0" anchor="t">
            <a:noAutofit/>
          </a:bodyPr>
          <a:lstStyle>
            <a:lvl1pPr algn="l" defTabSz="932563" rtl="0" eaLnBrk="1" latinLnBrk="0" hangingPunct="1">
              <a:lnSpc>
                <a:spcPct val="90000"/>
              </a:lnSpc>
              <a:spcBef>
                <a:spcPct val="0"/>
              </a:spcBef>
              <a:buNone/>
              <a:defRPr lang="en-US" sz="4799" b="0" kern="1200" cap="none" spc="-102" baseline="0">
                <a:ln w="3175">
                  <a:noFill/>
                </a:ln>
                <a:solidFill>
                  <a:schemeClr val="tx1"/>
                </a:solidFill>
                <a:effectLst/>
                <a:latin typeface="+mj-lt"/>
                <a:ea typeface="+mn-ea"/>
                <a:cs typeface="Segoe UI" pitchFamily="34" charset="0"/>
              </a:defRPr>
            </a:lvl1pPr>
          </a:lstStyle>
          <a:p>
            <a:pPr defTabSz="913841">
              <a:defRPr/>
            </a:pPr>
            <a:endParaRPr lang="en-US" sz="4702" spc="-100" dirty="0">
              <a:solidFill>
                <a:srgbClr val="353535"/>
              </a:solidFill>
              <a:latin typeface="Segoe UI Light"/>
            </a:endParaRPr>
          </a:p>
        </p:txBody>
      </p:sp>
      <p:sp>
        <p:nvSpPr>
          <p:cNvPr id="103" name="Rectangle 102"/>
          <p:cNvSpPr/>
          <p:nvPr/>
        </p:nvSpPr>
        <p:spPr>
          <a:xfrm>
            <a:off x="-1981" y="2320729"/>
            <a:ext cx="12188542" cy="63990"/>
          </a:xfrm>
          <a:prstGeom prst="rect">
            <a:avLst/>
          </a:prstGeom>
          <a:solidFill>
            <a:schemeClr val="accent1">
              <a:alpha val="99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endParaRPr lang="en-US" sz="2800" kern="0" dirty="0">
              <a:solidFill>
                <a:srgbClr val="FFFFFF"/>
              </a:solidFill>
              <a:latin typeface="Segoe UI Light" panose="020B0502040204020203" pitchFamily="34" charset="0"/>
              <a:cs typeface="Segoe UI Light" panose="020B0502040204020203" pitchFamily="34" charset="0"/>
            </a:endParaRPr>
          </a:p>
        </p:txBody>
      </p:sp>
      <p:sp>
        <p:nvSpPr>
          <p:cNvPr id="98" name="Rectangle: Top Corners Rounded 97"/>
          <p:cNvSpPr/>
          <p:nvPr/>
        </p:nvSpPr>
        <p:spPr>
          <a:xfrm>
            <a:off x="65950" y="1555683"/>
            <a:ext cx="3963983" cy="762504"/>
          </a:xfrm>
          <a:prstGeom prst="round2SameRect">
            <a:avLst>
              <a:gd name="adj1" fmla="val 9093"/>
              <a:gd name="adj2" fmla="val 0"/>
            </a:avLst>
          </a:prstGeom>
          <a:solidFill>
            <a:schemeClr val="accent1">
              <a:alpha val="99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r>
              <a:rPr lang="en-US" sz="2800" kern="0" dirty="0">
                <a:solidFill>
                  <a:srgbClr val="FFFFFF"/>
                </a:solidFill>
                <a:latin typeface="Segoe UI Light" panose="020B0502040204020203" pitchFamily="34" charset="0"/>
                <a:cs typeface="Segoe UI Light" panose="020B0502040204020203" pitchFamily="34" charset="0"/>
              </a:rPr>
              <a:t>Intelligent</a:t>
            </a:r>
          </a:p>
        </p:txBody>
      </p:sp>
      <p:sp>
        <p:nvSpPr>
          <p:cNvPr id="104" name="Rectangle: Top Corners Rounded 103"/>
          <p:cNvSpPr/>
          <p:nvPr/>
        </p:nvSpPr>
        <p:spPr>
          <a:xfrm>
            <a:off x="4111999" y="1555683"/>
            <a:ext cx="3963983" cy="762504"/>
          </a:xfrm>
          <a:prstGeom prst="round2SameRect">
            <a:avLst>
              <a:gd name="adj1" fmla="val 9093"/>
              <a:gd name="adj2" fmla="val 0"/>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r>
              <a:rPr lang="en-US" sz="2800" kern="0" dirty="0">
                <a:solidFill>
                  <a:srgbClr val="FFFFFF"/>
                </a:solidFill>
                <a:latin typeface="Segoe UI Light" panose="020B0502040204020203" pitchFamily="34" charset="0"/>
                <a:cs typeface="Segoe UI Light" panose="020B0502040204020203" pitchFamily="34" charset="0"/>
              </a:rPr>
              <a:t>Trusted</a:t>
            </a:r>
          </a:p>
        </p:txBody>
      </p:sp>
      <p:sp>
        <p:nvSpPr>
          <p:cNvPr id="105" name="Rectangle: Top Corners Rounded 104"/>
          <p:cNvSpPr/>
          <p:nvPr/>
        </p:nvSpPr>
        <p:spPr>
          <a:xfrm>
            <a:off x="8158047" y="1555683"/>
            <a:ext cx="3963983" cy="762504"/>
          </a:xfrm>
          <a:prstGeom prst="round2SameRect">
            <a:avLst>
              <a:gd name="adj1" fmla="val 9093"/>
              <a:gd name="adj2" fmla="val 0"/>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r>
              <a:rPr lang="en-US" sz="2800" kern="0" dirty="0">
                <a:solidFill>
                  <a:srgbClr val="FFFFFF"/>
                </a:solidFill>
                <a:latin typeface="Segoe UI Light" panose="020B0502040204020203" pitchFamily="34" charset="0"/>
                <a:cs typeface="Segoe UI Light" panose="020B0502040204020203" pitchFamily="34" charset="0"/>
              </a:rPr>
              <a:t>Flexible</a:t>
            </a:r>
          </a:p>
        </p:txBody>
      </p:sp>
      <p:grpSp>
        <p:nvGrpSpPr>
          <p:cNvPr id="4" name="Group 3"/>
          <p:cNvGrpSpPr/>
          <p:nvPr/>
        </p:nvGrpSpPr>
        <p:grpSpPr>
          <a:xfrm>
            <a:off x="395031" y="3204894"/>
            <a:ext cx="11178485" cy="2611951"/>
            <a:chOff x="394221" y="3365326"/>
            <a:chExt cx="11180071" cy="2612322"/>
          </a:xfrm>
        </p:grpSpPr>
        <p:grpSp>
          <p:nvGrpSpPr>
            <p:cNvPr id="88" name="Group 87"/>
            <p:cNvGrpSpPr/>
            <p:nvPr/>
          </p:nvGrpSpPr>
          <p:grpSpPr>
            <a:xfrm>
              <a:off x="394221" y="3365326"/>
              <a:ext cx="3802795" cy="2329149"/>
              <a:chOff x="381380" y="3365319"/>
              <a:chExt cx="3803334" cy="2329480"/>
            </a:xfrm>
          </p:grpSpPr>
          <p:sp>
            <p:nvSpPr>
              <p:cNvPr id="95" name="Rectangle 94"/>
              <p:cNvSpPr/>
              <p:nvPr/>
            </p:nvSpPr>
            <p:spPr>
              <a:xfrm>
                <a:off x="381380" y="3365319"/>
                <a:ext cx="3803334" cy="346570"/>
              </a:xfrm>
              <a:prstGeom prst="rect">
                <a:avLst/>
              </a:prstGeom>
            </p:spPr>
            <p:txBody>
              <a:bodyPr wrap="square">
                <a:spAutoFit/>
              </a:bodyPr>
              <a:lstStyle/>
              <a:p>
                <a:pPr algn="ctr" defTabSz="645597" fontAlgn="base">
                  <a:lnSpc>
                    <a:spcPct val="90000"/>
                  </a:lnSpc>
                  <a:spcBef>
                    <a:spcPct val="0"/>
                  </a:spcBef>
                  <a:spcAft>
                    <a:spcPts val="1726"/>
                  </a:spcAft>
                  <a:defRPr/>
                </a:pPr>
                <a:r>
                  <a:rPr lang="en-US" dirty="0">
                    <a:solidFill>
                      <a:srgbClr val="0078D7"/>
                    </a:solidFill>
                    <a:latin typeface="Segoe UI Light"/>
                  </a:rPr>
                  <a:t>Improve performance</a:t>
                </a:r>
              </a:p>
            </p:txBody>
          </p:sp>
          <p:sp>
            <p:nvSpPr>
              <p:cNvPr id="96" name="Rectangle 95"/>
              <p:cNvSpPr/>
              <p:nvPr/>
            </p:nvSpPr>
            <p:spPr>
              <a:xfrm>
                <a:off x="549020" y="5257053"/>
                <a:ext cx="3468054" cy="437746"/>
              </a:xfrm>
              <a:prstGeom prst="rect">
                <a:avLst/>
              </a:prstGeom>
            </p:spPr>
            <p:txBody>
              <a:bodyPr wrap="square">
                <a:spAutoFit/>
              </a:bodyPr>
              <a:lstStyle/>
              <a:p>
                <a:pPr algn="ctr" defTabSz="914192">
                  <a:defRPr/>
                </a:pPr>
                <a:r>
                  <a:rPr lang="en-US" sz="1100" dirty="0">
                    <a:solidFill>
                      <a:srgbClr val="353535"/>
                    </a:solidFill>
                    <a:latin typeface="Segoe UI Semilight"/>
                    <a:ea typeface="Calibri" panose="020F0502020204030204" pitchFamily="34" charset="0"/>
                  </a:rPr>
                  <a:t>Microsoft Machine Learning Algorithms running close to the data on-premises and in the cloud*</a:t>
                </a:r>
                <a:endParaRPr lang="en-US" sz="1100" dirty="0">
                  <a:solidFill>
                    <a:srgbClr val="353535"/>
                  </a:solidFill>
                  <a:latin typeface="Segoe UI Semilight"/>
                </a:endParaRPr>
              </a:p>
            </p:txBody>
          </p:sp>
          <p:sp>
            <p:nvSpPr>
              <p:cNvPr id="97" name="Rectangle 96"/>
              <p:cNvSpPr/>
              <p:nvPr/>
            </p:nvSpPr>
            <p:spPr>
              <a:xfrm>
                <a:off x="1345148" y="4702333"/>
                <a:ext cx="1875798" cy="647700"/>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049">
                  <a:defRPr/>
                </a:pPr>
                <a:r>
                  <a:rPr lang="en-US" sz="4000" kern="0" baseline="40000" dirty="0">
                    <a:solidFill>
                      <a:srgbClr val="0078D7"/>
                    </a:solidFill>
                    <a:latin typeface="Segoe UI Light"/>
                    <a:cs typeface="Segoe UI Semibold" panose="020B0702040204020203" pitchFamily="34" charset="0"/>
                  </a:rPr>
                  <a:t>2x-10x faster</a:t>
                </a:r>
                <a:endParaRPr lang="en-US" sz="4000" kern="0" spc="-500" dirty="0">
                  <a:solidFill>
                    <a:srgbClr val="0078D7"/>
                  </a:solidFill>
                  <a:latin typeface="Segoe UI Light"/>
                  <a:cs typeface="Segoe UI Semibold" panose="020B0702040204020203" pitchFamily="34" charset="0"/>
                </a:endParaRPr>
              </a:p>
            </p:txBody>
          </p:sp>
          <p:grpSp>
            <p:nvGrpSpPr>
              <p:cNvPr id="99" name="Group 98"/>
              <p:cNvGrpSpPr/>
              <p:nvPr/>
            </p:nvGrpSpPr>
            <p:grpSpPr>
              <a:xfrm>
                <a:off x="1760845" y="3930872"/>
                <a:ext cx="1044404" cy="695715"/>
                <a:chOff x="-5784850" y="611188"/>
                <a:chExt cx="4983162" cy="3319462"/>
              </a:xfrm>
            </p:grpSpPr>
            <p:sp>
              <p:nvSpPr>
                <p:cNvPr id="100" name="Freeform 1096"/>
                <p:cNvSpPr>
                  <a:spLocks noEditPoints="1"/>
                </p:cNvSpPr>
                <p:nvPr/>
              </p:nvSpPr>
              <p:spPr bwMode="auto">
                <a:xfrm>
                  <a:off x="-5784850" y="611188"/>
                  <a:ext cx="4983162" cy="3319462"/>
                </a:xfrm>
                <a:custGeom>
                  <a:avLst/>
                  <a:gdLst>
                    <a:gd name="T0" fmla="*/ 1406 w 1646"/>
                    <a:gd name="T1" fmla="*/ 236 h 1092"/>
                    <a:gd name="T2" fmla="*/ 823 w 1646"/>
                    <a:gd name="T3" fmla="*/ 0 h 1092"/>
                    <a:gd name="T4" fmla="*/ 240 w 1646"/>
                    <a:gd name="T5" fmla="*/ 236 h 1092"/>
                    <a:gd name="T6" fmla="*/ 0 w 1646"/>
                    <a:gd name="T7" fmla="*/ 810 h 1092"/>
                    <a:gd name="T8" fmla="*/ 0 w 1646"/>
                    <a:gd name="T9" fmla="*/ 1058 h 1092"/>
                    <a:gd name="T10" fmla="*/ 34 w 1646"/>
                    <a:gd name="T11" fmla="*/ 1092 h 1092"/>
                    <a:gd name="T12" fmla="*/ 1611 w 1646"/>
                    <a:gd name="T13" fmla="*/ 1092 h 1092"/>
                    <a:gd name="T14" fmla="*/ 1646 w 1646"/>
                    <a:gd name="T15" fmla="*/ 1058 h 1092"/>
                    <a:gd name="T16" fmla="*/ 1646 w 1646"/>
                    <a:gd name="T17" fmla="*/ 810 h 1092"/>
                    <a:gd name="T18" fmla="*/ 1406 w 1646"/>
                    <a:gd name="T19" fmla="*/ 236 h 1092"/>
                    <a:gd name="T20" fmla="*/ 1618 w 1646"/>
                    <a:gd name="T21" fmla="*/ 1058 h 1092"/>
                    <a:gd name="T22" fmla="*/ 1611 w 1646"/>
                    <a:gd name="T23" fmla="*/ 1064 h 1092"/>
                    <a:gd name="T24" fmla="*/ 34 w 1646"/>
                    <a:gd name="T25" fmla="*/ 1064 h 1092"/>
                    <a:gd name="T26" fmla="*/ 28 w 1646"/>
                    <a:gd name="T27" fmla="*/ 1058 h 1092"/>
                    <a:gd name="T28" fmla="*/ 28 w 1646"/>
                    <a:gd name="T29" fmla="*/ 810 h 1092"/>
                    <a:gd name="T30" fmla="*/ 260 w 1646"/>
                    <a:gd name="T31" fmla="*/ 256 h 1092"/>
                    <a:gd name="T32" fmla="*/ 823 w 1646"/>
                    <a:gd name="T33" fmla="*/ 28 h 1092"/>
                    <a:gd name="T34" fmla="*/ 1386 w 1646"/>
                    <a:gd name="T35" fmla="*/ 256 h 1092"/>
                    <a:gd name="T36" fmla="*/ 1618 w 1646"/>
                    <a:gd name="T37" fmla="*/ 810 h 1092"/>
                    <a:gd name="T38" fmla="*/ 1618 w 1646"/>
                    <a:gd name="T39" fmla="*/ 1058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6" h="1092">
                      <a:moveTo>
                        <a:pt x="1406" y="236"/>
                      </a:moveTo>
                      <a:cubicBezTo>
                        <a:pt x="1251" y="84"/>
                        <a:pt x="1044" y="0"/>
                        <a:pt x="823" y="0"/>
                      </a:cubicBezTo>
                      <a:cubicBezTo>
                        <a:pt x="602" y="0"/>
                        <a:pt x="395" y="84"/>
                        <a:pt x="240" y="236"/>
                      </a:cubicBezTo>
                      <a:cubicBezTo>
                        <a:pt x="85" y="388"/>
                        <a:pt x="0" y="592"/>
                        <a:pt x="0" y="810"/>
                      </a:cubicBezTo>
                      <a:cubicBezTo>
                        <a:pt x="0" y="1058"/>
                        <a:pt x="0" y="1058"/>
                        <a:pt x="0" y="1058"/>
                      </a:cubicBezTo>
                      <a:cubicBezTo>
                        <a:pt x="0" y="1077"/>
                        <a:pt x="15" y="1092"/>
                        <a:pt x="34" y="1092"/>
                      </a:cubicBezTo>
                      <a:cubicBezTo>
                        <a:pt x="1611" y="1092"/>
                        <a:pt x="1611" y="1092"/>
                        <a:pt x="1611" y="1092"/>
                      </a:cubicBezTo>
                      <a:cubicBezTo>
                        <a:pt x="1631" y="1092"/>
                        <a:pt x="1646" y="1077"/>
                        <a:pt x="1646" y="1058"/>
                      </a:cubicBezTo>
                      <a:cubicBezTo>
                        <a:pt x="1646" y="810"/>
                        <a:pt x="1646" y="810"/>
                        <a:pt x="1646" y="810"/>
                      </a:cubicBezTo>
                      <a:cubicBezTo>
                        <a:pt x="1646" y="593"/>
                        <a:pt x="1561" y="390"/>
                        <a:pt x="1406" y="236"/>
                      </a:cubicBezTo>
                      <a:close/>
                      <a:moveTo>
                        <a:pt x="1618" y="1058"/>
                      </a:moveTo>
                      <a:cubicBezTo>
                        <a:pt x="1618" y="1061"/>
                        <a:pt x="1615" y="1064"/>
                        <a:pt x="1611" y="1064"/>
                      </a:cubicBezTo>
                      <a:cubicBezTo>
                        <a:pt x="34" y="1064"/>
                        <a:pt x="34" y="1064"/>
                        <a:pt x="34" y="1064"/>
                      </a:cubicBezTo>
                      <a:cubicBezTo>
                        <a:pt x="30" y="1064"/>
                        <a:pt x="28" y="1061"/>
                        <a:pt x="28" y="1058"/>
                      </a:cubicBezTo>
                      <a:cubicBezTo>
                        <a:pt x="28" y="810"/>
                        <a:pt x="28" y="810"/>
                        <a:pt x="28" y="810"/>
                      </a:cubicBezTo>
                      <a:cubicBezTo>
                        <a:pt x="28" y="600"/>
                        <a:pt x="110" y="403"/>
                        <a:pt x="260" y="256"/>
                      </a:cubicBezTo>
                      <a:cubicBezTo>
                        <a:pt x="410" y="109"/>
                        <a:pt x="610" y="28"/>
                        <a:pt x="823" y="28"/>
                      </a:cubicBezTo>
                      <a:cubicBezTo>
                        <a:pt x="1036" y="28"/>
                        <a:pt x="1236" y="109"/>
                        <a:pt x="1386" y="256"/>
                      </a:cubicBezTo>
                      <a:cubicBezTo>
                        <a:pt x="1536" y="404"/>
                        <a:pt x="1618" y="601"/>
                        <a:pt x="1618" y="810"/>
                      </a:cubicBezTo>
                      <a:lnTo>
                        <a:pt x="1618" y="1058"/>
                      </a:ln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dirty="0">
                    <a:solidFill>
                      <a:srgbClr val="FFFFFF"/>
                    </a:solidFill>
                    <a:latin typeface="Segoe UI"/>
                  </a:endParaRPr>
                </a:p>
              </p:txBody>
            </p:sp>
            <p:sp>
              <p:nvSpPr>
                <p:cNvPr id="106" name="Freeform 1097"/>
                <p:cNvSpPr>
                  <a:spLocks noEditPoints="1"/>
                </p:cNvSpPr>
                <p:nvPr/>
              </p:nvSpPr>
              <p:spPr bwMode="auto">
                <a:xfrm>
                  <a:off x="-3565525" y="2720975"/>
                  <a:ext cx="527050" cy="525462"/>
                </a:xfrm>
                <a:custGeom>
                  <a:avLst/>
                  <a:gdLst>
                    <a:gd name="T0" fmla="*/ 87 w 174"/>
                    <a:gd name="T1" fmla="*/ 0 h 173"/>
                    <a:gd name="T2" fmla="*/ 0 w 174"/>
                    <a:gd name="T3" fmla="*/ 86 h 173"/>
                    <a:gd name="T4" fmla="*/ 87 w 174"/>
                    <a:gd name="T5" fmla="*/ 173 h 173"/>
                    <a:gd name="T6" fmla="*/ 174 w 174"/>
                    <a:gd name="T7" fmla="*/ 86 h 173"/>
                    <a:gd name="T8" fmla="*/ 87 w 174"/>
                    <a:gd name="T9" fmla="*/ 0 h 173"/>
                    <a:gd name="T10" fmla="*/ 87 w 174"/>
                    <a:gd name="T11" fmla="*/ 145 h 173"/>
                    <a:gd name="T12" fmla="*/ 28 w 174"/>
                    <a:gd name="T13" fmla="*/ 86 h 173"/>
                    <a:gd name="T14" fmla="*/ 87 w 174"/>
                    <a:gd name="T15" fmla="*/ 28 h 173"/>
                    <a:gd name="T16" fmla="*/ 146 w 174"/>
                    <a:gd name="T17" fmla="*/ 86 h 173"/>
                    <a:gd name="T18" fmla="*/ 87 w 174"/>
                    <a:gd name="T19" fmla="*/ 14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3">
                      <a:moveTo>
                        <a:pt x="87" y="0"/>
                      </a:moveTo>
                      <a:cubicBezTo>
                        <a:pt x="39" y="0"/>
                        <a:pt x="0" y="39"/>
                        <a:pt x="0" y="86"/>
                      </a:cubicBezTo>
                      <a:cubicBezTo>
                        <a:pt x="0" y="134"/>
                        <a:pt x="39" y="173"/>
                        <a:pt x="87" y="173"/>
                      </a:cubicBezTo>
                      <a:cubicBezTo>
                        <a:pt x="135" y="173"/>
                        <a:pt x="174" y="134"/>
                        <a:pt x="174" y="86"/>
                      </a:cubicBezTo>
                      <a:cubicBezTo>
                        <a:pt x="174" y="39"/>
                        <a:pt x="135" y="0"/>
                        <a:pt x="87" y="0"/>
                      </a:cubicBezTo>
                      <a:close/>
                      <a:moveTo>
                        <a:pt x="87" y="145"/>
                      </a:moveTo>
                      <a:cubicBezTo>
                        <a:pt x="55" y="145"/>
                        <a:pt x="28" y="119"/>
                        <a:pt x="28" y="86"/>
                      </a:cubicBezTo>
                      <a:cubicBezTo>
                        <a:pt x="28" y="54"/>
                        <a:pt x="55" y="28"/>
                        <a:pt x="87" y="28"/>
                      </a:cubicBezTo>
                      <a:cubicBezTo>
                        <a:pt x="119" y="28"/>
                        <a:pt x="146" y="54"/>
                        <a:pt x="146" y="86"/>
                      </a:cubicBezTo>
                      <a:cubicBezTo>
                        <a:pt x="146" y="119"/>
                        <a:pt x="119" y="145"/>
                        <a:pt x="87" y="145"/>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07" name="Freeform 1098"/>
                <p:cNvSpPr>
                  <a:spLocks/>
                </p:cNvSpPr>
                <p:nvPr/>
              </p:nvSpPr>
              <p:spPr bwMode="auto">
                <a:xfrm>
                  <a:off x="-3130550" y="2282825"/>
                  <a:ext cx="844550" cy="598487"/>
                </a:xfrm>
                <a:custGeom>
                  <a:avLst/>
                  <a:gdLst>
                    <a:gd name="T0" fmla="*/ 16 w 279"/>
                    <a:gd name="T1" fmla="*/ 197 h 197"/>
                    <a:gd name="T2" fmla="*/ 4 w 279"/>
                    <a:gd name="T3" fmla="*/ 191 h 197"/>
                    <a:gd name="T4" fmla="*/ 8 w 279"/>
                    <a:gd name="T5" fmla="*/ 172 h 197"/>
                    <a:gd name="T6" fmla="*/ 256 w 279"/>
                    <a:gd name="T7" fmla="*/ 4 h 197"/>
                    <a:gd name="T8" fmla="*/ 275 w 279"/>
                    <a:gd name="T9" fmla="*/ 8 h 197"/>
                    <a:gd name="T10" fmla="*/ 271 w 279"/>
                    <a:gd name="T11" fmla="*/ 28 h 197"/>
                    <a:gd name="T12" fmla="*/ 23 w 279"/>
                    <a:gd name="T13" fmla="*/ 195 h 197"/>
                    <a:gd name="T14" fmla="*/ 16 w 27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197">
                      <a:moveTo>
                        <a:pt x="16" y="197"/>
                      </a:moveTo>
                      <a:cubicBezTo>
                        <a:pt x="11" y="197"/>
                        <a:pt x="7" y="195"/>
                        <a:pt x="4" y="191"/>
                      </a:cubicBezTo>
                      <a:cubicBezTo>
                        <a:pt x="0" y="185"/>
                        <a:pt x="1" y="176"/>
                        <a:pt x="8" y="172"/>
                      </a:cubicBezTo>
                      <a:cubicBezTo>
                        <a:pt x="256" y="4"/>
                        <a:pt x="256" y="4"/>
                        <a:pt x="256" y="4"/>
                      </a:cubicBezTo>
                      <a:cubicBezTo>
                        <a:pt x="262" y="0"/>
                        <a:pt x="271" y="2"/>
                        <a:pt x="275" y="8"/>
                      </a:cubicBezTo>
                      <a:cubicBezTo>
                        <a:pt x="279" y="15"/>
                        <a:pt x="278" y="23"/>
                        <a:pt x="271" y="28"/>
                      </a:cubicBezTo>
                      <a:cubicBezTo>
                        <a:pt x="23" y="195"/>
                        <a:pt x="23" y="195"/>
                        <a:pt x="23" y="195"/>
                      </a:cubicBezTo>
                      <a:cubicBezTo>
                        <a:pt x="21" y="197"/>
                        <a:pt x="18" y="197"/>
                        <a:pt x="16" y="197"/>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08" name="Freeform 1099"/>
                <p:cNvSpPr>
                  <a:spLocks/>
                </p:cNvSpPr>
                <p:nvPr/>
              </p:nvSpPr>
              <p:spPr bwMode="auto">
                <a:xfrm>
                  <a:off x="-3756025" y="777875"/>
                  <a:ext cx="84137" cy="231775"/>
                </a:xfrm>
                <a:custGeom>
                  <a:avLst/>
                  <a:gdLst>
                    <a:gd name="T0" fmla="*/ 14 w 28"/>
                    <a:gd name="T1" fmla="*/ 76 h 76"/>
                    <a:gd name="T2" fmla="*/ 0 w 28"/>
                    <a:gd name="T3" fmla="*/ 62 h 76"/>
                    <a:gd name="T4" fmla="*/ 0 w 28"/>
                    <a:gd name="T5" fmla="*/ 14 h 76"/>
                    <a:gd name="T6" fmla="*/ 14 w 28"/>
                    <a:gd name="T7" fmla="*/ 0 h 76"/>
                    <a:gd name="T8" fmla="*/ 28 w 28"/>
                    <a:gd name="T9" fmla="*/ 14 h 76"/>
                    <a:gd name="T10" fmla="*/ 28 w 28"/>
                    <a:gd name="T11" fmla="*/ 62 h 76"/>
                    <a:gd name="T12" fmla="*/ 14 w 2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8" h="76">
                      <a:moveTo>
                        <a:pt x="14" y="76"/>
                      </a:moveTo>
                      <a:cubicBezTo>
                        <a:pt x="6" y="76"/>
                        <a:pt x="0" y="69"/>
                        <a:pt x="0" y="62"/>
                      </a:cubicBezTo>
                      <a:cubicBezTo>
                        <a:pt x="0" y="14"/>
                        <a:pt x="0" y="14"/>
                        <a:pt x="0" y="14"/>
                      </a:cubicBezTo>
                      <a:cubicBezTo>
                        <a:pt x="0" y="6"/>
                        <a:pt x="6" y="0"/>
                        <a:pt x="14" y="0"/>
                      </a:cubicBezTo>
                      <a:cubicBezTo>
                        <a:pt x="22" y="0"/>
                        <a:pt x="28" y="6"/>
                        <a:pt x="28" y="14"/>
                      </a:cubicBezTo>
                      <a:cubicBezTo>
                        <a:pt x="28" y="62"/>
                        <a:pt x="28" y="62"/>
                        <a:pt x="28" y="62"/>
                      </a:cubicBezTo>
                      <a:cubicBezTo>
                        <a:pt x="28" y="69"/>
                        <a:pt x="22" y="76"/>
                        <a:pt x="14" y="76"/>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09" name="Freeform 1100"/>
                <p:cNvSpPr>
                  <a:spLocks/>
                </p:cNvSpPr>
                <p:nvPr/>
              </p:nvSpPr>
              <p:spPr bwMode="auto">
                <a:xfrm>
                  <a:off x="-5608638" y="3176588"/>
                  <a:ext cx="204787" cy="136525"/>
                </a:xfrm>
                <a:custGeom>
                  <a:avLst/>
                  <a:gdLst>
                    <a:gd name="T0" fmla="*/ 16 w 68"/>
                    <a:gd name="T1" fmla="*/ 45 h 45"/>
                    <a:gd name="T2" fmla="*/ 3 w 68"/>
                    <a:gd name="T3" fmla="*/ 37 h 45"/>
                    <a:gd name="T4" fmla="*/ 10 w 68"/>
                    <a:gd name="T5" fmla="*/ 18 h 45"/>
                    <a:gd name="T6" fmla="*/ 46 w 68"/>
                    <a:gd name="T7" fmla="*/ 3 h 45"/>
                    <a:gd name="T8" fmla="*/ 65 w 68"/>
                    <a:gd name="T9" fmla="*/ 10 h 45"/>
                    <a:gd name="T10" fmla="*/ 57 w 68"/>
                    <a:gd name="T11" fmla="*/ 28 h 45"/>
                    <a:gd name="T12" fmla="*/ 21 w 68"/>
                    <a:gd name="T13" fmla="*/ 44 h 45"/>
                    <a:gd name="T14" fmla="*/ 16 w 68"/>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45">
                      <a:moveTo>
                        <a:pt x="16" y="45"/>
                      </a:moveTo>
                      <a:cubicBezTo>
                        <a:pt x="10" y="45"/>
                        <a:pt x="5" y="42"/>
                        <a:pt x="3" y="37"/>
                      </a:cubicBezTo>
                      <a:cubicBezTo>
                        <a:pt x="0" y="30"/>
                        <a:pt x="3" y="22"/>
                        <a:pt x="10" y="18"/>
                      </a:cubicBezTo>
                      <a:cubicBezTo>
                        <a:pt x="46" y="3"/>
                        <a:pt x="46" y="3"/>
                        <a:pt x="46" y="3"/>
                      </a:cubicBezTo>
                      <a:cubicBezTo>
                        <a:pt x="53" y="0"/>
                        <a:pt x="61" y="3"/>
                        <a:pt x="65" y="10"/>
                      </a:cubicBezTo>
                      <a:cubicBezTo>
                        <a:pt x="68" y="17"/>
                        <a:pt x="64" y="25"/>
                        <a:pt x="57" y="28"/>
                      </a:cubicBezTo>
                      <a:cubicBezTo>
                        <a:pt x="21" y="44"/>
                        <a:pt x="21" y="44"/>
                        <a:pt x="21" y="44"/>
                      </a:cubicBezTo>
                      <a:cubicBezTo>
                        <a:pt x="20" y="45"/>
                        <a:pt x="18" y="45"/>
                        <a:pt x="16" y="45"/>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10" name="Freeform 1101"/>
                <p:cNvSpPr>
                  <a:spLocks/>
                </p:cNvSpPr>
                <p:nvPr/>
              </p:nvSpPr>
              <p:spPr bwMode="auto">
                <a:xfrm>
                  <a:off x="-5473700" y="2368550"/>
                  <a:ext cx="206375" cy="84137"/>
                </a:xfrm>
                <a:custGeom>
                  <a:avLst/>
                  <a:gdLst>
                    <a:gd name="T0" fmla="*/ 54 w 68"/>
                    <a:gd name="T1" fmla="*/ 28 h 28"/>
                    <a:gd name="T2" fmla="*/ 14 w 68"/>
                    <a:gd name="T3" fmla="*/ 28 h 28"/>
                    <a:gd name="T4" fmla="*/ 0 w 68"/>
                    <a:gd name="T5" fmla="*/ 14 h 28"/>
                    <a:gd name="T6" fmla="*/ 14 w 68"/>
                    <a:gd name="T7" fmla="*/ 0 h 28"/>
                    <a:gd name="T8" fmla="*/ 54 w 68"/>
                    <a:gd name="T9" fmla="*/ 0 h 28"/>
                    <a:gd name="T10" fmla="*/ 68 w 68"/>
                    <a:gd name="T11" fmla="*/ 14 h 28"/>
                    <a:gd name="T12" fmla="*/ 54 w 6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68" h="28">
                      <a:moveTo>
                        <a:pt x="54" y="28"/>
                      </a:moveTo>
                      <a:cubicBezTo>
                        <a:pt x="14" y="28"/>
                        <a:pt x="14" y="28"/>
                        <a:pt x="14" y="28"/>
                      </a:cubicBezTo>
                      <a:cubicBezTo>
                        <a:pt x="7" y="28"/>
                        <a:pt x="0" y="21"/>
                        <a:pt x="0" y="14"/>
                      </a:cubicBezTo>
                      <a:cubicBezTo>
                        <a:pt x="0" y="6"/>
                        <a:pt x="7" y="0"/>
                        <a:pt x="14" y="0"/>
                      </a:cubicBezTo>
                      <a:cubicBezTo>
                        <a:pt x="54" y="0"/>
                        <a:pt x="54" y="0"/>
                        <a:pt x="54" y="0"/>
                      </a:cubicBezTo>
                      <a:cubicBezTo>
                        <a:pt x="61" y="0"/>
                        <a:pt x="68" y="6"/>
                        <a:pt x="68" y="14"/>
                      </a:cubicBezTo>
                      <a:cubicBezTo>
                        <a:pt x="68" y="21"/>
                        <a:pt x="61" y="28"/>
                        <a:pt x="54" y="28"/>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11" name="Freeform 1102"/>
                <p:cNvSpPr>
                  <a:spLocks/>
                </p:cNvSpPr>
                <p:nvPr/>
              </p:nvSpPr>
              <p:spPr bwMode="auto">
                <a:xfrm>
                  <a:off x="-5187950" y="1660525"/>
                  <a:ext cx="201612" cy="173037"/>
                </a:xfrm>
                <a:custGeom>
                  <a:avLst/>
                  <a:gdLst>
                    <a:gd name="T0" fmla="*/ 51 w 67"/>
                    <a:gd name="T1" fmla="*/ 57 h 57"/>
                    <a:gd name="T2" fmla="*/ 43 w 67"/>
                    <a:gd name="T3" fmla="*/ 54 h 57"/>
                    <a:gd name="T4" fmla="*/ 7 w 67"/>
                    <a:gd name="T5" fmla="*/ 26 h 57"/>
                    <a:gd name="T6" fmla="*/ 4 w 67"/>
                    <a:gd name="T7" fmla="*/ 7 h 57"/>
                    <a:gd name="T8" fmla="*/ 24 w 67"/>
                    <a:gd name="T9" fmla="*/ 4 h 57"/>
                    <a:gd name="T10" fmla="*/ 60 w 67"/>
                    <a:gd name="T11" fmla="*/ 32 h 57"/>
                    <a:gd name="T12" fmla="*/ 62 w 67"/>
                    <a:gd name="T13" fmla="*/ 52 h 57"/>
                    <a:gd name="T14" fmla="*/ 51 w 67"/>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7">
                      <a:moveTo>
                        <a:pt x="51" y="57"/>
                      </a:moveTo>
                      <a:cubicBezTo>
                        <a:pt x="48" y="57"/>
                        <a:pt x="45" y="56"/>
                        <a:pt x="43" y="54"/>
                      </a:cubicBezTo>
                      <a:cubicBezTo>
                        <a:pt x="7" y="26"/>
                        <a:pt x="7" y="26"/>
                        <a:pt x="7" y="26"/>
                      </a:cubicBezTo>
                      <a:cubicBezTo>
                        <a:pt x="1" y="22"/>
                        <a:pt x="0" y="13"/>
                        <a:pt x="4" y="7"/>
                      </a:cubicBezTo>
                      <a:cubicBezTo>
                        <a:pt x="9" y="1"/>
                        <a:pt x="18" y="0"/>
                        <a:pt x="24" y="4"/>
                      </a:cubicBezTo>
                      <a:cubicBezTo>
                        <a:pt x="60" y="32"/>
                        <a:pt x="60" y="32"/>
                        <a:pt x="60" y="32"/>
                      </a:cubicBezTo>
                      <a:cubicBezTo>
                        <a:pt x="66" y="37"/>
                        <a:pt x="67" y="46"/>
                        <a:pt x="62" y="52"/>
                      </a:cubicBezTo>
                      <a:cubicBezTo>
                        <a:pt x="60" y="55"/>
                        <a:pt x="56" y="57"/>
                        <a:pt x="51" y="57"/>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12" name="Freeform 1103"/>
                <p:cNvSpPr>
                  <a:spLocks/>
                </p:cNvSpPr>
                <p:nvPr/>
              </p:nvSpPr>
              <p:spPr bwMode="auto">
                <a:xfrm>
                  <a:off x="-4629150" y="1112838"/>
                  <a:ext cx="203200" cy="185737"/>
                </a:xfrm>
                <a:custGeom>
                  <a:avLst/>
                  <a:gdLst>
                    <a:gd name="T0" fmla="*/ 52 w 67"/>
                    <a:gd name="T1" fmla="*/ 61 h 61"/>
                    <a:gd name="T2" fmla="*/ 43 w 67"/>
                    <a:gd name="T3" fmla="*/ 57 h 61"/>
                    <a:gd name="T4" fmla="*/ 7 w 67"/>
                    <a:gd name="T5" fmla="*/ 27 h 61"/>
                    <a:gd name="T6" fmla="*/ 5 w 67"/>
                    <a:gd name="T7" fmla="*/ 7 h 61"/>
                    <a:gd name="T8" fmla="*/ 25 w 67"/>
                    <a:gd name="T9" fmla="*/ 5 h 61"/>
                    <a:gd name="T10" fmla="*/ 61 w 67"/>
                    <a:gd name="T11" fmla="*/ 36 h 61"/>
                    <a:gd name="T12" fmla="*/ 62 w 67"/>
                    <a:gd name="T13" fmla="*/ 56 h 61"/>
                    <a:gd name="T14" fmla="*/ 52 w 67"/>
                    <a:gd name="T15" fmla="*/ 6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1">
                      <a:moveTo>
                        <a:pt x="52" y="61"/>
                      </a:moveTo>
                      <a:cubicBezTo>
                        <a:pt x="49" y="61"/>
                        <a:pt x="45" y="60"/>
                        <a:pt x="43" y="57"/>
                      </a:cubicBezTo>
                      <a:cubicBezTo>
                        <a:pt x="7" y="27"/>
                        <a:pt x="7" y="27"/>
                        <a:pt x="7" y="27"/>
                      </a:cubicBezTo>
                      <a:cubicBezTo>
                        <a:pt x="1" y="22"/>
                        <a:pt x="0" y="13"/>
                        <a:pt x="5" y="7"/>
                      </a:cubicBezTo>
                      <a:cubicBezTo>
                        <a:pt x="10" y="1"/>
                        <a:pt x="19" y="0"/>
                        <a:pt x="25" y="5"/>
                      </a:cubicBezTo>
                      <a:cubicBezTo>
                        <a:pt x="61" y="36"/>
                        <a:pt x="61" y="36"/>
                        <a:pt x="61" y="36"/>
                      </a:cubicBezTo>
                      <a:cubicBezTo>
                        <a:pt x="67" y="41"/>
                        <a:pt x="67" y="50"/>
                        <a:pt x="62" y="56"/>
                      </a:cubicBezTo>
                      <a:cubicBezTo>
                        <a:pt x="60" y="59"/>
                        <a:pt x="56" y="61"/>
                        <a:pt x="52" y="61"/>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13" name="Freeform 1104"/>
                <p:cNvSpPr>
                  <a:spLocks/>
                </p:cNvSpPr>
                <p:nvPr/>
              </p:nvSpPr>
              <p:spPr bwMode="auto">
                <a:xfrm>
                  <a:off x="-2871788" y="777875"/>
                  <a:ext cx="84137" cy="231775"/>
                </a:xfrm>
                <a:custGeom>
                  <a:avLst/>
                  <a:gdLst>
                    <a:gd name="T0" fmla="*/ 14 w 28"/>
                    <a:gd name="T1" fmla="*/ 76 h 76"/>
                    <a:gd name="T2" fmla="*/ 0 w 28"/>
                    <a:gd name="T3" fmla="*/ 62 h 76"/>
                    <a:gd name="T4" fmla="*/ 0 w 28"/>
                    <a:gd name="T5" fmla="*/ 14 h 76"/>
                    <a:gd name="T6" fmla="*/ 14 w 28"/>
                    <a:gd name="T7" fmla="*/ 0 h 76"/>
                    <a:gd name="T8" fmla="*/ 28 w 28"/>
                    <a:gd name="T9" fmla="*/ 14 h 76"/>
                    <a:gd name="T10" fmla="*/ 28 w 28"/>
                    <a:gd name="T11" fmla="*/ 62 h 76"/>
                    <a:gd name="T12" fmla="*/ 14 w 28"/>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28" h="76">
                      <a:moveTo>
                        <a:pt x="14" y="76"/>
                      </a:moveTo>
                      <a:cubicBezTo>
                        <a:pt x="7" y="76"/>
                        <a:pt x="0" y="69"/>
                        <a:pt x="0" y="62"/>
                      </a:cubicBezTo>
                      <a:cubicBezTo>
                        <a:pt x="0" y="14"/>
                        <a:pt x="0" y="14"/>
                        <a:pt x="0" y="14"/>
                      </a:cubicBezTo>
                      <a:cubicBezTo>
                        <a:pt x="0" y="6"/>
                        <a:pt x="7" y="0"/>
                        <a:pt x="14" y="0"/>
                      </a:cubicBezTo>
                      <a:cubicBezTo>
                        <a:pt x="22" y="0"/>
                        <a:pt x="28" y="6"/>
                        <a:pt x="28" y="14"/>
                      </a:cubicBezTo>
                      <a:cubicBezTo>
                        <a:pt x="28" y="62"/>
                        <a:pt x="28" y="62"/>
                        <a:pt x="28" y="62"/>
                      </a:cubicBezTo>
                      <a:cubicBezTo>
                        <a:pt x="28" y="69"/>
                        <a:pt x="22" y="76"/>
                        <a:pt x="14" y="76"/>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14" name="Freeform 1105"/>
                <p:cNvSpPr>
                  <a:spLocks/>
                </p:cNvSpPr>
                <p:nvPr/>
              </p:nvSpPr>
              <p:spPr bwMode="auto">
                <a:xfrm>
                  <a:off x="-1152525" y="3195638"/>
                  <a:ext cx="207962" cy="103187"/>
                </a:xfrm>
                <a:custGeom>
                  <a:avLst/>
                  <a:gdLst>
                    <a:gd name="T0" fmla="*/ 54 w 69"/>
                    <a:gd name="T1" fmla="*/ 34 h 34"/>
                    <a:gd name="T2" fmla="*/ 53 w 69"/>
                    <a:gd name="T3" fmla="*/ 34 h 34"/>
                    <a:gd name="T4" fmla="*/ 14 w 69"/>
                    <a:gd name="T5" fmla="*/ 29 h 34"/>
                    <a:gd name="T6" fmla="*/ 1 w 69"/>
                    <a:gd name="T7" fmla="*/ 14 h 34"/>
                    <a:gd name="T8" fmla="*/ 17 w 69"/>
                    <a:gd name="T9" fmla="*/ 1 h 34"/>
                    <a:gd name="T10" fmla="*/ 56 w 69"/>
                    <a:gd name="T11" fmla="*/ 6 h 34"/>
                    <a:gd name="T12" fmla="*/ 68 w 69"/>
                    <a:gd name="T13" fmla="*/ 21 h 34"/>
                    <a:gd name="T14" fmla="*/ 54 w 69"/>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34">
                      <a:moveTo>
                        <a:pt x="54" y="34"/>
                      </a:moveTo>
                      <a:cubicBezTo>
                        <a:pt x="54" y="34"/>
                        <a:pt x="53" y="34"/>
                        <a:pt x="53" y="34"/>
                      </a:cubicBezTo>
                      <a:cubicBezTo>
                        <a:pt x="14" y="29"/>
                        <a:pt x="14" y="29"/>
                        <a:pt x="14" y="29"/>
                      </a:cubicBezTo>
                      <a:cubicBezTo>
                        <a:pt x="6" y="28"/>
                        <a:pt x="0" y="21"/>
                        <a:pt x="1" y="14"/>
                      </a:cubicBezTo>
                      <a:cubicBezTo>
                        <a:pt x="2" y="6"/>
                        <a:pt x="9" y="0"/>
                        <a:pt x="17" y="1"/>
                      </a:cubicBezTo>
                      <a:cubicBezTo>
                        <a:pt x="56" y="6"/>
                        <a:pt x="56" y="6"/>
                        <a:pt x="56" y="6"/>
                      </a:cubicBezTo>
                      <a:cubicBezTo>
                        <a:pt x="64" y="7"/>
                        <a:pt x="69" y="14"/>
                        <a:pt x="68" y="21"/>
                      </a:cubicBezTo>
                      <a:cubicBezTo>
                        <a:pt x="67" y="28"/>
                        <a:pt x="61" y="34"/>
                        <a:pt x="54" y="34"/>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15" name="Freeform 1106"/>
                <p:cNvSpPr>
                  <a:spLocks/>
                </p:cNvSpPr>
                <p:nvPr/>
              </p:nvSpPr>
              <p:spPr bwMode="auto">
                <a:xfrm rot="20059660">
                  <a:off x="-1285875" y="2338387"/>
                  <a:ext cx="203201" cy="139699"/>
                </a:xfrm>
                <a:custGeom>
                  <a:avLst/>
                  <a:gdLst>
                    <a:gd name="T0" fmla="*/ 52 w 67"/>
                    <a:gd name="T1" fmla="*/ 46 h 46"/>
                    <a:gd name="T2" fmla="*/ 46 w 67"/>
                    <a:gd name="T3" fmla="*/ 44 h 46"/>
                    <a:gd name="T4" fmla="*/ 10 w 67"/>
                    <a:gd name="T5" fmla="*/ 29 h 46"/>
                    <a:gd name="T6" fmla="*/ 3 w 67"/>
                    <a:gd name="T7" fmla="*/ 10 h 46"/>
                    <a:gd name="T8" fmla="*/ 21 w 67"/>
                    <a:gd name="T9" fmla="*/ 3 h 46"/>
                    <a:gd name="T10" fmla="*/ 57 w 67"/>
                    <a:gd name="T11" fmla="*/ 19 h 46"/>
                    <a:gd name="T12" fmla="*/ 64 w 67"/>
                    <a:gd name="T13" fmla="*/ 37 h 46"/>
                    <a:gd name="T14" fmla="*/ 52 w 67"/>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46">
                      <a:moveTo>
                        <a:pt x="52" y="46"/>
                      </a:moveTo>
                      <a:cubicBezTo>
                        <a:pt x="50" y="46"/>
                        <a:pt x="48" y="45"/>
                        <a:pt x="46" y="44"/>
                      </a:cubicBezTo>
                      <a:cubicBezTo>
                        <a:pt x="10" y="29"/>
                        <a:pt x="10" y="29"/>
                        <a:pt x="10" y="29"/>
                      </a:cubicBezTo>
                      <a:cubicBezTo>
                        <a:pt x="3" y="26"/>
                        <a:pt x="0" y="17"/>
                        <a:pt x="3" y="10"/>
                      </a:cubicBezTo>
                      <a:cubicBezTo>
                        <a:pt x="6" y="3"/>
                        <a:pt x="14" y="0"/>
                        <a:pt x="21" y="3"/>
                      </a:cubicBezTo>
                      <a:cubicBezTo>
                        <a:pt x="57" y="19"/>
                        <a:pt x="57" y="19"/>
                        <a:pt x="57" y="19"/>
                      </a:cubicBezTo>
                      <a:cubicBezTo>
                        <a:pt x="64" y="22"/>
                        <a:pt x="67" y="30"/>
                        <a:pt x="64" y="37"/>
                      </a:cubicBezTo>
                      <a:cubicBezTo>
                        <a:pt x="62" y="42"/>
                        <a:pt x="57" y="46"/>
                        <a:pt x="52" y="46"/>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dirty="0">
                    <a:solidFill>
                      <a:srgbClr val="FFFFFF"/>
                    </a:solidFill>
                    <a:latin typeface="Segoe UI"/>
                  </a:endParaRPr>
                </a:p>
              </p:txBody>
            </p:sp>
            <p:sp>
              <p:nvSpPr>
                <p:cNvPr id="116" name="Freeform 1107"/>
                <p:cNvSpPr>
                  <a:spLocks/>
                </p:cNvSpPr>
                <p:nvPr/>
              </p:nvSpPr>
              <p:spPr bwMode="auto">
                <a:xfrm>
                  <a:off x="-1616075" y="1644650"/>
                  <a:ext cx="206375" cy="176212"/>
                </a:xfrm>
                <a:custGeom>
                  <a:avLst/>
                  <a:gdLst>
                    <a:gd name="T0" fmla="*/ 16 w 68"/>
                    <a:gd name="T1" fmla="*/ 58 h 58"/>
                    <a:gd name="T2" fmla="*/ 5 w 68"/>
                    <a:gd name="T3" fmla="*/ 52 h 58"/>
                    <a:gd name="T4" fmla="*/ 8 w 68"/>
                    <a:gd name="T5" fmla="*/ 33 h 58"/>
                    <a:gd name="T6" fmla="*/ 44 w 68"/>
                    <a:gd name="T7" fmla="*/ 5 h 58"/>
                    <a:gd name="T8" fmla="*/ 63 w 68"/>
                    <a:gd name="T9" fmla="*/ 8 h 58"/>
                    <a:gd name="T10" fmla="*/ 61 w 68"/>
                    <a:gd name="T11" fmla="*/ 27 h 58"/>
                    <a:gd name="T12" fmla="*/ 25 w 68"/>
                    <a:gd name="T13" fmla="*/ 55 h 58"/>
                    <a:gd name="T14" fmla="*/ 16 w 68"/>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8">
                      <a:moveTo>
                        <a:pt x="16" y="58"/>
                      </a:moveTo>
                      <a:cubicBezTo>
                        <a:pt x="12" y="58"/>
                        <a:pt x="8" y="56"/>
                        <a:pt x="5" y="52"/>
                      </a:cubicBezTo>
                      <a:cubicBezTo>
                        <a:pt x="0" y="46"/>
                        <a:pt x="2" y="38"/>
                        <a:pt x="8" y="33"/>
                      </a:cubicBezTo>
                      <a:cubicBezTo>
                        <a:pt x="44" y="5"/>
                        <a:pt x="44" y="5"/>
                        <a:pt x="44" y="5"/>
                      </a:cubicBezTo>
                      <a:cubicBezTo>
                        <a:pt x="50" y="0"/>
                        <a:pt x="59" y="1"/>
                        <a:pt x="63" y="8"/>
                      </a:cubicBezTo>
                      <a:cubicBezTo>
                        <a:pt x="68" y="14"/>
                        <a:pt x="67" y="22"/>
                        <a:pt x="61" y="27"/>
                      </a:cubicBezTo>
                      <a:cubicBezTo>
                        <a:pt x="25" y="55"/>
                        <a:pt x="25" y="55"/>
                        <a:pt x="25" y="55"/>
                      </a:cubicBezTo>
                      <a:cubicBezTo>
                        <a:pt x="22" y="57"/>
                        <a:pt x="19" y="58"/>
                        <a:pt x="16" y="58"/>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17" name="Freeform 1108"/>
                <p:cNvSpPr>
                  <a:spLocks/>
                </p:cNvSpPr>
                <p:nvPr/>
              </p:nvSpPr>
              <p:spPr bwMode="auto">
                <a:xfrm>
                  <a:off x="-2163763" y="1133475"/>
                  <a:ext cx="174625" cy="182562"/>
                </a:xfrm>
                <a:custGeom>
                  <a:avLst/>
                  <a:gdLst>
                    <a:gd name="T0" fmla="*/ 15 w 58"/>
                    <a:gd name="T1" fmla="*/ 60 h 60"/>
                    <a:gd name="T2" fmla="*/ 6 w 58"/>
                    <a:gd name="T3" fmla="*/ 56 h 60"/>
                    <a:gd name="T4" fmla="*/ 5 w 58"/>
                    <a:gd name="T5" fmla="*/ 37 h 60"/>
                    <a:gd name="T6" fmla="*/ 32 w 58"/>
                    <a:gd name="T7" fmla="*/ 6 h 60"/>
                    <a:gd name="T8" fmla="*/ 52 w 58"/>
                    <a:gd name="T9" fmla="*/ 5 h 60"/>
                    <a:gd name="T10" fmla="*/ 53 w 58"/>
                    <a:gd name="T11" fmla="*/ 25 h 60"/>
                    <a:gd name="T12" fmla="*/ 26 w 58"/>
                    <a:gd name="T13" fmla="*/ 55 h 60"/>
                    <a:gd name="T14" fmla="*/ 15 w 58"/>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60">
                      <a:moveTo>
                        <a:pt x="15" y="60"/>
                      </a:moveTo>
                      <a:cubicBezTo>
                        <a:pt x="12" y="60"/>
                        <a:pt x="9" y="59"/>
                        <a:pt x="6" y="56"/>
                      </a:cubicBezTo>
                      <a:cubicBezTo>
                        <a:pt x="0" y="51"/>
                        <a:pt x="0" y="42"/>
                        <a:pt x="5" y="37"/>
                      </a:cubicBezTo>
                      <a:cubicBezTo>
                        <a:pt x="32" y="6"/>
                        <a:pt x="32" y="6"/>
                        <a:pt x="32" y="6"/>
                      </a:cubicBezTo>
                      <a:cubicBezTo>
                        <a:pt x="38" y="0"/>
                        <a:pt x="46" y="0"/>
                        <a:pt x="52" y="5"/>
                      </a:cubicBezTo>
                      <a:cubicBezTo>
                        <a:pt x="58" y="10"/>
                        <a:pt x="58" y="19"/>
                        <a:pt x="53" y="25"/>
                      </a:cubicBezTo>
                      <a:cubicBezTo>
                        <a:pt x="26" y="55"/>
                        <a:pt x="26" y="55"/>
                        <a:pt x="26" y="55"/>
                      </a:cubicBezTo>
                      <a:cubicBezTo>
                        <a:pt x="23" y="58"/>
                        <a:pt x="19" y="60"/>
                        <a:pt x="15" y="60"/>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18" name="Freeform 1109"/>
                <p:cNvSpPr>
                  <a:spLocks/>
                </p:cNvSpPr>
                <p:nvPr/>
              </p:nvSpPr>
              <p:spPr bwMode="auto">
                <a:xfrm>
                  <a:off x="-5313363" y="3086100"/>
                  <a:ext cx="66675" cy="15716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5"/>
                      </a:cubicBezTo>
                      <a:cubicBezTo>
                        <a:pt x="5" y="16"/>
                        <a:pt x="4" y="16"/>
                        <a:pt x="3" y="16"/>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19" name="Freeform 1110"/>
                <p:cNvSpPr>
                  <a:spLocks noEditPoints="1"/>
                </p:cNvSpPr>
                <p:nvPr/>
              </p:nvSpPr>
              <p:spPr bwMode="auto">
                <a:xfrm>
                  <a:off x="-5200650" y="3086100"/>
                  <a:ext cx="109537" cy="160337"/>
                </a:xfrm>
                <a:custGeom>
                  <a:avLst/>
                  <a:gdLst>
                    <a:gd name="T0" fmla="*/ 18 w 36"/>
                    <a:gd name="T1" fmla="*/ 53 h 53"/>
                    <a:gd name="T2" fmla="*/ 0 w 36"/>
                    <a:gd name="T3" fmla="*/ 27 h 53"/>
                    <a:gd name="T4" fmla="*/ 5 w 36"/>
                    <a:gd name="T5" fmla="*/ 7 h 53"/>
                    <a:gd name="T6" fmla="*/ 19 w 36"/>
                    <a:gd name="T7" fmla="*/ 0 h 53"/>
                    <a:gd name="T8" fmla="*/ 36 w 36"/>
                    <a:gd name="T9" fmla="*/ 26 h 53"/>
                    <a:gd name="T10" fmla="*/ 31 w 36"/>
                    <a:gd name="T11" fmla="*/ 46 h 53"/>
                    <a:gd name="T12" fmla="*/ 18 w 36"/>
                    <a:gd name="T13" fmla="*/ 53 h 53"/>
                    <a:gd name="T14" fmla="*/ 18 w 36"/>
                    <a:gd name="T15" fmla="*/ 9 h 53"/>
                    <a:gd name="T16" fmla="*/ 11 w 36"/>
                    <a:gd name="T17" fmla="*/ 27 h 53"/>
                    <a:gd name="T18" fmla="*/ 18 w 36"/>
                    <a:gd name="T19" fmla="*/ 44 h 53"/>
                    <a:gd name="T20" fmla="*/ 25 w 36"/>
                    <a:gd name="T21" fmla="*/ 26 h 53"/>
                    <a:gd name="T22" fmla="*/ 18 w 36"/>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53">
                      <a:moveTo>
                        <a:pt x="18" y="53"/>
                      </a:moveTo>
                      <a:cubicBezTo>
                        <a:pt x="6" y="53"/>
                        <a:pt x="0" y="44"/>
                        <a:pt x="0" y="27"/>
                      </a:cubicBezTo>
                      <a:cubicBezTo>
                        <a:pt x="0" y="19"/>
                        <a:pt x="1" y="12"/>
                        <a:pt x="5" y="7"/>
                      </a:cubicBezTo>
                      <a:cubicBezTo>
                        <a:pt x="8" y="3"/>
                        <a:pt x="13" y="0"/>
                        <a:pt x="19" y="0"/>
                      </a:cubicBezTo>
                      <a:cubicBezTo>
                        <a:pt x="30" y="0"/>
                        <a:pt x="36" y="9"/>
                        <a:pt x="36" y="26"/>
                      </a:cubicBezTo>
                      <a:cubicBezTo>
                        <a:pt x="36" y="35"/>
                        <a:pt x="35" y="41"/>
                        <a:pt x="31" y="46"/>
                      </a:cubicBezTo>
                      <a:cubicBezTo>
                        <a:pt x="28" y="50"/>
                        <a:pt x="24" y="53"/>
                        <a:pt x="18" y="53"/>
                      </a:cubicBezTo>
                      <a:close/>
                      <a:moveTo>
                        <a:pt x="18" y="9"/>
                      </a:moveTo>
                      <a:cubicBezTo>
                        <a:pt x="13" y="9"/>
                        <a:pt x="11" y="15"/>
                        <a:pt x="11" y="27"/>
                      </a:cubicBezTo>
                      <a:cubicBezTo>
                        <a:pt x="11" y="38"/>
                        <a:pt x="13" y="44"/>
                        <a:pt x="18" y="44"/>
                      </a:cubicBezTo>
                      <a:cubicBezTo>
                        <a:pt x="23" y="44"/>
                        <a:pt x="25" y="38"/>
                        <a:pt x="25" y="26"/>
                      </a:cubicBezTo>
                      <a:cubicBezTo>
                        <a:pt x="25" y="15"/>
                        <a:pt x="23" y="9"/>
                        <a:pt x="18" y="9"/>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20" name="Freeform 1111"/>
                <p:cNvSpPr>
                  <a:spLocks/>
                </p:cNvSpPr>
                <p:nvPr/>
              </p:nvSpPr>
              <p:spPr bwMode="auto">
                <a:xfrm>
                  <a:off x="-1622425" y="3086100"/>
                  <a:ext cx="66675" cy="15716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8 h 52"/>
                    <a:gd name="T18" fmla="*/ 9 w 22"/>
                    <a:gd name="T19" fmla="*/ 4 h 52"/>
                    <a:gd name="T20" fmla="*/ 16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1" y="13"/>
                        <a:pt x="10" y="14"/>
                        <a:pt x="9" y="14"/>
                      </a:cubicBezTo>
                      <a:cubicBezTo>
                        <a:pt x="8" y="15"/>
                        <a:pt x="7" y="15"/>
                        <a:pt x="6" y="15"/>
                      </a:cubicBezTo>
                      <a:cubicBezTo>
                        <a:pt x="5" y="16"/>
                        <a:pt x="4" y="16"/>
                        <a:pt x="3" y="16"/>
                      </a:cubicBezTo>
                      <a:cubicBezTo>
                        <a:pt x="2" y="17"/>
                        <a:pt x="1" y="17"/>
                        <a:pt x="0" y="17"/>
                      </a:cubicBezTo>
                      <a:cubicBezTo>
                        <a:pt x="0" y="8"/>
                        <a:pt x="0" y="8"/>
                        <a:pt x="0" y="8"/>
                      </a:cubicBezTo>
                      <a:cubicBezTo>
                        <a:pt x="3" y="7"/>
                        <a:pt x="6" y="6"/>
                        <a:pt x="9" y="4"/>
                      </a:cubicBezTo>
                      <a:cubicBezTo>
                        <a:pt x="11" y="3"/>
                        <a:pt x="13" y="2"/>
                        <a:pt x="16" y="0"/>
                      </a:cubicBezTo>
                      <a:lnTo>
                        <a:pt x="22" y="0"/>
                      </a:ln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21" name="Freeform 1112"/>
                <p:cNvSpPr>
                  <a:spLocks noEditPoints="1"/>
                </p:cNvSpPr>
                <p:nvPr/>
              </p:nvSpPr>
              <p:spPr bwMode="auto">
                <a:xfrm>
                  <a:off x="-1509713" y="3086100"/>
                  <a:ext cx="107950" cy="160337"/>
                </a:xfrm>
                <a:custGeom>
                  <a:avLst/>
                  <a:gdLst>
                    <a:gd name="T0" fmla="*/ 18 w 36"/>
                    <a:gd name="T1" fmla="*/ 53 h 53"/>
                    <a:gd name="T2" fmla="*/ 0 w 36"/>
                    <a:gd name="T3" fmla="*/ 27 h 53"/>
                    <a:gd name="T4" fmla="*/ 5 w 36"/>
                    <a:gd name="T5" fmla="*/ 7 h 53"/>
                    <a:gd name="T6" fmla="*/ 19 w 36"/>
                    <a:gd name="T7" fmla="*/ 0 h 53"/>
                    <a:gd name="T8" fmla="*/ 36 w 36"/>
                    <a:gd name="T9" fmla="*/ 26 h 53"/>
                    <a:gd name="T10" fmla="*/ 32 w 36"/>
                    <a:gd name="T11" fmla="*/ 46 h 53"/>
                    <a:gd name="T12" fmla="*/ 18 w 36"/>
                    <a:gd name="T13" fmla="*/ 53 h 53"/>
                    <a:gd name="T14" fmla="*/ 18 w 36"/>
                    <a:gd name="T15" fmla="*/ 9 h 53"/>
                    <a:gd name="T16" fmla="*/ 11 w 36"/>
                    <a:gd name="T17" fmla="*/ 27 h 53"/>
                    <a:gd name="T18" fmla="*/ 18 w 36"/>
                    <a:gd name="T19" fmla="*/ 44 h 53"/>
                    <a:gd name="T20" fmla="*/ 25 w 36"/>
                    <a:gd name="T21" fmla="*/ 26 h 53"/>
                    <a:gd name="T22" fmla="*/ 18 w 36"/>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53">
                      <a:moveTo>
                        <a:pt x="18" y="53"/>
                      </a:moveTo>
                      <a:cubicBezTo>
                        <a:pt x="6" y="53"/>
                        <a:pt x="0" y="44"/>
                        <a:pt x="0" y="27"/>
                      </a:cubicBezTo>
                      <a:cubicBezTo>
                        <a:pt x="0" y="19"/>
                        <a:pt x="1" y="12"/>
                        <a:pt x="5" y="7"/>
                      </a:cubicBezTo>
                      <a:cubicBezTo>
                        <a:pt x="8" y="3"/>
                        <a:pt x="13" y="0"/>
                        <a:pt x="19" y="0"/>
                      </a:cubicBezTo>
                      <a:cubicBezTo>
                        <a:pt x="31" y="0"/>
                        <a:pt x="36" y="9"/>
                        <a:pt x="36" y="26"/>
                      </a:cubicBezTo>
                      <a:cubicBezTo>
                        <a:pt x="36" y="35"/>
                        <a:pt x="35" y="41"/>
                        <a:pt x="32" y="46"/>
                      </a:cubicBezTo>
                      <a:cubicBezTo>
                        <a:pt x="28" y="50"/>
                        <a:pt x="24" y="53"/>
                        <a:pt x="18" y="53"/>
                      </a:cubicBezTo>
                      <a:close/>
                      <a:moveTo>
                        <a:pt x="18" y="9"/>
                      </a:moveTo>
                      <a:cubicBezTo>
                        <a:pt x="14" y="9"/>
                        <a:pt x="11" y="15"/>
                        <a:pt x="11" y="27"/>
                      </a:cubicBezTo>
                      <a:cubicBezTo>
                        <a:pt x="11" y="38"/>
                        <a:pt x="13" y="44"/>
                        <a:pt x="18" y="44"/>
                      </a:cubicBezTo>
                      <a:cubicBezTo>
                        <a:pt x="23" y="44"/>
                        <a:pt x="25" y="38"/>
                        <a:pt x="25" y="26"/>
                      </a:cubicBezTo>
                      <a:cubicBezTo>
                        <a:pt x="25" y="15"/>
                        <a:pt x="23" y="9"/>
                        <a:pt x="18" y="9"/>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22" name="Freeform 1113"/>
                <p:cNvSpPr>
                  <a:spLocks noEditPoints="1"/>
                </p:cNvSpPr>
                <p:nvPr/>
              </p:nvSpPr>
              <p:spPr bwMode="auto">
                <a:xfrm>
                  <a:off x="-1385888" y="3086100"/>
                  <a:ext cx="111125" cy="160337"/>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2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9"/>
                        <a:pt x="2" y="12"/>
                        <a:pt x="5" y="7"/>
                      </a:cubicBezTo>
                      <a:cubicBezTo>
                        <a:pt x="8" y="3"/>
                        <a:pt x="13" y="0"/>
                        <a:pt x="19" y="0"/>
                      </a:cubicBezTo>
                      <a:cubicBezTo>
                        <a:pt x="31" y="0"/>
                        <a:pt x="37" y="9"/>
                        <a:pt x="37" y="26"/>
                      </a:cubicBezTo>
                      <a:cubicBezTo>
                        <a:pt x="37" y="35"/>
                        <a:pt x="35" y="41"/>
                        <a:pt x="32" y="46"/>
                      </a:cubicBezTo>
                      <a:cubicBezTo>
                        <a:pt x="29" y="50"/>
                        <a:pt x="24" y="53"/>
                        <a:pt x="18" y="53"/>
                      </a:cubicBezTo>
                      <a:close/>
                      <a:moveTo>
                        <a:pt x="19" y="9"/>
                      </a:moveTo>
                      <a:cubicBezTo>
                        <a:pt x="14" y="9"/>
                        <a:pt x="12" y="15"/>
                        <a:pt x="12" y="27"/>
                      </a:cubicBezTo>
                      <a:cubicBezTo>
                        <a:pt x="12" y="38"/>
                        <a:pt x="14" y="44"/>
                        <a:pt x="19" y="44"/>
                      </a:cubicBezTo>
                      <a:cubicBezTo>
                        <a:pt x="23" y="44"/>
                        <a:pt x="25" y="38"/>
                        <a:pt x="25" y="26"/>
                      </a:cubicBezTo>
                      <a:cubicBezTo>
                        <a:pt x="25" y="15"/>
                        <a:pt x="23" y="9"/>
                        <a:pt x="19" y="9"/>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23" name="Freeform 1114"/>
                <p:cNvSpPr>
                  <a:spLocks/>
                </p:cNvSpPr>
                <p:nvPr/>
              </p:nvSpPr>
              <p:spPr bwMode="auto">
                <a:xfrm>
                  <a:off x="-5191125" y="2355850"/>
                  <a:ext cx="103187" cy="155575"/>
                </a:xfrm>
                <a:custGeom>
                  <a:avLst/>
                  <a:gdLst>
                    <a:gd name="T0" fmla="*/ 12 w 34"/>
                    <a:gd name="T1" fmla="*/ 42 h 51"/>
                    <a:gd name="T2" fmla="*/ 34 w 34"/>
                    <a:gd name="T3" fmla="*/ 42 h 51"/>
                    <a:gd name="T4" fmla="*/ 34 w 34"/>
                    <a:gd name="T5" fmla="*/ 51 h 51"/>
                    <a:gd name="T6" fmla="*/ 0 w 34"/>
                    <a:gd name="T7" fmla="*/ 51 h 51"/>
                    <a:gd name="T8" fmla="*/ 0 w 34"/>
                    <a:gd name="T9" fmla="*/ 47 h 51"/>
                    <a:gd name="T10" fmla="*/ 1 w 34"/>
                    <a:gd name="T11" fmla="*/ 40 h 51"/>
                    <a:gd name="T12" fmla="*/ 5 w 34"/>
                    <a:gd name="T13" fmla="*/ 35 h 51"/>
                    <a:gd name="T14" fmla="*/ 9 w 34"/>
                    <a:gd name="T15" fmla="*/ 30 h 51"/>
                    <a:gd name="T16" fmla="*/ 13 w 34"/>
                    <a:gd name="T17" fmla="*/ 27 h 51"/>
                    <a:gd name="T18" fmla="*/ 17 w 34"/>
                    <a:gd name="T19" fmla="*/ 24 h 51"/>
                    <a:gd name="T20" fmla="*/ 20 w 34"/>
                    <a:gd name="T21" fmla="*/ 21 h 51"/>
                    <a:gd name="T22" fmla="*/ 22 w 34"/>
                    <a:gd name="T23" fmla="*/ 18 h 51"/>
                    <a:gd name="T24" fmla="*/ 22 w 34"/>
                    <a:gd name="T25" fmla="*/ 15 h 51"/>
                    <a:gd name="T26" fmla="*/ 21 w 34"/>
                    <a:gd name="T27" fmla="*/ 10 h 51"/>
                    <a:gd name="T28" fmla="*/ 15 w 34"/>
                    <a:gd name="T29" fmla="*/ 9 h 51"/>
                    <a:gd name="T30" fmla="*/ 3 w 34"/>
                    <a:gd name="T31" fmla="*/ 14 h 51"/>
                    <a:gd name="T32" fmla="*/ 3 w 34"/>
                    <a:gd name="T33" fmla="*/ 4 h 51"/>
                    <a:gd name="T34" fmla="*/ 17 w 34"/>
                    <a:gd name="T35" fmla="*/ 0 h 51"/>
                    <a:gd name="T36" fmla="*/ 24 w 34"/>
                    <a:gd name="T37" fmla="*/ 1 h 51"/>
                    <a:gd name="T38" fmla="*/ 29 w 34"/>
                    <a:gd name="T39" fmla="*/ 4 h 51"/>
                    <a:gd name="T40" fmla="*/ 33 w 34"/>
                    <a:gd name="T41" fmla="*/ 8 h 51"/>
                    <a:gd name="T42" fmla="*/ 34 w 34"/>
                    <a:gd name="T43" fmla="*/ 14 h 51"/>
                    <a:gd name="T44" fmla="*/ 33 w 34"/>
                    <a:gd name="T45" fmla="*/ 20 h 51"/>
                    <a:gd name="T46" fmla="*/ 30 w 34"/>
                    <a:gd name="T47" fmla="*/ 25 h 51"/>
                    <a:gd name="T48" fmla="*/ 26 w 34"/>
                    <a:gd name="T49" fmla="*/ 29 h 51"/>
                    <a:gd name="T50" fmla="*/ 21 w 34"/>
                    <a:gd name="T51" fmla="*/ 33 h 51"/>
                    <a:gd name="T52" fmla="*/ 18 w 34"/>
                    <a:gd name="T53" fmla="*/ 35 h 51"/>
                    <a:gd name="T54" fmla="*/ 15 w 34"/>
                    <a:gd name="T55" fmla="*/ 37 h 51"/>
                    <a:gd name="T56" fmla="*/ 13 w 34"/>
                    <a:gd name="T57" fmla="*/ 40 h 51"/>
                    <a:gd name="T58" fmla="*/ 12 w 34"/>
                    <a:gd name="T5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51">
                      <a:moveTo>
                        <a:pt x="12" y="42"/>
                      </a:moveTo>
                      <a:cubicBezTo>
                        <a:pt x="34" y="42"/>
                        <a:pt x="34" y="42"/>
                        <a:pt x="34" y="42"/>
                      </a:cubicBezTo>
                      <a:cubicBezTo>
                        <a:pt x="34" y="51"/>
                        <a:pt x="34" y="51"/>
                        <a:pt x="34" y="51"/>
                      </a:cubicBezTo>
                      <a:cubicBezTo>
                        <a:pt x="0" y="51"/>
                        <a:pt x="0" y="51"/>
                        <a:pt x="0" y="51"/>
                      </a:cubicBezTo>
                      <a:cubicBezTo>
                        <a:pt x="0" y="47"/>
                        <a:pt x="0" y="47"/>
                        <a:pt x="0" y="47"/>
                      </a:cubicBezTo>
                      <a:cubicBezTo>
                        <a:pt x="0" y="45"/>
                        <a:pt x="1" y="42"/>
                        <a:pt x="1" y="40"/>
                      </a:cubicBezTo>
                      <a:cubicBezTo>
                        <a:pt x="2" y="38"/>
                        <a:pt x="3" y="36"/>
                        <a:pt x="5" y="35"/>
                      </a:cubicBezTo>
                      <a:cubicBezTo>
                        <a:pt x="6" y="33"/>
                        <a:pt x="7" y="32"/>
                        <a:pt x="9" y="30"/>
                      </a:cubicBezTo>
                      <a:cubicBezTo>
                        <a:pt x="11" y="29"/>
                        <a:pt x="12" y="28"/>
                        <a:pt x="13" y="27"/>
                      </a:cubicBezTo>
                      <a:cubicBezTo>
                        <a:pt x="15" y="26"/>
                        <a:pt x="16" y="25"/>
                        <a:pt x="17" y="24"/>
                      </a:cubicBezTo>
                      <a:cubicBezTo>
                        <a:pt x="18" y="23"/>
                        <a:pt x="19" y="22"/>
                        <a:pt x="20" y="21"/>
                      </a:cubicBezTo>
                      <a:cubicBezTo>
                        <a:pt x="21" y="20"/>
                        <a:pt x="21" y="19"/>
                        <a:pt x="22" y="18"/>
                      </a:cubicBezTo>
                      <a:cubicBezTo>
                        <a:pt x="22" y="17"/>
                        <a:pt x="22" y="16"/>
                        <a:pt x="22" y="15"/>
                      </a:cubicBezTo>
                      <a:cubicBezTo>
                        <a:pt x="22" y="13"/>
                        <a:pt x="22" y="11"/>
                        <a:pt x="21" y="10"/>
                      </a:cubicBezTo>
                      <a:cubicBezTo>
                        <a:pt x="19" y="9"/>
                        <a:pt x="18" y="9"/>
                        <a:pt x="15" y="9"/>
                      </a:cubicBezTo>
                      <a:cubicBezTo>
                        <a:pt x="11" y="9"/>
                        <a:pt x="7" y="10"/>
                        <a:pt x="3" y="14"/>
                      </a:cubicBezTo>
                      <a:cubicBezTo>
                        <a:pt x="3" y="4"/>
                        <a:pt x="3" y="4"/>
                        <a:pt x="3" y="4"/>
                      </a:cubicBezTo>
                      <a:cubicBezTo>
                        <a:pt x="7" y="1"/>
                        <a:pt x="12" y="0"/>
                        <a:pt x="17" y="0"/>
                      </a:cubicBezTo>
                      <a:cubicBezTo>
                        <a:pt x="20" y="0"/>
                        <a:pt x="22" y="0"/>
                        <a:pt x="24" y="1"/>
                      </a:cubicBezTo>
                      <a:cubicBezTo>
                        <a:pt x="26" y="1"/>
                        <a:pt x="28" y="2"/>
                        <a:pt x="29" y="4"/>
                      </a:cubicBezTo>
                      <a:cubicBezTo>
                        <a:pt x="31" y="5"/>
                        <a:pt x="32" y="6"/>
                        <a:pt x="33" y="8"/>
                      </a:cubicBezTo>
                      <a:cubicBezTo>
                        <a:pt x="33" y="10"/>
                        <a:pt x="34" y="12"/>
                        <a:pt x="34" y="14"/>
                      </a:cubicBezTo>
                      <a:cubicBezTo>
                        <a:pt x="34" y="16"/>
                        <a:pt x="33" y="18"/>
                        <a:pt x="33" y="20"/>
                      </a:cubicBezTo>
                      <a:cubicBezTo>
                        <a:pt x="32" y="22"/>
                        <a:pt x="31" y="24"/>
                        <a:pt x="30" y="25"/>
                      </a:cubicBezTo>
                      <a:cubicBezTo>
                        <a:pt x="29" y="27"/>
                        <a:pt x="27" y="28"/>
                        <a:pt x="26" y="29"/>
                      </a:cubicBezTo>
                      <a:cubicBezTo>
                        <a:pt x="24" y="30"/>
                        <a:pt x="23" y="32"/>
                        <a:pt x="21" y="33"/>
                      </a:cubicBezTo>
                      <a:cubicBezTo>
                        <a:pt x="20" y="34"/>
                        <a:pt x="19" y="34"/>
                        <a:pt x="18" y="35"/>
                      </a:cubicBezTo>
                      <a:cubicBezTo>
                        <a:pt x="17" y="36"/>
                        <a:pt x="16" y="37"/>
                        <a:pt x="15" y="37"/>
                      </a:cubicBezTo>
                      <a:cubicBezTo>
                        <a:pt x="14" y="38"/>
                        <a:pt x="13" y="39"/>
                        <a:pt x="13" y="40"/>
                      </a:cubicBezTo>
                      <a:cubicBezTo>
                        <a:pt x="13" y="40"/>
                        <a:pt x="12" y="41"/>
                        <a:pt x="12" y="42"/>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24" name="Freeform 1115"/>
                <p:cNvSpPr>
                  <a:spLocks noEditPoints="1"/>
                </p:cNvSpPr>
                <p:nvPr/>
              </p:nvSpPr>
              <p:spPr bwMode="auto">
                <a:xfrm>
                  <a:off x="-5067300" y="2355850"/>
                  <a:ext cx="111125" cy="158750"/>
                </a:xfrm>
                <a:custGeom>
                  <a:avLst/>
                  <a:gdLst>
                    <a:gd name="T0" fmla="*/ 18 w 37"/>
                    <a:gd name="T1" fmla="*/ 52 h 52"/>
                    <a:gd name="T2" fmla="*/ 0 w 37"/>
                    <a:gd name="T3" fmla="*/ 27 h 52"/>
                    <a:gd name="T4" fmla="*/ 5 w 37"/>
                    <a:gd name="T5" fmla="*/ 7 h 52"/>
                    <a:gd name="T6" fmla="*/ 19 w 37"/>
                    <a:gd name="T7" fmla="*/ 0 h 52"/>
                    <a:gd name="T8" fmla="*/ 37 w 37"/>
                    <a:gd name="T9" fmla="*/ 25 h 52"/>
                    <a:gd name="T10" fmla="*/ 32 w 37"/>
                    <a:gd name="T11" fmla="*/ 45 h 52"/>
                    <a:gd name="T12" fmla="*/ 18 w 37"/>
                    <a:gd name="T13" fmla="*/ 52 h 52"/>
                    <a:gd name="T14" fmla="*/ 19 w 37"/>
                    <a:gd name="T15" fmla="*/ 8 h 52"/>
                    <a:gd name="T16" fmla="*/ 11 w 37"/>
                    <a:gd name="T17" fmla="*/ 26 h 52"/>
                    <a:gd name="T18" fmla="*/ 18 w 37"/>
                    <a:gd name="T19" fmla="*/ 43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3"/>
                        <a:pt x="0" y="27"/>
                      </a:cubicBezTo>
                      <a:cubicBezTo>
                        <a:pt x="0" y="18"/>
                        <a:pt x="2" y="11"/>
                        <a:pt x="5" y="7"/>
                      </a:cubicBezTo>
                      <a:cubicBezTo>
                        <a:pt x="8" y="2"/>
                        <a:pt x="13" y="0"/>
                        <a:pt x="19" y="0"/>
                      </a:cubicBezTo>
                      <a:cubicBezTo>
                        <a:pt x="31" y="0"/>
                        <a:pt x="37" y="8"/>
                        <a:pt x="37" y="25"/>
                      </a:cubicBezTo>
                      <a:cubicBezTo>
                        <a:pt x="37" y="34"/>
                        <a:pt x="35" y="40"/>
                        <a:pt x="32" y="45"/>
                      </a:cubicBezTo>
                      <a:cubicBezTo>
                        <a:pt x="29" y="50"/>
                        <a:pt x="24" y="52"/>
                        <a:pt x="18" y="52"/>
                      </a:cubicBezTo>
                      <a:close/>
                      <a:moveTo>
                        <a:pt x="19" y="8"/>
                      </a:moveTo>
                      <a:cubicBezTo>
                        <a:pt x="14" y="8"/>
                        <a:pt x="11" y="14"/>
                        <a:pt x="11" y="26"/>
                      </a:cubicBezTo>
                      <a:cubicBezTo>
                        <a:pt x="11" y="38"/>
                        <a:pt x="14" y="43"/>
                        <a:pt x="18" y="43"/>
                      </a:cubicBezTo>
                      <a:cubicBezTo>
                        <a:pt x="23" y="43"/>
                        <a:pt x="25" y="37"/>
                        <a:pt x="25" y="26"/>
                      </a:cubicBezTo>
                      <a:cubicBezTo>
                        <a:pt x="25" y="14"/>
                        <a:pt x="23" y="8"/>
                        <a:pt x="19" y="8"/>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25" name="Freeform 1116"/>
                <p:cNvSpPr>
                  <a:spLocks noEditPoints="1"/>
                </p:cNvSpPr>
                <p:nvPr/>
              </p:nvSpPr>
              <p:spPr bwMode="auto">
                <a:xfrm>
                  <a:off x="-1628775" y="2355850"/>
                  <a:ext cx="106362" cy="158750"/>
                </a:xfrm>
                <a:custGeom>
                  <a:avLst/>
                  <a:gdLst>
                    <a:gd name="T0" fmla="*/ 35 w 35"/>
                    <a:gd name="T1" fmla="*/ 23 h 52"/>
                    <a:gd name="T2" fmla="*/ 34 w 35"/>
                    <a:gd name="T3" fmla="*/ 35 h 52"/>
                    <a:gd name="T4" fmla="*/ 29 w 35"/>
                    <a:gd name="T5" fmla="*/ 44 h 52"/>
                    <a:gd name="T6" fmla="*/ 22 w 35"/>
                    <a:gd name="T7" fmla="*/ 50 h 52"/>
                    <a:gd name="T8" fmla="*/ 13 w 35"/>
                    <a:gd name="T9" fmla="*/ 52 h 52"/>
                    <a:gd name="T10" fmla="*/ 3 w 35"/>
                    <a:gd name="T11" fmla="*/ 50 h 52"/>
                    <a:gd name="T12" fmla="*/ 3 w 35"/>
                    <a:gd name="T13" fmla="*/ 41 h 52"/>
                    <a:gd name="T14" fmla="*/ 12 w 35"/>
                    <a:gd name="T15" fmla="*/ 43 h 52"/>
                    <a:gd name="T16" fmla="*/ 21 w 35"/>
                    <a:gd name="T17" fmla="*/ 39 h 52"/>
                    <a:gd name="T18" fmla="*/ 24 w 35"/>
                    <a:gd name="T19" fmla="*/ 28 h 52"/>
                    <a:gd name="T20" fmla="*/ 24 w 35"/>
                    <a:gd name="T21" fmla="*/ 28 h 52"/>
                    <a:gd name="T22" fmla="*/ 14 w 35"/>
                    <a:gd name="T23" fmla="*/ 33 h 52"/>
                    <a:gd name="T24" fmla="*/ 8 w 35"/>
                    <a:gd name="T25" fmla="*/ 32 h 52"/>
                    <a:gd name="T26" fmla="*/ 4 w 35"/>
                    <a:gd name="T27" fmla="*/ 29 h 52"/>
                    <a:gd name="T28" fmla="*/ 1 w 35"/>
                    <a:gd name="T29" fmla="*/ 24 h 52"/>
                    <a:gd name="T30" fmla="*/ 0 w 35"/>
                    <a:gd name="T31" fmla="*/ 17 h 52"/>
                    <a:gd name="T32" fmla="*/ 1 w 35"/>
                    <a:gd name="T33" fmla="*/ 10 h 52"/>
                    <a:gd name="T34" fmla="*/ 5 w 35"/>
                    <a:gd name="T35" fmla="*/ 5 h 52"/>
                    <a:gd name="T36" fmla="*/ 10 w 35"/>
                    <a:gd name="T37" fmla="*/ 1 h 52"/>
                    <a:gd name="T38" fmla="*/ 17 w 35"/>
                    <a:gd name="T39" fmla="*/ 0 h 52"/>
                    <a:gd name="T40" fmla="*/ 25 w 35"/>
                    <a:gd name="T41" fmla="*/ 1 h 52"/>
                    <a:gd name="T42" fmla="*/ 30 w 35"/>
                    <a:gd name="T43" fmla="*/ 6 h 52"/>
                    <a:gd name="T44" fmla="*/ 34 w 35"/>
                    <a:gd name="T45" fmla="*/ 13 h 52"/>
                    <a:gd name="T46" fmla="*/ 35 w 35"/>
                    <a:gd name="T47" fmla="*/ 23 h 52"/>
                    <a:gd name="T48" fmla="*/ 24 w 35"/>
                    <a:gd name="T49" fmla="*/ 17 h 52"/>
                    <a:gd name="T50" fmla="*/ 23 w 35"/>
                    <a:gd name="T51" fmla="*/ 14 h 52"/>
                    <a:gd name="T52" fmla="*/ 22 w 35"/>
                    <a:gd name="T53" fmla="*/ 11 h 52"/>
                    <a:gd name="T54" fmla="*/ 20 w 35"/>
                    <a:gd name="T55" fmla="*/ 9 h 52"/>
                    <a:gd name="T56" fmla="*/ 17 w 35"/>
                    <a:gd name="T57" fmla="*/ 8 h 52"/>
                    <a:gd name="T58" fmla="*/ 15 w 35"/>
                    <a:gd name="T59" fmla="*/ 9 h 52"/>
                    <a:gd name="T60" fmla="*/ 12 w 35"/>
                    <a:gd name="T61" fmla="*/ 11 h 52"/>
                    <a:gd name="T62" fmla="*/ 11 w 35"/>
                    <a:gd name="T63" fmla="*/ 13 h 52"/>
                    <a:gd name="T64" fmla="*/ 11 w 35"/>
                    <a:gd name="T65" fmla="*/ 17 h 52"/>
                    <a:gd name="T66" fmla="*/ 11 w 35"/>
                    <a:gd name="T67" fmla="*/ 20 h 52"/>
                    <a:gd name="T68" fmla="*/ 12 w 35"/>
                    <a:gd name="T69" fmla="*/ 23 h 52"/>
                    <a:gd name="T70" fmla="*/ 15 w 35"/>
                    <a:gd name="T71" fmla="*/ 24 h 52"/>
                    <a:gd name="T72" fmla="*/ 17 w 35"/>
                    <a:gd name="T73" fmla="*/ 25 h 52"/>
                    <a:gd name="T74" fmla="*/ 20 w 35"/>
                    <a:gd name="T75" fmla="*/ 24 h 52"/>
                    <a:gd name="T76" fmla="*/ 22 w 35"/>
                    <a:gd name="T77" fmla="*/ 23 h 52"/>
                    <a:gd name="T78" fmla="*/ 23 w 35"/>
                    <a:gd name="T79" fmla="*/ 20 h 52"/>
                    <a:gd name="T80" fmla="*/ 24 w 35"/>
                    <a:gd name="T81" fmla="*/ 1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 h="52">
                      <a:moveTo>
                        <a:pt x="35" y="23"/>
                      </a:moveTo>
                      <a:cubicBezTo>
                        <a:pt x="35" y="28"/>
                        <a:pt x="35" y="32"/>
                        <a:pt x="34" y="35"/>
                      </a:cubicBezTo>
                      <a:cubicBezTo>
                        <a:pt x="33" y="39"/>
                        <a:pt x="31" y="42"/>
                        <a:pt x="29" y="44"/>
                      </a:cubicBezTo>
                      <a:cubicBezTo>
                        <a:pt x="27" y="47"/>
                        <a:pt x="25" y="49"/>
                        <a:pt x="22" y="50"/>
                      </a:cubicBezTo>
                      <a:cubicBezTo>
                        <a:pt x="20" y="51"/>
                        <a:pt x="17" y="52"/>
                        <a:pt x="13" y="52"/>
                      </a:cubicBezTo>
                      <a:cubicBezTo>
                        <a:pt x="9" y="52"/>
                        <a:pt x="6" y="51"/>
                        <a:pt x="3" y="50"/>
                      </a:cubicBezTo>
                      <a:cubicBezTo>
                        <a:pt x="3" y="41"/>
                        <a:pt x="3" y="41"/>
                        <a:pt x="3" y="41"/>
                      </a:cubicBezTo>
                      <a:cubicBezTo>
                        <a:pt x="5" y="42"/>
                        <a:pt x="8" y="43"/>
                        <a:pt x="12" y="43"/>
                      </a:cubicBezTo>
                      <a:cubicBezTo>
                        <a:pt x="16" y="43"/>
                        <a:pt x="19" y="42"/>
                        <a:pt x="21" y="39"/>
                      </a:cubicBezTo>
                      <a:cubicBezTo>
                        <a:pt x="23" y="37"/>
                        <a:pt x="24" y="33"/>
                        <a:pt x="24" y="28"/>
                      </a:cubicBezTo>
                      <a:cubicBezTo>
                        <a:pt x="24" y="28"/>
                        <a:pt x="24" y="28"/>
                        <a:pt x="24" y="28"/>
                      </a:cubicBezTo>
                      <a:cubicBezTo>
                        <a:pt x="22" y="31"/>
                        <a:pt x="19" y="33"/>
                        <a:pt x="14" y="33"/>
                      </a:cubicBezTo>
                      <a:cubicBezTo>
                        <a:pt x="12" y="33"/>
                        <a:pt x="10" y="33"/>
                        <a:pt x="8" y="32"/>
                      </a:cubicBezTo>
                      <a:cubicBezTo>
                        <a:pt x="7" y="31"/>
                        <a:pt x="5" y="30"/>
                        <a:pt x="4" y="29"/>
                      </a:cubicBezTo>
                      <a:cubicBezTo>
                        <a:pt x="2" y="27"/>
                        <a:pt x="1" y="26"/>
                        <a:pt x="1" y="24"/>
                      </a:cubicBezTo>
                      <a:cubicBezTo>
                        <a:pt x="0" y="22"/>
                        <a:pt x="0" y="20"/>
                        <a:pt x="0" y="17"/>
                      </a:cubicBezTo>
                      <a:cubicBezTo>
                        <a:pt x="0" y="15"/>
                        <a:pt x="0" y="12"/>
                        <a:pt x="1" y="10"/>
                      </a:cubicBezTo>
                      <a:cubicBezTo>
                        <a:pt x="2" y="8"/>
                        <a:pt x="3" y="6"/>
                        <a:pt x="5" y="5"/>
                      </a:cubicBezTo>
                      <a:cubicBezTo>
                        <a:pt x="6" y="3"/>
                        <a:pt x="8" y="2"/>
                        <a:pt x="10" y="1"/>
                      </a:cubicBezTo>
                      <a:cubicBezTo>
                        <a:pt x="12" y="0"/>
                        <a:pt x="15" y="0"/>
                        <a:pt x="17" y="0"/>
                      </a:cubicBezTo>
                      <a:cubicBezTo>
                        <a:pt x="20" y="0"/>
                        <a:pt x="23" y="0"/>
                        <a:pt x="25" y="1"/>
                      </a:cubicBezTo>
                      <a:cubicBezTo>
                        <a:pt x="27" y="2"/>
                        <a:pt x="29" y="4"/>
                        <a:pt x="30" y="6"/>
                      </a:cubicBezTo>
                      <a:cubicBezTo>
                        <a:pt x="32" y="8"/>
                        <a:pt x="33" y="10"/>
                        <a:pt x="34" y="13"/>
                      </a:cubicBezTo>
                      <a:cubicBezTo>
                        <a:pt x="35" y="16"/>
                        <a:pt x="35" y="20"/>
                        <a:pt x="35" y="23"/>
                      </a:cubicBezTo>
                      <a:close/>
                      <a:moveTo>
                        <a:pt x="24" y="17"/>
                      </a:moveTo>
                      <a:cubicBezTo>
                        <a:pt x="24" y="16"/>
                        <a:pt x="24" y="15"/>
                        <a:pt x="23" y="14"/>
                      </a:cubicBezTo>
                      <a:cubicBezTo>
                        <a:pt x="23" y="13"/>
                        <a:pt x="23" y="12"/>
                        <a:pt x="22" y="11"/>
                      </a:cubicBezTo>
                      <a:cubicBezTo>
                        <a:pt x="22" y="10"/>
                        <a:pt x="21" y="9"/>
                        <a:pt x="20" y="9"/>
                      </a:cubicBezTo>
                      <a:cubicBezTo>
                        <a:pt x="19" y="8"/>
                        <a:pt x="18" y="8"/>
                        <a:pt x="17" y="8"/>
                      </a:cubicBezTo>
                      <a:cubicBezTo>
                        <a:pt x="16" y="8"/>
                        <a:pt x="15" y="8"/>
                        <a:pt x="15" y="9"/>
                      </a:cubicBezTo>
                      <a:cubicBezTo>
                        <a:pt x="14" y="9"/>
                        <a:pt x="13" y="10"/>
                        <a:pt x="12" y="11"/>
                      </a:cubicBezTo>
                      <a:cubicBezTo>
                        <a:pt x="12" y="11"/>
                        <a:pt x="11" y="12"/>
                        <a:pt x="11" y="13"/>
                      </a:cubicBezTo>
                      <a:cubicBezTo>
                        <a:pt x="11" y="14"/>
                        <a:pt x="11" y="15"/>
                        <a:pt x="11" y="17"/>
                      </a:cubicBezTo>
                      <a:cubicBezTo>
                        <a:pt x="11" y="18"/>
                        <a:pt x="11" y="19"/>
                        <a:pt x="11" y="20"/>
                      </a:cubicBezTo>
                      <a:cubicBezTo>
                        <a:pt x="11" y="21"/>
                        <a:pt x="12" y="22"/>
                        <a:pt x="12" y="23"/>
                      </a:cubicBezTo>
                      <a:cubicBezTo>
                        <a:pt x="13" y="23"/>
                        <a:pt x="14" y="24"/>
                        <a:pt x="15" y="24"/>
                      </a:cubicBezTo>
                      <a:cubicBezTo>
                        <a:pt x="15" y="25"/>
                        <a:pt x="16" y="25"/>
                        <a:pt x="17" y="25"/>
                      </a:cubicBezTo>
                      <a:cubicBezTo>
                        <a:pt x="18" y="25"/>
                        <a:pt x="19" y="25"/>
                        <a:pt x="20" y="24"/>
                      </a:cubicBezTo>
                      <a:cubicBezTo>
                        <a:pt x="21" y="24"/>
                        <a:pt x="22" y="23"/>
                        <a:pt x="22" y="23"/>
                      </a:cubicBezTo>
                      <a:cubicBezTo>
                        <a:pt x="23" y="22"/>
                        <a:pt x="23" y="21"/>
                        <a:pt x="23" y="20"/>
                      </a:cubicBezTo>
                      <a:cubicBezTo>
                        <a:pt x="24" y="19"/>
                        <a:pt x="24" y="18"/>
                        <a:pt x="24" y="17"/>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26" name="Freeform 1117"/>
                <p:cNvSpPr>
                  <a:spLocks noEditPoints="1"/>
                </p:cNvSpPr>
                <p:nvPr/>
              </p:nvSpPr>
              <p:spPr bwMode="auto">
                <a:xfrm>
                  <a:off x="-1504950" y="2355850"/>
                  <a:ext cx="109537" cy="158750"/>
                </a:xfrm>
                <a:custGeom>
                  <a:avLst/>
                  <a:gdLst>
                    <a:gd name="T0" fmla="*/ 18 w 36"/>
                    <a:gd name="T1" fmla="*/ 52 h 52"/>
                    <a:gd name="T2" fmla="*/ 0 w 36"/>
                    <a:gd name="T3" fmla="*/ 27 h 52"/>
                    <a:gd name="T4" fmla="*/ 5 w 36"/>
                    <a:gd name="T5" fmla="*/ 7 h 52"/>
                    <a:gd name="T6" fmla="*/ 19 w 36"/>
                    <a:gd name="T7" fmla="*/ 0 h 52"/>
                    <a:gd name="T8" fmla="*/ 36 w 36"/>
                    <a:gd name="T9" fmla="*/ 25 h 52"/>
                    <a:gd name="T10" fmla="*/ 32 w 36"/>
                    <a:gd name="T11" fmla="*/ 45 h 52"/>
                    <a:gd name="T12" fmla="*/ 18 w 36"/>
                    <a:gd name="T13" fmla="*/ 52 h 52"/>
                    <a:gd name="T14" fmla="*/ 18 w 36"/>
                    <a:gd name="T15" fmla="*/ 8 h 52"/>
                    <a:gd name="T16" fmla="*/ 11 w 36"/>
                    <a:gd name="T17" fmla="*/ 26 h 52"/>
                    <a:gd name="T18" fmla="*/ 18 w 36"/>
                    <a:gd name="T19" fmla="*/ 43 h 52"/>
                    <a:gd name="T20" fmla="*/ 25 w 36"/>
                    <a:gd name="T21" fmla="*/ 26 h 52"/>
                    <a:gd name="T22" fmla="*/ 18 w 36"/>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52">
                      <a:moveTo>
                        <a:pt x="18" y="52"/>
                      </a:moveTo>
                      <a:cubicBezTo>
                        <a:pt x="6" y="52"/>
                        <a:pt x="0" y="43"/>
                        <a:pt x="0" y="27"/>
                      </a:cubicBezTo>
                      <a:cubicBezTo>
                        <a:pt x="0" y="18"/>
                        <a:pt x="1" y="11"/>
                        <a:pt x="5" y="7"/>
                      </a:cubicBezTo>
                      <a:cubicBezTo>
                        <a:pt x="8" y="2"/>
                        <a:pt x="13" y="0"/>
                        <a:pt x="19" y="0"/>
                      </a:cubicBezTo>
                      <a:cubicBezTo>
                        <a:pt x="30" y="0"/>
                        <a:pt x="36" y="8"/>
                        <a:pt x="36" y="25"/>
                      </a:cubicBezTo>
                      <a:cubicBezTo>
                        <a:pt x="36" y="34"/>
                        <a:pt x="35" y="40"/>
                        <a:pt x="32" y="45"/>
                      </a:cubicBezTo>
                      <a:cubicBezTo>
                        <a:pt x="28" y="50"/>
                        <a:pt x="24" y="52"/>
                        <a:pt x="18" y="52"/>
                      </a:cubicBezTo>
                      <a:close/>
                      <a:moveTo>
                        <a:pt x="18" y="8"/>
                      </a:moveTo>
                      <a:cubicBezTo>
                        <a:pt x="13" y="8"/>
                        <a:pt x="11" y="14"/>
                        <a:pt x="11" y="26"/>
                      </a:cubicBezTo>
                      <a:cubicBezTo>
                        <a:pt x="11" y="38"/>
                        <a:pt x="13" y="43"/>
                        <a:pt x="18" y="43"/>
                      </a:cubicBezTo>
                      <a:cubicBezTo>
                        <a:pt x="23" y="43"/>
                        <a:pt x="25" y="37"/>
                        <a:pt x="25" y="26"/>
                      </a:cubicBezTo>
                      <a:cubicBezTo>
                        <a:pt x="25" y="14"/>
                        <a:pt x="23" y="8"/>
                        <a:pt x="18" y="8"/>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27" name="Freeform 1118"/>
                <p:cNvSpPr>
                  <a:spLocks/>
                </p:cNvSpPr>
                <p:nvPr/>
              </p:nvSpPr>
              <p:spPr bwMode="auto">
                <a:xfrm>
                  <a:off x="-4956175" y="1824038"/>
                  <a:ext cx="98425" cy="158750"/>
                </a:xfrm>
                <a:custGeom>
                  <a:avLst/>
                  <a:gdLst>
                    <a:gd name="T0" fmla="*/ 0 w 32"/>
                    <a:gd name="T1" fmla="*/ 50 h 52"/>
                    <a:gd name="T2" fmla="*/ 0 w 32"/>
                    <a:gd name="T3" fmla="*/ 40 h 52"/>
                    <a:gd name="T4" fmla="*/ 12 w 32"/>
                    <a:gd name="T5" fmla="*/ 44 h 52"/>
                    <a:gd name="T6" fmla="*/ 19 w 32"/>
                    <a:gd name="T7" fmla="*/ 42 h 52"/>
                    <a:gd name="T8" fmla="*/ 21 w 32"/>
                    <a:gd name="T9" fmla="*/ 37 h 52"/>
                    <a:gd name="T10" fmla="*/ 18 w 32"/>
                    <a:gd name="T11" fmla="*/ 31 h 52"/>
                    <a:gd name="T12" fmla="*/ 10 w 32"/>
                    <a:gd name="T13" fmla="*/ 30 h 52"/>
                    <a:gd name="T14" fmla="*/ 5 w 32"/>
                    <a:gd name="T15" fmla="*/ 30 h 52"/>
                    <a:gd name="T16" fmla="*/ 5 w 32"/>
                    <a:gd name="T17" fmla="*/ 21 h 52"/>
                    <a:gd name="T18" fmla="*/ 10 w 32"/>
                    <a:gd name="T19" fmla="*/ 21 h 52"/>
                    <a:gd name="T20" fmla="*/ 20 w 32"/>
                    <a:gd name="T21" fmla="*/ 15 h 52"/>
                    <a:gd name="T22" fmla="*/ 12 w 32"/>
                    <a:gd name="T23" fmla="*/ 8 h 52"/>
                    <a:gd name="T24" fmla="*/ 2 w 32"/>
                    <a:gd name="T25" fmla="*/ 12 h 52"/>
                    <a:gd name="T26" fmla="*/ 2 w 32"/>
                    <a:gd name="T27" fmla="*/ 3 h 52"/>
                    <a:gd name="T28" fmla="*/ 15 w 32"/>
                    <a:gd name="T29" fmla="*/ 0 h 52"/>
                    <a:gd name="T30" fmla="*/ 27 w 32"/>
                    <a:gd name="T31" fmla="*/ 3 h 52"/>
                    <a:gd name="T32" fmla="*/ 31 w 32"/>
                    <a:gd name="T33" fmla="*/ 12 h 52"/>
                    <a:gd name="T34" fmla="*/ 21 w 32"/>
                    <a:gd name="T35" fmla="*/ 25 h 52"/>
                    <a:gd name="T36" fmla="*/ 21 w 32"/>
                    <a:gd name="T37" fmla="*/ 25 h 52"/>
                    <a:gd name="T38" fmla="*/ 29 w 32"/>
                    <a:gd name="T39" fmla="*/ 29 h 52"/>
                    <a:gd name="T40" fmla="*/ 32 w 32"/>
                    <a:gd name="T41" fmla="*/ 37 h 52"/>
                    <a:gd name="T42" fmla="*/ 27 w 32"/>
                    <a:gd name="T43" fmla="*/ 48 h 52"/>
                    <a:gd name="T44" fmla="*/ 13 w 32"/>
                    <a:gd name="T45" fmla="*/ 52 h 52"/>
                    <a:gd name="T46" fmla="*/ 0 w 32"/>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52">
                      <a:moveTo>
                        <a:pt x="0" y="50"/>
                      </a:moveTo>
                      <a:cubicBezTo>
                        <a:pt x="0" y="40"/>
                        <a:pt x="0" y="40"/>
                        <a:pt x="0" y="40"/>
                      </a:cubicBezTo>
                      <a:cubicBezTo>
                        <a:pt x="4" y="42"/>
                        <a:pt x="8" y="44"/>
                        <a:pt x="12" y="44"/>
                      </a:cubicBezTo>
                      <a:cubicBezTo>
                        <a:pt x="15" y="44"/>
                        <a:pt x="17" y="43"/>
                        <a:pt x="19" y="42"/>
                      </a:cubicBezTo>
                      <a:cubicBezTo>
                        <a:pt x="20" y="41"/>
                        <a:pt x="21" y="39"/>
                        <a:pt x="21" y="37"/>
                      </a:cubicBezTo>
                      <a:cubicBezTo>
                        <a:pt x="21" y="34"/>
                        <a:pt x="20" y="33"/>
                        <a:pt x="18" y="31"/>
                      </a:cubicBezTo>
                      <a:cubicBezTo>
                        <a:pt x="16" y="30"/>
                        <a:pt x="14" y="30"/>
                        <a:pt x="10" y="30"/>
                      </a:cubicBezTo>
                      <a:cubicBezTo>
                        <a:pt x="5" y="30"/>
                        <a:pt x="5" y="30"/>
                        <a:pt x="5" y="30"/>
                      </a:cubicBezTo>
                      <a:cubicBezTo>
                        <a:pt x="5" y="21"/>
                        <a:pt x="5" y="21"/>
                        <a:pt x="5" y="21"/>
                      </a:cubicBezTo>
                      <a:cubicBezTo>
                        <a:pt x="10" y="21"/>
                        <a:pt x="10" y="21"/>
                        <a:pt x="10" y="21"/>
                      </a:cubicBezTo>
                      <a:cubicBezTo>
                        <a:pt x="16" y="21"/>
                        <a:pt x="20" y="19"/>
                        <a:pt x="20" y="15"/>
                      </a:cubicBezTo>
                      <a:cubicBezTo>
                        <a:pt x="20" y="10"/>
                        <a:pt x="17" y="8"/>
                        <a:pt x="12" y="8"/>
                      </a:cubicBezTo>
                      <a:cubicBezTo>
                        <a:pt x="9" y="8"/>
                        <a:pt x="5" y="9"/>
                        <a:pt x="2" y="12"/>
                      </a:cubicBezTo>
                      <a:cubicBezTo>
                        <a:pt x="2" y="3"/>
                        <a:pt x="2" y="3"/>
                        <a:pt x="2" y="3"/>
                      </a:cubicBezTo>
                      <a:cubicBezTo>
                        <a:pt x="6" y="1"/>
                        <a:pt x="10" y="0"/>
                        <a:pt x="15" y="0"/>
                      </a:cubicBezTo>
                      <a:cubicBezTo>
                        <a:pt x="20" y="0"/>
                        <a:pt x="24" y="1"/>
                        <a:pt x="27" y="3"/>
                      </a:cubicBezTo>
                      <a:cubicBezTo>
                        <a:pt x="30" y="6"/>
                        <a:pt x="31" y="9"/>
                        <a:pt x="31" y="12"/>
                      </a:cubicBezTo>
                      <a:cubicBezTo>
                        <a:pt x="31" y="19"/>
                        <a:pt x="28" y="23"/>
                        <a:pt x="21" y="25"/>
                      </a:cubicBezTo>
                      <a:cubicBezTo>
                        <a:pt x="21" y="25"/>
                        <a:pt x="21" y="25"/>
                        <a:pt x="21" y="25"/>
                      </a:cubicBezTo>
                      <a:cubicBezTo>
                        <a:pt x="25" y="25"/>
                        <a:pt x="27" y="27"/>
                        <a:pt x="29" y="29"/>
                      </a:cubicBezTo>
                      <a:cubicBezTo>
                        <a:pt x="31" y="31"/>
                        <a:pt x="32" y="34"/>
                        <a:pt x="32" y="37"/>
                      </a:cubicBezTo>
                      <a:cubicBezTo>
                        <a:pt x="32" y="41"/>
                        <a:pt x="31" y="45"/>
                        <a:pt x="27" y="48"/>
                      </a:cubicBezTo>
                      <a:cubicBezTo>
                        <a:pt x="24" y="51"/>
                        <a:pt x="19" y="52"/>
                        <a:pt x="13" y="52"/>
                      </a:cubicBezTo>
                      <a:cubicBezTo>
                        <a:pt x="8" y="52"/>
                        <a:pt x="4" y="51"/>
                        <a:pt x="0" y="50"/>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28" name="Freeform 1119"/>
                <p:cNvSpPr>
                  <a:spLocks noEditPoints="1"/>
                </p:cNvSpPr>
                <p:nvPr/>
              </p:nvSpPr>
              <p:spPr bwMode="auto">
                <a:xfrm>
                  <a:off x="-4833938" y="1824038"/>
                  <a:ext cx="111125" cy="158750"/>
                </a:xfrm>
                <a:custGeom>
                  <a:avLst/>
                  <a:gdLst>
                    <a:gd name="T0" fmla="*/ 18 w 37"/>
                    <a:gd name="T1" fmla="*/ 52 h 52"/>
                    <a:gd name="T2" fmla="*/ 0 w 37"/>
                    <a:gd name="T3" fmla="*/ 27 h 52"/>
                    <a:gd name="T4" fmla="*/ 5 w 37"/>
                    <a:gd name="T5" fmla="*/ 7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7 h 52"/>
                    <a:gd name="T18" fmla="*/ 18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7"/>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7"/>
                      </a:cubicBezTo>
                      <a:cubicBezTo>
                        <a:pt x="11" y="38"/>
                        <a:pt x="14" y="44"/>
                        <a:pt x="18" y="44"/>
                      </a:cubicBezTo>
                      <a:cubicBezTo>
                        <a:pt x="23" y="44"/>
                        <a:pt x="25" y="38"/>
                        <a:pt x="25" y="26"/>
                      </a:cubicBezTo>
                      <a:cubicBezTo>
                        <a:pt x="25" y="14"/>
                        <a:pt x="23" y="8"/>
                        <a:pt x="19" y="8"/>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29" name="Freeform 1120"/>
                <p:cNvSpPr>
                  <a:spLocks noEditPoints="1"/>
                </p:cNvSpPr>
                <p:nvPr/>
              </p:nvSpPr>
              <p:spPr bwMode="auto">
                <a:xfrm>
                  <a:off x="-1895475" y="1824038"/>
                  <a:ext cx="109537" cy="158750"/>
                </a:xfrm>
                <a:custGeom>
                  <a:avLst/>
                  <a:gdLst>
                    <a:gd name="T0" fmla="*/ 0 w 36"/>
                    <a:gd name="T1" fmla="*/ 38 h 52"/>
                    <a:gd name="T2" fmla="*/ 1 w 36"/>
                    <a:gd name="T3" fmla="*/ 34 h 52"/>
                    <a:gd name="T4" fmla="*/ 3 w 36"/>
                    <a:gd name="T5" fmla="*/ 30 h 52"/>
                    <a:gd name="T6" fmla="*/ 6 w 36"/>
                    <a:gd name="T7" fmla="*/ 27 h 52"/>
                    <a:gd name="T8" fmla="*/ 10 w 36"/>
                    <a:gd name="T9" fmla="*/ 25 h 52"/>
                    <a:gd name="T10" fmla="*/ 4 w 36"/>
                    <a:gd name="T11" fmla="*/ 20 h 52"/>
                    <a:gd name="T12" fmla="*/ 2 w 36"/>
                    <a:gd name="T13" fmla="*/ 13 h 52"/>
                    <a:gd name="T14" fmla="*/ 3 w 36"/>
                    <a:gd name="T15" fmla="*/ 8 h 52"/>
                    <a:gd name="T16" fmla="*/ 7 w 36"/>
                    <a:gd name="T17" fmla="*/ 4 h 52"/>
                    <a:gd name="T18" fmla="*/ 12 w 36"/>
                    <a:gd name="T19" fmla="*/ 1 h 52"/>
                    <a:gd name="T20" fmla="*/ 18 w 36"/>
                    <a:gd name="T21" fmla="*/ 0 h 52"/>
                    <a:gd name="T22" fmla="*/ 25 w 36"/>
                    <a:gd name="T23" fmla="*/ 1 h 52"/>
                    <a:gd name="T24" fmla="*/ 30 w 36"/>
                    <a:gd name="T25" fmla="*/ 4 h 52"/>
                    <a:gd name="T26" fmla="*/ 33 w 36"/>
                    <a:gd name="T27" fmla="*/ 8 h 52"/>
                    <a:gd name="T28" fmla="*/ 35 w 36"/>
                    <a:gd name="T29" fmla="*/ 13 h 52"/>
                    <a:gd name="T30" fmla="*/ 32 w 36"/>
                    <a:gd name="T31" fmla="*/ 20 h 52"/>
                    <a:gd name="T32" fmla="*/ 26 w 36"/>
                    <a:gd name="T33" fmla="*/ 25 h 52"/>
                    <a:gd name="T34" fmla="*/ 30 w 36"/>
                    <a:gd name="T35" fmla="*/ 27 h 52"/>
                    <a:gd name="T36" fmla="*/ 34 w 36"/>
                    <a:gd name="T37" fmla="*/ 30 h 52"/>
                    <a:gd name="T38" fmla="*/ 35 w 36"/>
                    <a:gd name="T39" fmla="*/ 33 h 52"/>
                    <a:gd name="T40" fmla="*/ 36 w 36"/>
                    <a:gd name="T41" fmla="*/ 38 h 52"/>
                    <a:gd name="T42" fmla="*/ 35 w 36"/>
                    <a:gd name="T43" fmla="*/ 43 h 52"/>
                    <a:gd name="T44" fmla="*/ 31 w 36"/>
                    <a:gd name="T45" fmla="*/ 48 h 52"/>
                    <a:gd name="T46" fmla="*/ 25 w 36"/>
                    <a:gd name="T47" fmla="*/ 51 h 52"/>
                    <a:gd name="T48" fmla="*/ 18 w 36"/>
                    <a:gd name="T49" fmla="*/ 52 h 52"/>
                    <a:gd name="T50" fmla="*/ 11 w 36"/>
                    <a:gd name="T51" fmla="*/ 51 h 52"/>
                    <a:gd name="T52" fmla="*/ 5 w 36"/>
                    <a:gd name="T53" fmla="*/ 48 h 52"/>
                    <a:gd name="T54" fmla="*/ 2 w 36"/>
                    <a:gd name="T55" fmla="*/ 43 h 52"/>
                    <a:gd name="T56" fmla="*/ 0 w 36"/>
                    <a:gd name="T57" fmla="*/ 38 h 52"/>
                    <a:gd name="T58" fmla="*/ 11 w 36"/>
                    <a:gd name="T59" fmla="*/ 37 h 52"/>
                    <a:gd name="T60" fmla="*/ 11 w 36"/>
                    <a:gd name="T61" fmla="*/ 40 h 52"/>
                    <a:gd name="T62" fmla="*/ 13 w 36"/>
                    <a:gd name="T63" fmla="*/ 42 h 52"/>
                    <a:gd name="T64" fmla="*/ 15 w 36"/>
                    <a:gd name="T65" fmla="*/ 44 h 52"/>
                    <a:gd name="T66" fmla="*/ 18 w 36"/>
                    <a:gd name="T67" fmla="*/ 44 h 52"/>
                    <a:gd name="T68" fmla="*/ 21 w 36"/>
                    <a:gd name="T69" fmla="*/ 44 h 52"/>
                    <a:gd name="T70" fmla="*/ 24 w 36"/>
                    <a:gd name="T71" fmla="*/ 42 h 52"/>
                    <a:gd name="T72" fmla="*/ 25 w 36"/>
                    <a:gd name="T73" fmla="*/ 40 h 52"/>
                    <a:gd name="T74" fmla="*/ 26 w 36"/>
                    <a:gd name="T75" fmla="*/ 37 h 52"/>
                    <a:gd name="T76" fmla="*/ 25 w 36"/>
                    <a:gd name="T77" fmla="*/ 34 h 52"/>
                    <a:gd name="T78" fmla="*/ 24 w 36"/>
                    <a:gd name="T79" fmla="*/ 31 h 52"/>
                    <a:gd name="T80" fmla="*/ 21 w 36"/>
                    <a:gd name="T81" fmla="*/ 30 h 52"/>
                    <a:gd name="T82" fmla="*/ 18 w 36"/>
                    <a:gd name="T83" fmla="*/ 29 h 52"/>
                    <a:gd name="T84" fmla="*/ 15 w 36"/>
                    <a:gd name="T85" fmla="*/ 30 h 52"/>
                    <a:gd name="T86" fmla="*/ 13 w 36"/>
                    <a:gd name="T87" fmla="*/ 31 h 52"/>
                    <a:gd name="T88" fmla="*/ 11 w 36"/>
                    <a:gd name="T89" fmla="*/ 34 h 52"/>
                    <a:gd name="T90" fmla="*/ 11 w 36"/>
                    <a:gd name="T91" fmla="*/ 37 h 52"/>
                    <a:gd name="T92" fmla="*/ 12 w 36"/>
                    <a:gd name="T93" fmla="*/ 14 h 52"/>
                    <a:gd name="T94" fmla="*/ 13 w 36"/>
                    <a:gd name="T95" fmla="*/ 17 h 52"/>
                    <a:gd name="T96" fmla="*/ 14 w 36"/>
                    <a:gd name="T97" fmla="*/ 19 h 52"/>
                    <a:gd name="T98" fmla="*/ 16 w 36"/>
                    <a:gd name="T99" fmla="*/ 20 h 52"/>
                    <a:gd name="T100" fmla="*/ 18 w 36"/>
                    <a:gd name="T101" fmla="*/ 21 h 52"/>
                    <a:gd name="T102" fmla="*/ 21 w 36"/>
                    <a:gd name="T103" fmla="*/ 20 h 52"/>
                    <a:gd name="T104" fmla="*/ 23 w 36"/>
                    <a:gd name="T105" fmla="*/ 19 h 52"/>
                    <a:gd name="T106" fmla="*/ 24 w 36"/>
                    <a:gd name="T107" fmla="*/ 17 h 52"/>
                    <a:gd name="T108" fmla="*/ 24 w 36"/>
                    <a:gd name="T109" fmla="*/ 14 h 52"/>
                    <a:gd name="T110" fmla="*/ 24 w 36"/>
                    <a:gd name="T111" fmla="*/ 12 h 52"/>
                    <a:gd name="T112" fmla="*/ 23 w 36"/>
                    <a:gd name="T113" fmla="*/ 10 h 52"/>
                    <a:gd name="T114" fmla="*/ 21 w 36"/>
                    <a:gd name="T115" fmla="*/ 8 h 52"/>
                    <a:gd name="T116" fmla="*/ 18 w 36"/>
                    <a:gd name="T117" fmla="*/ 8 h 52"/>
                    <a:gd name="T118" fmla="*/ 16 w 36"/>
                    <a:gd name="T119" fmla="*/ 8 h 52"/>
                    <a:gd name="T120" fmla="*/ 14 w 36"/>
                    <a:gd name="T121" fmla="*/ 10 h 52"/>
                    <a:gd name="T122" fmla="*/ 13 w 36"/>
                    <a:gd name="T123" fmla="*/ 12 h 52"/>
                    <a:gd name="T124" fmla="*/ 12 w 36"/>
                    <a:gd name="T125"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 h="52">
                      <a:moveTo>
                        <a:pt x="0" y="38"/>
                      </a:moveTo>
                      <a:cubicBezTo>
                        <a:pt x="0" y="36"/>
                        <a:pt x="1" y="35"/>
                        <a:pt x="1" y="34"/>
                      </a:cubicBezTo>
                      <a:cubicBezTo>
                        <a:pt x="1" y="32"/>
                        <a:pt x="2" y="31"/>
                        <a:pt x="3" y="30"/>
                      </a:cubicBezTo>
                      <a:cubicBezTo>
                        <a:pt x="4" y="29"/>
                        <a:pt x="5" y="28"/>
                        <a:pt x="6" y="27"/>
                      </a:cubicBezTo>
                      <a:cubicBezTo>
                        <a:pt x="7" y="26"/>
                        <a:pt x="9" y="25"/>
                        <a:pt x="10" y="25"/>
                      </a:cubicBezTo>
                      <a:cubicBezTo>
                        <a:pt x="8" y="24"/>
                        <a:pt x="6" y="22"/>
                        <a:pt x="4" y="20"/>
                      </a:cubicBezTo>
                      <a:cubicBezTo>
                        <a:pt x="3" y="18"/>
                        <a:pt x="2" y="16"/>
                        <a:pt x="2" y="13"/>
                      </a:cubicBezTo>
                      <a:cubicBezTo>
                        <a:pt x="2" y="11"/>
                        <a:pt x="3" y="10"/>
                        <a:pt x="3" y="8"/>
                      </a:cubicBezTo>
                      <a:cubicBezTo>
                        <a:pt x="4" y="6"/>
                        <a:pt x="5" y="5"/>
                        <a:pt x="7" y="4"/>
                      </a:cubicBezTo>
                      <a:cubicBezTo>
                        <a:pt x="8" y="3"/>
                        <a:pt x="10" y="2"/>
                        <a:pt x="12" y="1"/>
                      </a:cubicBezTo>
                      <a:cubicBezTo>
                        <a:pt x="14" y="0"/>
                        <a:pt x="16" y="0"/>
                        <a:pt x="18" y="0"/>
                      </a:cubicBezTo>
                      <a:cubicBezTo>
                        <a:pt x="21" y="0"/>
                        <a:pt x="23" y="0"/>
                        <a:pt x="25" y="1"/>
                      </a:cubicBezTo>
                      <a:cubicBezTo>
                        <a:pt x="27" y="2"/>
                        <a:pt x="29" y="3"/>
                        <a:pt x="30" y="4"/>
                      </a:cubicBezTo>
                      <a:cubicBezTo>
                        <a:pt x="31" y="5"/>
                        <a:pt x="33" y="6"/>
                        <a:pt x="33" y="8"/>
                      </a:cubicBezTo>
                      <a:cubicBezTo>
                        <a:pt x="34" y="10"/>
                        <a:pt x="35" y="11"/>
                        <a:pt x="35" y="13"/>
                      </a:cubicBezTo>
                      <a:cubicBezTo>
                        <a:pt x="35" y="16"/>
                        <a:pt x="34" y="18"/>
                        <a:pt x="32" y="20"/>
                      </a:cubicBezTo>
                      <a:cubicBezTo>
                        <a:pt x="31" y="22"/>
                        <a:pt x="29" y="23"/>
                        <a:pt x="26" y="25"/>
                      </a:cubicBezTo>
                      <a:cubicBezTo>
                        <a:pt x="28" y="25"/>
                        <a:pt x="29" y="26"/>
                        <a:pt x="30" y="27"/>
                      </a:cubicBezTo>
                      <a:cubicBezTo>
                        <a:pt x="32" y="28"/>
                        <a:pt x="33" y="29"/>
                        <a:pt x="34" y="30"/>
                      </a:cubicBezTo>
                      <a:cubicBezTo>
                        <a:pt x="34" y="31"/>
                        <a:pt x="35" y="32"/>
                        <a:pt x="35" y="33"/>
                      </a:cubicBezTo>
                      <a:cubicBezTo>
                        <a:pt x="36" y="35"/>
                        <a:pt x="36" y="36"/>
                        <a:pt x="36" y="38"/>
                      </a:cubicBezTo>
                      <a:cubicBezTo>
                        <a:pt x="36" y="40"/>
                        <a:pt x="36" y="42"/>
                        <a:pt x="35" y="43"/>
                      </a:cubicBezTo>
                      <a:cubicBezTo>
                        <a:pt x="34" y="45"/>
                        <a:pt x="33" y="47"/>
                        <a:pt x="31" y="48"/>
                      </a:cubicBezTo>
                      <a:cubicBezTo>
                        <a:pt x="30" y="49"/>
                        <a:pt x="28" y="50"/>
                        <a:pt x="25" y="51"/>
                      </a:cubicBezTo>
                      <a:cubicBezTo>
                        <a:pt x="23" y="52"/>
                        <a:pt x="21" y="52"/>
                        <a:pt x="18" y="52"/>
                      </a:cubicBezTo>
                      <a:cubicBezTo>
                        <a:pt x="16" y="52"/>
                        <a:pt x="13" y="52"/>
                        <a:pt x="11" y="51"/>
                      </a:cubicBezTo>
                      <a:cubicBezTo>
                        <a:pt x="9" y="50"/>
                        <a:pt x="7" y="49"/>
                        <a:pt x="5" y="48"/>
                      </a:cubicBezTo>
                      <a:cubicBezTo>
                        <a:pt x="4" y="47"/>
                        <a:pt x="3" y="45"/>
                        <a:pt x="2" y="43"/>
                      </a:cubicBezTo>
                      <a:cubicBezTo>
                        <a:pt x="1" y="42"/>
                        <a:pt x="0" y="40"/>
                        <a:pt x="0" y="38"/>
                      </a:cubicBezTo>
                      <a:close/>
                      <a:moveTo>
                        <a:pt x="11" y="37"/>
                      </a:moveTo>
                      <a:cubicBezTo>
                        <a:pt x="11" y="38"/>
                        <a:pt x="11" y="39"/>
                        <a:pt x="11" y="40"/>
                      </a:cubicBezTo>
                      <a:cubicBezTo>
                        <a:pt x="12" y="41"/>
                        <a:pt x="12" y="41"/>
                        <a:pt x="13" y="42"/>
                      </a:cubicBezTo>
                      <a:cubicBezTo>
                        <a:pt x="14" y="43"/>
                        <a:pt x="14" y="43"/>
                        <a:pt x="15" y="44"/>
                      </a:cubicBezTo>
                      <a:cubicBezTo>
                        <a:pt x="16" y="44"/>
                        <a:pt x="17" y="44"/>
                        <a:pt x="18" y="44"/>
                      </a:cubicBezTo>
                      <a:cubicBezTo>
                        <a:pt x="19" y="44"/>
                        <a:pt x="20" y="44"/>
                        <a:pt x="21" y="44"/>
                      </a:cubicBezTo>
                      <a:cubicBezTo>
                        <a:pt x="22" y="43"/>
                        <a:pt x="23" y="43"/>
                        <a:pt x="24" y="42"/>
                      </a:cubicBezTo>
                      <a:cubicBezTo>
                        <a:pt x="24" y="41"/>
                        <a:pt x="25" y="41"/>
                        <a:pt x="25" y="40"/>
                      </a:cubicBezTo>
                      <a:cubicBezTo>
                        <a:pt x="25" y="39"/>
                        <a:pt x="26" y="38"/>
                        <a:pt x="26" y="37"/>
                      </a:cubicBezTo>
                      <a:cubicBezTo>
                        <a:pt x="26" y="36"/>
                        <a:pt x="25" y="35"/>
                        <a:pt x="25" y="34"/>
                      </a:cubicBezTo>
                      <a:cubicBezTo>
                        <a:pt x="25" y="33"/>
                        <a:pt x="24" y="32"/>
                        <a:pt x="24" y="31"/>
                      </a:cubicBezTo>
                      <a:cubicBezTo>
                        <a:pt x="23" y="31"/>
                        <a:pt x="22" y="30"/>
                        <a:pt x="21" y="30"/>
                      </a:cubicBezTo>
                      <a:cubicBezTo>
                        <a:pt x="20" y="29"/>
                        <a:pt x="19" y="29"/>
                        <a:pt x="18" y="29"/>
                      </a:cubicBezTo>
                      <a:cubicBezTo>
                        <a:pt x="17" y="29"/>
                        <a:pt x="16" y="29"/>
                        <a:pt x="15" y="30"/>
                      </a:cubicBezTo>
                      <a:cubicBezTo>
                        <a:pt x="14" y="30"/>
                        <a:pt x="14" y="31"/>
                        <a:pt x="13" y="31"/>
                      </a:cubicBezTo>
                      <a:cubicBezTo>
                        <a:pt x="12" y="32"/>
                        <a:pt x="12" y="33"/>
                        <a:pt x="11" y="34"/>
                      </a:cubicBezTo>
                      <a:cubicBezTo>
                        <a:pt x="11" y="35"/>
                        <a:pt x="11" y="36"/>
                        <a:pt x="11" y="37"/>
                      </a:cubicBezTo>
                      <a:close/>
                      <a:moveTo>
                        <a:pt x="12" y="14"/>
                      </a:moveTo>
                      <a:cubicBezTo>
                        <a:pt x="12" y="15"/>
                        <a:pt x="13" y="16"/>
                        <a:pt x="13" y="17"/>
                      </a:cubicBezTo>
                      <a:cubicBezTo>
                        <a:pt x="13" y="18"/>
                        <a:pt x="14" y="18"/>
                        <a:pt x="14" y="19"/>
                      </a:cubicBezTo>
                      <a:cubicBezTo>
                        <a:pt x="15" y="19"/>
                        <a:pt x="15" y="20"/>
                        <a:pt x="16" y="20"/>
                      </a:cubicBezTo>
                      <a:cubicBezTo>
                        <a:pt x="17" y="21"/>
                        <a:pt x="18" y="21"/>
                        <a:pt x="18" y="21"/>
                      </a:cubicBezTo>
                      <a:cubicBezTo>
                        <a:pt x="19" y="21"/>
                        <a:pt x="20" y="21"/>
                        <a:pt x="21" y="20"/>
                      </a:cubicBezTo>
                      <a:cubicBezTo>
                        <a:pt x="21" y="20"/>
                        <a:pt x="22" y="19"/>
                        <a:pt x="23" y="19"/>
                      </a:cubicBezTo>
                      <a:cubicBezTo>
                        <a:pt x="23" y="18"/>
                        <a:pt x="24" y="18"/>
                        <a:pt x="24" y="17"/>
                      </a:cubicBezTo>
                      <a:cubicBezTo>
                        <a:pt x="24" y="16"/>
                        <a:pt x="24" y="15"/>
                        <a:pt x="24" y="14"/>
                      </a:cubicBezTo>
                      <a:cubicBezTo>
                        <a:pt x="24" y="13"/>
                        <a:pt x="24" y="13"/>
                        <a:pt x="24" y="12"/>
                      </a:cubicBezTo>
                      <a:cubicBezTo>
                        <a:pt x="24" y="11"/>
                        <a:pt x="23" y="10"/>
                        <a:pt x="23" y="10"/>
                      </a:cubicBezTo>
                      <a:cubicBezTo>
                        <a:pt x="22" y="9"/>
                        <a:pt x="21" y="9"/>
                        <a:pt x="21" y="8"/>
                      </a:cubicBezTo>
                      <a:cubicBezTo>
                        <a:pt x="20" y="8"/>
                        <a:pt x="19" y="8"/>
                        <a:pt x="18" y="8"/>
                      </a:cubicBezTo>
                      <a:cubicBezTo>
                        <a:pt x="17" y="8"/>
                        <a:pt x="17" y="8"/>
                        <a:pt x="16" y="8"/>
                      </a:cubicBezTo>
                      <a:cubicBezTo>
                        <a:pt x="15" y="9"/>
                        <a:pt x="15" y="9"/>
                        <a:pt x="14" y="10"/>
                      </a:cubicBezTo>
                      <a:cubicBezTo>
                        <a:pt x="14" y="10"/>
                        <a:pt x="13" y="11"/>
                        <a:pt x="13" y="12"/>
                      </a:cubicBezTo>
                      <a:cubicBezTo>
                        <a:pt x="13" y="13"/>
                        <a:pt x="12" y="13"/>
                        <a:pt x="12" y="14"/>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30" name="Freeform 1121"/>
                <p:cNvSpPr>
                  <a:spLocks noEditPoints="1"/>
                </p:cNvSpPr>
                <p:nvPr/>
              </p:nvSpPr>
              <p:spPr bwMode="auto">
                <a:xfrm>
                  <a:off x="-1770063" y="1824038"/>
                  <a:ext cx="111125" cy="158750"/>
                </a:xfrm>
                <a:custGeom>
                  <a:avLst/>
                  <a:gdLst>
                    <a:gd name="T0" fmla="*/ 18 w 37"/>
                    <a:gd name="T1" fmla="*/ 52 h 52"/>
                    <a:gd name="T2" fmla="*/ 0 w 37"/>
                    <a:gd name="T3" fmla="*/ 27 h 52"/>
                    <a:gd name="T4" fmla="*/ 5 w 37"/>
                    <a:gd name="T5" fmla="*/ 7 h 52"/>
                    <a:gd name="T6" fmla="*/ 19 w 37"/>
                    <a:gd name="T7" fmla="*/ 0 h 52"/>
                    <a:gd name="T8" fmla="*/ 37 w 37"/>
                    <a:gd name="T9" fmla="*/ 26 h 52"/>
                    <a:gd name="T10" fmla="*/ 32 w 37"/>
                    <a:gd name="T11" fmla="*/ 45 h 52"/>
                    <a:gd name="T12" fmla="*/ 18 w 37"/>
                    <a:gd name="T13" fmla="*/ 52 h 52"/>
                    <a:gd name="T14" fmla="*/ 19 w 37"/>
                    <a:gd name="T15" fmla="*/ 8 h 52"/>
                    <a:gd name="T16" fmla="*/ 12 w 37"/>
                    <a:gd name="T17" fmla="*/ 27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7"/>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2" y="14"/>
                        <a:pt x="12" y="27"/>
                      </a:cubicBezTo>
                      <a:cubicBezTo>
                        <a:pt x="12" y="38"/>
                        <a:pt x="14" y="44"/>
                        <a:pt x="19" y="44"/>
                      </a:cubicBezTo>
                      <a:cubicBezTo>
                        <a:pt x="23" y="44"/>
                        <a:pt x="26" y="38"/>
                        <a:pt x="26" y="26"/>
                      </a:cubicBezTo>
                      <a:cubicBezTo>
                        <a:pt x="26" y="14"/>
                        <a:pt x="23" y="8"/>
                        <a:pt x="19" y="8"/>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31" name="Freeform 1122"/>
                <p:cNvSpPr>
                  <a:spLocks noEditPoints="1"/>
                </p:cNvSpPr>
                <p:nvPr/>
              </p:nvSpPr>
              <p:spPr bwMode="auto">
                <a:xfrm>
                  <a:off x="-4465638" y="1401763"/>
                  <a:ext cx="115887" cy="152400"/>
                </a:xfrm>
                <a:custGeom>
                  <a:avLst/>
                  <a:gdLst>
                    <a:gd name="T0" fmla="*/ 32 w 38"/>
                    <a:gd name="T1" fmla="*/ 0 h 50"/>
                    <a:gd name="T2" fmla="*/ 32 w 38"/>
                    <a:gd name="T3" fmla="*/ 32 h 50"/>
                    <a:gd name="T4" fmla="*/ 38 w 38"/>
                    <a:gd name="T5" fmla="*/ 32 h 50"/>
                    <a:gd name="T6" fmla="*/ 38 w 38"/>
                    <a:gd name="T7" fmla="*/ 40 h 50"/>
                    <a:gd name="T8" fmla="*/ 32 w 38"/>
                    <a:gd name="T9" fmla="*/ 40 h 50"/>
                    <a:gd name="T10" fmla="*/ 32 w 38"/>
                    <a:gd name="T11" fmla="*/ 50 h 50"/>
                    <a:gd name="T12" fmla="*/ 22 w 38"/>
                    <a:gd name="T13" fmla="*/ 50 h 50"/>
                    <a:gd name="T14" fmla="*/ 22 w 38"/>
                    <a:gd name="T15" fmla="*/ 40 h 50"/>
                    <a:gd name="T16" fmla="*/ 0 w 38"/>
                    <a:gd name="T17" fmla="*/ 40 h 50"/>
                    <a:gd name="T18" fmla="*/ 0 w 38"/>
                    <a:gd name="T19" fmla="*/ 31 h 50"/>
                    <a:gd name="T20" fmla="*/ 6 w 38"/>
                    <a:gd name="T21" fmla="*/ 24 h 50"/>
                    <a:gd name="T22" fmla="*/ 12 w 38"/>
                    <a:gd name="T23" fmla="*/ 16 h 50"/>
                    <a:gd name="T24" fmla="*/ 18 w 38"/>
                    <a:gd name="T25" fmla="*/ 8 h 50"/>
                    <a:gd name="T26" fmla="*/ 22 w 38"/>
                    <a:gd name="T27" fmla="*/ 0 h 50"/>
                    <a:gd name="T28" fmla="*/ 32 w 38"/>
                    <a:gd name="T29" fmla="*/ 0 h 50"/>
                    <a:gd name="T30" fmla="*/ 10 w 38"/>
                    <a:gd name="T31" fmla="*/ 32 h 50"/>
                    <a:gd name="T32" fmla="*/ 22 w 38"/>
                    <a:gd name="T33" fmla="*/ 32 h 50"/>
                    <a:gd name="T34" fmla="*/ 22 w 38"/>
                    <a:gd name="T35" fmla="*/ 14 h 50"/>
                    <a:gd name="T36" fmla="*/ 19 w 38"/>
                    <a:gd name="T37" fmla="*/ 19 h 50"/>
                    <a:gd name="T38" fmla="*/ 16 w 38"/>
                    <a:gd name="T39" fmla="*/ 23 h 50"/>
                    <a:gd name="T40" fmla="*/ 13 w 38"/>
                    <a:gd name="T41" fmla="*/ 28 h 50"/>
                    <a:gd name="T42" fmla="*/ 10 w 38"/>
                    <a:gd name="T43"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50">
                      <a:moveTo>
                        <a:pt x="32" y="0"/>
                      </a:moveTo>
                      <a:cubicBezTo>
                        <a:pt x="32" y="32"/>
                        <a:pt x="32" y="32"/>
                        <a:pt x="32" y="32"/>
                      </a:cubicBezTo>
                      <a:cubicBezTo>
                        <a:pt x="38" y="32"/>
                        <a:pt x="38" y="32"/>
                        <a:pt x="38" y="32"/>
                      </a:cubicBezTo>
                      <a:cubicBezTo>
                        <a:pt x="38" y="40"/>
                        <a:pt x="38" y="40"/>
                        <a:pt x="38" y="40"/>
                      </a:cubicBezTo>
                      <a:cubicBezTo>
                        <a:pt x="32" y="40"/>
                        <a:pt x="32" y="40"/>
                        <a:pt x="32" y="40"/>
                      </a:cubicBezTo>
                      <a:cubicBezTo>
                        <a:pt x="32" y="50"/>
                        <a:pt x="32" y="50"/>
                        <a:pt x="32" y="50"/>
                      </a:cubicBezTo>
                      <a:cubicBezTo>
                        <a:pt x="22" y="50"/>
                        <a:pt x="22" y="50"/>
                        <a:pt x="22" y="50"/>
                      </a:cubicBezTo>
                      <a:cubicBezTo>
                        <a:pt x="22" y="40"/>
                        <a:pt x="22" y="40"/>
                        <a:pt x="22" y="40"/>
                      </a:cubicBezTo>
                      <a:cubicBezTo>
                        <a:pt x="0" y="40"/>
                        <a:pt x="0" y="40"/>
                        <a:pt x="0" y="40"/>
                      </a:cubicBezTo>
                      <a:cubicBezTo>
                        <a:pt x="0" y="31"/>
                        <a:pt x="0" y="31"/>
                        <a:pt x="0" y="31"/>
                      </a:cubicBezTo>
                      <a:cubicBezTo>
                        <a:pt x="2" y="29"/>
                        <a:pt x="4" y="27"/>
                        <a:pt x="6" y="24"/>
                      </a:cubicBezTo>
                      <a:cubicBezTo>
                        <a:pt x="8" y="22"/>
                        <a:pt x="10" y="19"/>
                        <a:pt x="12" y="16"/>
                      </a:cubicBezTo>
                      <a:cubicBezTo>
                        <a:pt x="14" y="13"/>
                        <a:pt x="16" y="11"/>
                        <a:pt x="18" y="8"/>
                      </a:cubicBezTo>
                      <a:cubicBezTo>
                        <a:pt x="19" y="5"/>
                        <a:pt x="21" y="2"/>
                        <a:pt x="22" y="0"/>
                      </a:cubicBezTo>
                      <a:lnTo>
                        <a:pt x="32" y="0"/>
                      </a:lnTo>
                      <a:close/>
                      <a:moveTo>
                        <a:pt x="10" y="32"/>
                      </a:moveTo>
                      <a:cubicBezTo>
                        <a:pt x="22" y="32"/>
                        <a:pt x="22" y="32"/>
                        <a:pt x="22" y="32"/>
                      </a:cubicBezTo>
                      <a:cubicBezTo>
                        <a:pt x="22" y="14"/>
                        <a:pt x="22" y="14"/>
                        <a:pt x="22" y="14"/>
                      </a:cubicBezTo>
                      <a:cubicBezTo>
                        <a:pt x="21" y="16"/>
                        <a:pt x="20" y="17"/>
                        <a:pt x="19" y="19"/>
                      </a:cubicBezTo>
                      <a:cubicBezTo>
                        <a:pt x="18" y="20"/>
                        <a:pt x="17" y="22"/>
                        <a:pt x="16" y="23"/>
                      </a:cubicBezTo>
                      <a:cubicBezTo>
                        <a:pt x="15" y="25"/>
                        <a:pt x="14" y="26"/>
                        <a:pt x="13" y="28"/>
                      </a:cubicBezTo>
                      <a:cubicBezTo>
                        <a:pt x="12" y="29"/>
                        <a:pt x="11" y="30"/>
                        <a:pt x="10" y="32"/>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32" name="Freeform 1123"/>
                <p:cNvSpPr>
                  <a:spLocks noEditPoints="1"/>
                </p:cNvSpPr>
                <p:nvPr/>
              </p:nvSpPr>
              <p:spPr bwMode="auto">
                <a:xfrm>
                  <a:off x="-4335463" y="1398588"/>
                  <a:ext cx="109537" cy="157162"/>
                </a:xfrm>
                <a:custGeom>
                  <a:avLst/>
                  <a:gdLst>
                    <a:gd name="T0" fmla="*/ 18 w 36"/>
                    <a:gd name="T1" fmla="*/ 52 h 52"/>
                    <a:gd name="T2" fmla="*/ 0 w 36"/>
                    <a:gd name="T3" fmla="*/ 27 h 52"/>
                    <a:gd name="T4" fmla="*/ 4 w 36"/>
                    <a:gd name="T5" fmla="*/ 7 h 52"/>
                    <a:gd name="T6" fmla="*/ 19 w 36"/>
                    <a:gd name="T7" fmla="*/ 0 h 52"/>
                    <a:gd name="T8" fmla="*/ 36 w 36"/>
                    <a:gd name="T9" fmla="*/ 26 h 52"/>
                    <a:gd name="T10" fmla="*/ 31 w 36"/>
                    <a:gd name="T11" fmla="*/ 45 h 52"/>
                    <a:gd name="T12" fmla="*/ 18 w 36"/>
                    <a:gd name="T13" fmla="*/ 52 h 52"/>
                    <a:gd name="T14" fmla="*/ 18 w 36"/>
                    <a:gd name="T15" fmla="*/ 9 h 52"/>
                    <a:gd name="T16" fmla="*/ 11 w 36"/>
                    <a:gd name="T17" fmla="*/ 27 h 52"/>
                    <a:gd name="T18" fmla="*/ 18 w 36"/>
                    <a:gd name="T19" fmla="*/ 44 h 52"/>
                    <a:gd name="T20" fmla="*/ 25 w 36"/>
                    <a:gd name="T21" fmla="*/ 26 h 52"/>
                    <a:gd name="T22" fmla="*/ 18 w 36"/>
                    <a:gd name="T2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52">
                      <a:moveTo>
                        <a:pt x="18" y="52"/>
                      </a:moveTo>
                      <a:cubicBezTo>
                        <a:pt x="6" y="52"/>
                        <a:pt x="0" y="44"/>
                        <a:pt x="0" y="27"/>
                      </a:cubicBezTo>
                      <a:cubicBezTo>
                        <a:pt x="0" y="18"/>
                        <a:pt x="1" y="11"/>
                        <a:pt x="4" y="7"/>
                      </a:cubicBezTo>
                      <a:cubicBezTo>
                        <a:pt x="8" y="2"/>
                        <a:pt x="12" y="0"/>
                        <a:pt x="19" y="0"/>
                      </a:cubicBezTo>
                      <a:cubicBezTo>
                        <a:pt x="30" y="0"/>
                        <a:pt x="36" y="9"/>
                        <a:pt x="36" y="26"/>
                      </a:cubicBezTo>
                      <a:cubicBezTo>
                        <a:pt x="36" y="34"/>
                        <a:pt x="35" y="41"/>
                        <a:pt x="31" y="45"/>
                      </a:cubicBezTo>
                      <a:cubicBezTo>
                        <a:pt x="28" y="50"/>
                        <a:pt x="24" y="52"/>
                        <a:pt x="18" y="52"/>
                      </a:cubicBezTo>
                      <a:close/>
                      <a:moveTo>
                        <a:pt x="18" y="9"/>
                      </a:moveTo>
                      <a:cubicBezTo>
                        <a:pt x="13" y="9"/>
                        <a:pt x="11" y="15"/>
                        <a:pt x="11" y="27"/>
                      </a:cubicBezTo>
                      <a:cubicBezTo>
                        <a:pt x="11" y="38"/>
                        <a:pt x="13" y="44"/>
                        <a:pt x="18" y="44"/>
                      </a:cubicBezTo>
                      <a:cubicBezTo>
                        <a:pt x="23" y="44"/>
                        <a:pt x="25" y="38"/>
                        <a:pt x="25" y="26"/>
                      </a:cubicBezTo>
                      <a:cubicBezTo>
                        <a:pt x="25" y="14"/>
                        <a:pt x="23" y="9"/>
                        <a:pt x="18" y="9"/>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33" name="Freeform 1124"/>
                <p:cNvSpPr>
                  <a:spLocks/>
                </p:cNvSpPr>
                <p:nvPr/>
              </p:nvSpPr>
              <p:spPr bwMode="auto">
                <a:xfrm>
                  <a:off x="-2390775" y="1401763"/>
                  <a:ext cx="104775" cy="152400"/>
                </a:xfrm>
                <a:custGeom>
                  <a:avLst/>
                  <a:gdLst>
                    <a:gd name="T0" fmla="*/ 35 w 35"/>
                    <a:gd name="T1" fmla="*/ 6 h 50"/>
                    <a:gd name="T2" fmla="*/ 29 w 35"/>
                    <a:gd name="T3" fmla="*/ 18 h 50"/>
                    <a:gd name="T4" fmla="*/ 24 w 35"/>
                    <a:gd name="T5" fmla="*/ 28 h 50"/>
                    <a:gd name="T6" fmla="*/ 21 w 35"/>
                    <a:gd name="T7" fmla="*/ 39 h 50"/>
                    <a:gd name="T8" fmla="*/ 19 w 35"/>
                    <a:gd name="T9" fmla="*/ 50 h 50"/>
                    <a:gd name="T10" fmla="*/ 7 w 35"/>
                    <a:gd name="T11" fmla="*/ 50 h 50"/>
                    <a:gd name="T12" fmla="*/ 10 w 35"/>
                    <a:gd name="T13" fmla="*/ 39 h 50"/>
                    <a:gd name="T14" fmla="*/ 13 w 35"/>
                    <a:gd name="T15" fmla="*/ 28 h 50"/>
                    <a:gd name="T16" fmla="*/ 18 w 35"/>
                    <a:gd name="T17" fmla="*/ 18 h 50"/>
                    <a:gd name="T18" fmla="*/ 23 w 35"/>
                    <a:gd name="T19" fmla="*/ 9 h 50"/>
                    <a:gd name="T20" fmla="*/ 0 w 35"/>
                    <a:gd name="T21" fmla="*/ 9 h 50"/>
                    <a:gd name="T22" fmla="*/ 0 w 35"/>
                    <a:gd name="T23" fmla="*/ 0 h 50"/>
                    <a:gd name="T24" fmla="*/ 35 w 35"/>
                    <a:gd name="T25" fmla="*/ 0 h 50"/>
                    <a:gd name="T26" fmla="*/ 35 w 35"/>
                    <a:gd name="T27"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50">
                      <a:moveTo>
                        <a:pt x="35" y="6"/>
                      </a:moveTo>
                      <a:cubicBezTo>
                        <a:pt x="33" y="10"/>
                        <a:pt x="31" y="14"/>
                        <a:pt x="29" y="18"/>
                      </a:cubicBezTo>
                      <a:cubicBezTo>
                        <a:pt x="27" y="21"/>
                        <a:pt x="26" y="25"/>
                        <a:pt x="24" y="28"/>
                      </a:cubicBezTo>
                      <a:cubicBezTo>
                        <a:pt x="23" y="32"/>
                        <a:pt x="22" y="35"/>
                        <a:pt x="21" y="39"/>
                      </a:cubicBezTo>
                      <a:cubicBezTo>
                        <a:pt x="20" y="42"/>
                        <a:pt x="19" y="46"/>
                        <a:pt x="19" y="50"/>
                      </a:cubicBezTo>
                      <a:cubicBezTo>
                        <a:pt x="7" y="50"/>
                        <a:pt x="7" y="50"/>
                        <a:pt x="7" y="50"/>
                      </a:cubicBezTo>
                      <a:cubicBezTo>
                        <a:pt x="8" y="46"/>
                        <a:pt x="8" y="43"/>
                        <a:pt x="10" y="39"/>
                      </a:cubicBezTo>
                      <a:cubicBezTo>
                        <a:pt x="11" y="35"/>
                        <a:pt x="12" y="32"/>
                        <a:pt x="13" y="28"/>
                      </a:cubicBezTo>
                      <a:cubicBezTo>
                        <a:pt x="15" y="25"/>
                        <a:pt x="16" y="22"/>
                        <a:pt x="18" y="18"/>
                      </a:cubicBezTo>
                      <a:cubicBezTo>
                        <a:pt x="20" y="15"/>
                        <a:pt x="22" y="12"/>
                        <a:pt x="23" y="9"/>
                      </a:cubicBezTo>
                      <a:cubicBezTo>
                        <a:pt x="0" y="9"/>
                        <a:pt x="0" y="9"/>
                        <a:pt x="0" y="9"/>
                      </a:cubicBezTo>
                      <a:cubicBezTo>
                        <a:pt x="0" y="0"/>
                        <a:pt x="0" y="0"/>
                        <a:pt x="0" y="0"/>
                      </a:cubicBezTo>
                      <a:cubicBezTo>
                        <a:pt x="35" y="0"/>
                        <a:pt x="35" y="0"/>
                        <a:pt x="35" y="0"/>
                      </a:cubicBezTo>
                      <a:lnTo>
                        <a:pt x="35" y="6"/>
                      </a:ln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34" name="Freeform 1125"/>
                <p:cNvSpPr>
                  <a:spLocks noEditPoints="1"/>
                </p:cNvSpPr>
                <p:nvPr/>
              </p:nvSpPr>
              <p:spPr bwMode="auto">
                <a:xfrm>
                  <a:off x="-2270125" y="1398588"/>
                  <a:ext cx="112712" cy="157162"/>
                </a:xfrm>
                <a:custGeom>
                  <a:avLst/>
                  <a:gdLst>
                    <a:gd name="T0" fmla="*/ 18 w 37"/>
                    <a:gd name="T1" fmla="*/ 52 h 52"/>
                    <a:gd name="T2" fmla="*/ 0 w 37"/>
                    <a:gd name="T3" fmla="*/ 27 h 52"/>
                    <a:gd name="T4" fmla="*/ 5 w 37"/>
                    <a:gd name="T5" fmla="*/ 7 h 52"/>
                    <a:gd name="T6" fmla="*/ 19 w 37"/>
                    <a:gd name="T7" fmla="*/ 0 h 52"/>
                    <a:gd name="T8" fmla="*/ 37 w 37"/>
                    <a:gd name="T9" fmla="*/ 26 h 52"/>
                    <a:gd name="T10" fmla="*/ 32 w 37"/>
                    <a:gd name="T11" fmla="*/ 45 h 52"/>
                    <a:gd name="T12" fmla="*/ 18 w 37"/>
                    <a:gd name="T13" fmla="*/ 52 h 52"/>
                    <a:gd name="T14" fmla="*/ 19 w 37"/>
                    <a:gd name="T15" fmla="*/ 9 h 52"/>
                    <a:gd name="T16" fmla="*/ 12 w 37"/>
                    <a:gd name="T17" fmla="*/ 27 h 52"/>
                    <a:gd name="T18" fmla="*/ 19 w 37"/>
                    <a:gd name="T19" fmla="*/ 44 h 52"/>
                    <a:gd name="T20" fmla="*/ 26 w 37"/>
                    <a:gd name="T21" fmla="*/ 26 h 52"/>
                    <a:gd name="T22" fmla="*/ 19 w 37"/>
                    <a:gd name="T2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7"/>
                      </a:cubicBezTo>
                      <a:cubicBezTo>
                        <a:pt x="9" y="2"/>
                        <a:pt x="13" y="0"/>
                        <a:pt x="19" y="0"/>
                      </a:cubicBezTo>
                      <a:cubicBezTo>
                        <a:pt x="31" y="0"/>
                        <a:pt x="37" y="9"/>
                        <a:pt x="37" y="26"/>
                      </a:cubicBezTo>
                      <a:cubicBezTo>
                        <a:pt x="37" y="34"/>
                        <a:pt x="35" y="41"/>
                        <a:pt x="32" y="45"/>
                      </a:cubicBezTo>
                      <a:cubicBezTo>
                        <a:pt x="29" y="50"/>
                        <a:pt x="24" y="52"/>
                        <a:pt x="18" y="52"/>
                      </a:cubicBezTo>
                      <a:close/>
                      <a:moveTo>
                        <a:pt x="19" y="9"/>
                      </a:moveTo>
                      <a:cubicBezTo>
                        <a:pt x="14" y="9"/>
                        <a:pt x="12" y="15"/>
                        <a:pt x="12" y="27"/>
                      </a:cubicBezTo>
                      <a:cubicBezTo>
                        <a:pt x="12" y="38"/>
                        <a:pt x="14" y="44"/>
                        <a:pt x="19" y="44"/>
                      </a:cubicBezTo>
                      <a:cubicBezTo>
                        <a:pt x="23" y="44"/>
                        <a:pt x="26" y="38"/>
                        <a:pt x="26" y="26"/>
                      </a:cubicBezTo>
                      <a:cubicBezTo>
                        <a:pt x="26" y="14"/>
                        <a:pt x="23" y="9"/>
                        <a:pt x="19" y="9"/>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35" name="Freeform 1126"/>
                <p:cNvSpPr>
                  <a:spLocks/>
                </p:cNvSpPr>
                <p:nvPr/>
              </p:nvSpPr>
              <p:spPr bwMode="auto">
                <a:xfrm>
                  <a:off x="-3798888" y="1146175"/>
                  <a:ext cx="93662" cy="155575"/>
                </a:xfrm>
                <a:custGeom>
                  <a:avLst/>
                  <a:gdLst>
                    <a:gd name="T0" fmla="*/ 0 w 31"/>
                    <a:gd name="T1" fmla="*/ 49 h 51"/>
                    <a:gd name="T2" fmla="*/ 0 w 31"/>
                    <a:gd name="T3" fmla="*/ 40 h 51"/>
                    <a:gd name="T4" fmla="*/ 11 w 31"/>
                    <a:gd name="T5" fmla="*/ 43 h 51"/>
                    <a:gd name="T6" fmla="*/ 17 w 31"/>
                    <a:gd name="T7" fmla="*/ 41 h 51"/>
                    <a:gd name="T8" fmla="*/ 20 w 31"/>
                    <a:gd name="T9" fmla="*/ 35 h 51"/>
                    <a:gd name="T10" fmla="*/ 9 w 31"/>
                    <a:gd name="T11" fmla="*/ 27 h 51"/>
                    <a:gd name="T12" fmla="*/ 0 w 31"/>
                    <a:gd name="T13" fmla="*/ 28 h 51"/>
                    <a:gd name="T14" fmla="*/ 2 w 31"/>
                    <a:gd name="T15" fmla="*/ 0 h 51"/>
                    <a:gd name="T16" fmla="*/ 29 w 31"/>
                    <a:gd name="T17" fmla="*/ 0 h 51"/>
                    <a:gd name="T18" fmla="*/ 29 w 31"/>
                    <a:gd name="T19" fmla="*/ 9 h 51"/>
                    <a:gd name="T20" fmla="*/ 11 w 31"/>
                    <a:gd name="T21" fmla="*/ 9 h 51"/>
                    <a:gd name="T22" fmla="*/ 10 w 31"/>
                    <a:gd name="T23" fmla="*/ 19 h 51"/>
                    <a:gd name="T24" fmla="*/ 15 w 31"/>
                    <a:gd name="T25" fmla="*/ 19 h 51"/>
                    <a:gd name="T26" fmla="*/ 27 w 31"/>
                    <a:gd name="T27" fmla="*/ 23 h 51"/>
                    <a:gd name="T28" fmla="*/ 31 w 31"/>
                    <a:gd name="T29" fmla="*/ 34 h 51"/>
                    <a:gd name="T30" fmla="*/ 26 w 31"/>
                    <a:gd name="T31" fmla="*/ 46 h 51"/>
                    <a:gd name="T32" fmla="*/ 12 w 31"/>
                    <a:gd name="T33" fmla="*/ 51 h 51"/>
                    <a:gd name="T34" fmla="*/ 0 w 31"/>
                    <a:gd name="T35"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51">
                      <a:moveTo>
                        <a:pt x="0" y="49"/>
                      </a:moveTo>
                      <a:cubicBezTo>
                        <a:pt x="0" y="40"/>
                        <a:pt x="0" y="40"/>
                        <a:pt x="0" y="40"/>
                      </a:cubicBezTo>
                      <a:cubicBezTo>
                        <a:pt x="3" y="42"/>
                        <a:pt x="7" y="43"/>
                        <a:pt x="11" y="43"/>
                      </a:cubicBezTo>
                      <a:cubicBezTo>
                        <a:pt x="13" y="43"/>
                        <a:pt x="16" y="42"/>
                        <a:pt x="17" y="41"/>
                      </a:cubicBezTo>
                      <a:cubicBezTo>
                        <a:pt x="19" y="39"/>
                        <a:pt x="20" y="37"/>
                        <a:pt x="20" y="35"/>
                      </a:cubicBezTo>
                      <a:cubicBezTo>
                        <a:pt x="20" y="30"/>
                        <a:pt x="16" y="27"/>
                        <a:pt x="9" y="27"/>
                      </a:cubicBezTo>
                      <a:cubicBezTo>
                        <a:pt x="7" y="27"/>
                        <a:pt x="4" y="28"/>
                        <a:pt x="0" y="28"/>
                      </a:cubicBezTo>
                      <a:cubicBezTo>
                        <a:pt x="2" y="0"/>
                        <a:pt x="2" y="0"/>
                        <a:pt x="2" y="0"/>
                      </a:cubicBezTo>
                      <a:cubicBezTo>
                        <a:pt x="29" y="0"/>
                        <a:pt x="29" y="0"/>
                        <a:pt x="29" y="0"/>
                      </a:cubicBezTo>
                      <a:cubicBezTo>
                        <a:pt x="29" y="9"/>
                        <a:pt x="29" y="9"/>
                        <a:pt x="29" y="9"/>
                      </a:cubicBezTo>
                      <a:cubicBezTo>
                        <a:pt x="11" y="9"/>
                        <a:pt x="11" y="9"/>
                        <a:pt x="11" y="9"/>
                      </a:cubicBezTo>
                      <a:cubicBezTo>
                        <a:pt x="10" y="19"/>
                        <a:pt x="10" y="19"/>
                        <a:pt x="10" y="19"/>
                      </a:cubicBezTo>
                      <a:cubicBezTo>
                        <a:pt x="12" y="19"/>
                        <a:pt x="13" y="19"/>
                        <a:pt x="15" y="19"/>
                      </a:cubicBezTo>
                      <a:cubicBezTo>
                        <a:pt x="20" y="19"/>
                        <a:pt x="24" y="20"/>
                        <a:pt x="27" y="23"/>
                      </a:cubicBezTo>
                      <a:cubicBezTo>
                        <a:pt x="30" y="26"/>
                        <a:pt x="31" y="29"/>
                        <a:pt x="31" y="34"/>
                      </a:cubicBezTo>
                      <a:cubicBezTo>
                        <a:pt x="31" y="39"/>
                        <a:pt x="29" y="43"/>
                        <a:pt x="26" y="46"/>
                      </a:cubicBezTo>
                      <a:cubicBezTo>
                        <a:pt x="23" y="50"/>
                        <a:pt x="18" y="51"/>
                        <a:pt x="12" y="51"/>
                      </a:cubicBezTo>
                      <a:cubicBezTo>
                        <a:pt x="7" y="51"/>
                        <a:pt x="3" y="50"/>
                        <a:pt x="0" y="49"/>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36" name="Freeform 1127"/>
                <p:cNvSpPr>
                  <a:spLocks noEditPoints="1"/>
                </p:cNvSpPr>
                <p:nvPr/>
              </p:nvSpPr>
              <p:spPr bwMode="auto">
                <a:xfrm>
                  <a:off x="-3684588" y="1143000"/>
                  <a:ext cx="112712" cy="158750"/>
                </a:xfrm>
                <a:custGeom>
                  <a:avLst/>
                  <a:gdLst>
                    <a:gd name="T0" fmla="*/ 18 w 37"/>
                    <a:gd name="T1" fmla="*/ 52 h 52"/>
                    <a:gd name="T2" fmla="*/ 0 w 37"/>
                    <a:gd name="T3" fmla="*/ 27 h 52"/>
                    <a:gd name="T4" fmla="*/ 5 w 37"/>
                    <a:gd name="T5" fmla="*/ 7 h 52"/>
                    <a:gd name="T6" fmla="*/ 19 w 37"/>
                    <a:gd name="T7" fmla="*/ 0 h 52"/>
                    <a:gd name="T8" fmla="*/ 37 w 37"/>
                    <a:gd name="T9" fmla="*/ 26 h 52"/>
                    <a:gd name="T10" fmla="*/ 32 w 37"/>
                    <a:gd name="T11" fmla="*/ 45 h 52"/>
                    <a:gd name="T12" fmla="*/ 18 w 37"/>
                    <a:gd name="T13" fmla="*/ 52 h 52"/>
                    <a:gd name="T14" fmla="*/ 19 w 37"/>
                    <a:gd name="T15" fmla="*/ 9 h 52"/>
                    <a:gd name="T16" fmla="*/ 12 w 37"/>
                    <a:gd name="T17" fmla="*/ 27 h 52"/>
                    <a:gd name="T18" fmla="*/ 19 w 37"/>
                    <a:gd name="T19" fmla="*/ 44 h 52"/>
                    <a:gd name="T20" fmla="*/ 26 w 37"/>
                    <a:gd name="T21" fmla="*/ 26 h 52"/>
                    <a:gd name="T22" fmla="*/ 19 w 37"/>
                    <a:gd name="T2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7"/>
                      </a:cubicBezTo>
                      <a:cubicBezTo>
                        <a:pt x="9" y="2"/>
                        <a:pt x="13" y="0"/>
                        <a:pt x="19" y="0"/>
                      </a:cubicBezTo>
                      <a:cubicBezTo>
                        <a:pt x="31" y="0"/>
                        <a:pt x="37" y="9"/>
                        <a:pt x="37" y="26"/>
                      </a:cubicBezTo>
                      <a:cubicBezTo>
                        <a:pt x="37" y="34"/>
                        <a:pt x="35" y="41"/>
                        <a:pt x="32" y="45"/>
                      </a:cubicBezTo>
                      <a:cubicBezTo>
                        <a:pt x="29" y="50"/>
                        <a:pt x="24" y="52"/>
                        <a:pt x="18" y="52"/>
                      </a:cubicBezTo>
                      <a:close/>
                      <a:moveTo>
                        <a:pt x="19" y="9"/>
                      </a:moveTo>
                      <a:cubicBezTo>
                        <a:pt x="14" y="9"/>
                        <a:pt x="12" y="15"/>
                        <a:pt x="12" y="27"/>
                      </a:cubicBezTo>
                      <a:cubicBezTo>
                        <a:pt x="12" y="38"/>
                        <a:pt x="14" y="44"/>
                        <a:pt x="19" y="44"/>
                      </a:cubicBezTo>
                      <a:cubicBezTo>
                        <a:pt x="23" y="44"/>
                        <a:pt x="26" y="38"/>
                        <a:pt x="26" y="26"/>
                      </a:cubicBezTo>
                      <a:cubicBezTo>
                        <a:pt x="26" y="14"/>
                        <a:pt x="23" y="9"/>
                        <a:pt x="19" y="9"/>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37" name="Freeform 1128"/>
                <p:cNvSpPr>
                  <a:spLocks noEditPoints="1"/>
                </p:cNvSpPr>
                <p:nvPr/>
              </p:nvSpPr>
              <p:spPr bwMode="auto">
                <a:xfrm>
                  <a:off x="-2954338" y="1143000"/>
                  <a:ext cx="106362" cy="158750"/>
                </a:xfrm>
                <a:custGeom>
                  <a:avLst/>
                  <a:gdLst>
                    <a:gd name="T0" fmla="*/ 35 w 35"/>
                    <a:gd name="T1" fmla="*/ 35 h 52"/>
                    <a:gd name="T2" fmla="*/ 34 w 35"/>
                    <a:gd name="T3" fmla="*/ 41 h 52"/>
                    <a:gd name="T4" fmla="*/ 30 w 35"/>
                    <a:gd name="T5" fmla="*/ 47 h 52"/>
                    <a:gd name="T6" fmla="*/ 25 w 35"/>
                    <a:gd name="T7" fmla="*/ 51 h 52"/>
                    <a:gd name="T8" fmla="*/ 18 w 35"/>
                    <a:gd name="T9" fmla="*/ 52 h 52"/>
                    <a:gd name="T10" fmla="*/ 10 w 35"/>
                    <a:gd name="T11" fmla="*/ 51 h 52"/>
                    <a:gd name="T12" fmla="*/ 5 w 35"/>
                    <a:gd name="T13" fmla="*/ 46 h 52"/>
                    <a:gd name="T14" fmla="*/ 1 w 35"/>
                    <a:gd name="T15" fmla="*/ 39 h 52"/>
                    <a:gd name="T16" fmla="*/ 0 w 35"/>
                    <a:gd name="T17" fmla="*/ 29 h 52"/>
                    <a:gd name="T18" fmla="*/ 1 w 35"/>
                    <a:gd name="T19" fmla="*/ 17 h 52"/>
                    <a:gd name="T20" fmla="*/ 6 w 35"/>
                    <a:gd name="T21" fmla="*/ 8 h 52"/>
                    <a:gd name="T22" fmla="*/ 13 w 35"/>
                    <a:gd name="T23" fmla="*/ 2 h 52"/>
                    <a:gd name="T24" fmla="*/ 23 w 35"/>
                    <a:gd name="T25" fmla="*/ 0 h 52"/>
                    <a:gd name="T26" fmla="*/ 32 w 35"/>
                    <a:gd name="T27" fmla="*/ 1 h 52"/>
                    <a:gd name="T28" fmla="*/ 32 w 35"/>
                    <a:gd name="T29" fmla="*/ 11 h 52"/>
                    <a:gd name="T30" fmla="*/ 23 w 35"/>
                    <a:gd name="T31" fmla="*/ 9 h 52"/>
                    <a:gd name="T32" fmla="*/ 18 w 35"/>
                    <a:gd name="T33" fmla="*/ 10 h 52"/>
                    <a:gd name="T34" fmla="*/ 14 w 35"/>
                    <a:gd name="T35" fmla="*/ 13 h 52"/>
                    <a:gd name="T36" fmla="*/ 12 w 35"/>
                    <a:gd name="T37" fmla="*/ 18 h 52"/>
                    <a:gd name="T38" fmla="*/ 11 w 35"/>
                    <a:gd name="T39" fmla="*/ 24 h 52"/>
                    <a:gd name="T40" fmla="*/ 11 w 35"/>
                    <a:gd name="T41" fmla="*/ 24 h 52"/>
                    <a:gd name="T42" fmla="*/ 22 w 35"/>
                    <a:gd name="T43" fmla="*/ 19 h 52"/>
                    <a:gd name="T44" fmla="*/ 27 w 35"/>
                    <a:gd name="T45" fmla="*/ 20 h 52"/>
                    <a:gd name="T46" fmla="*/ 32 w 35"/>
                    <a:gd name="T47" fmla="*/ 23 h 52"/>
                    <a:gd name="T48" fmla="*/ 34 w 35"/>
                    <a:gd name="T49" fmla="*/ 28 h 52"/>
                    <a:gd name="T50" fmla="*/ 35 w 35"/>
                    <a:gd name="T51" fmla="*/ 35 h 52"/>
                    <a:gd name="T52" fmla="*/ 24 w 35"/>
                    <a:gd name="T53" fmla="*/ 35 h 52"/>
                    <a:gd name="T54" fmla="*/ 18 w 35"/>
                    <a:gd name="T55" fmla="*/ 27 h 52"/>
                    <a:gd name="T56" fmla="*/ 15 w 35"/>
                    <a:gd name="T57" fmla="*/ 28 h 52"/>
                    <a:gd name="T58" fmla="*/ 13 w 35"/>
                    <a:gd name="T59" fmla="*/ 29 h 52"/>
                    <a:gd name="T60" fmla="*/ 12 w 35"/>
                    <a:gd name="T61" fmla="*/ 32 h 52"/>
                    <a:gd name="T62" fmla="*/ 11 w 35"/>
                    <a:gd name="T63" fmla="*/ 35 h 52"/>
                    <a:gd name="T64" fmla="*/ 12 w 35"/>
                    <a:gd name="T65" fmla="*/ 38 h 52"/>
                    <a:gd name="T66" fmla="*/ 13 w 35"/>
                    <a:gd name="T67" fmla="*/ 41 h 52"/>
                    <a:gd name="T68" fmla="*/ 15 w 35"/>
                    <a:gd name="T69" fmla="*/ 43 h 52"/>
                    <a:gd name="T70" fmla="*/ 18 w 35"/>
                    <a:gd name="T71" fmla="*/ 44 h 52"/>
                    <a:gd name="T72" fmla="*/ 21 w 35"/>
                    <a:gd name="T73" fmla="*/ 43 h 52"/>
                    <a:gd name="T74" fmla="*/ 23 w 35"/>
                    <a:gd name="T75" fmla="*/ 41 h 52"/>
                    <a:gd name="T76" fmla="*/ 24 w 35"/>
                    <a:gd name="T77" fmla="*/ 39 h 52"/>
                    <a:gd name="T78" fmla="*/ 24 w 35"/>
                    <a:gd name="T79"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 h="52">
                      <a:moveTo>
                        <a:pt x="35" y="35"/>
                      </a:moveTo>
                      <a:cubicBezTo>
                        <a:pt x="35" y="37"/>
                        <a:pt x="35" y="39"/>
                        <a:pt x="34" y="41"/>
                      </a:cubicBezTo>
                      <a:cubicBezTo>
                        <a:pt x="33" y="44"/>
                        <a:pt x="32" y="46"/>
                        <a:pt x="30" y="47"/>
                      </a:cubicBezTo>
                      <a:cubicBezTo>
                        <a:pt x="29" y="49"/>
                        <a:pt x="27" y="50"/>
                        <a:pt x="25" y="51"/>
                      </a:cubicBezTo>
                      <a:cubicBezTo>
                        <a:pt x="23" y="52"/>
                        <a:pt x="20" y="52"/>
                        <a:pt x="18" y="52"/>
                      </a:cubicBezTo>
                      <a:cubicBezTo>
                        <a:pt x="15" y="52"/>
                        <a:pt x="13" y="52"/>
                        <a:pt x="10" y="51"/>
                      </a:cubicBezTo>
                      <a:cubicBezTo>
                        <a:pt x="8" y="50"/>
                        <a:pt x="6" y="48"/>
                        <a:pt x="5" y="46"/>
                      </a:cubicBezTo>
                      <a:cubicBezTo>
                        <a:pt x="3" y="44"/>
                        <a:pt x="2" y="42"/>
                        <a:pt x="1" y="39"/>
                      </a:cubicBezTo>
                      <a:cubicBezTo>
                        <a:pt x="0" y="36"/>
                        <a:pt x="0" y="32"/>
                        <a:pt x="0" y="29"/>
                      </a:cubicBezTo>
                      <a:cubicBezTo>
                        <a:pt x="0" y="24"/>
                        <a:pt x="0" y="20"/>
                        <a:pt x="1" y="17"/>
                      </a:cubicBezTo>
                      <a:cubicBezTo>
                        <a:pt x="2" y="13"/>
                        <a:pt x="4" y="10"/>
                        <a:pt x="6" y="8"/>
                      </a:cubicBezTo>
                      <a:cubicBezTo>
                        <a:pt x="8" y="5"/>
                        <a:pt x="10" y="3"/>
                        <a:pt x="13" y="2"/>
                      </a:cubicBezTo>
                      <a:cubicBezTo>
                        <a:pt x="16" y="1"/>
                        <a:pt x="19" y="0"/>
                        <a:pt x="23" y="0"/>
                      </a:cubicBezTo>
                      <a:cubicBezTo>
                        <a:pt x="27" y="0"/>
                        <a:pt x="30" y="0"/>
                        <a:pt x="32" y="1"/>
                      </a:cubicBezTo>
                      <a:cubicBezTo>
                        <a:pt x="32" y="11"/>
                        <a:pt x="32" y="11"/>
                        <a:pt x="32" y="11"/>
                      </a:cubicBezTo>
                      <a:cubicBezTo>
                        <a:pt x="29" y="9"/>
                        <a:pt x="26" y="9"/>
                        <a:pt x="23" y="9"/>
                      </a:cubicBezTo>
                      <a:cubicBezTo>
                        <a:pt x="21" y="9"/>
                        <a:pt x="20" y="9"/>
                        <a:pt x="18" y="10"/>
                      </a:cubicBezTo>
                      <a:cubicBezTo>
                        <a:pt x="17" y="10"/>
                        <a:pt x="15" y="11"/>
                        <a:pt x="14" y="13"/>
                      </a:cubicBezTo>
                      <a:cubicBezTo>
                        <a:pt x="13" y="14"/>
                        <a:pt x="12" y="16"/>
                        <a:pt x="12" y="18"/>
                      </a:cubicBezTo>
                      <a:cubicBezTo>
                        <a:pt x="11" y="19"/>
                        <a:pt x="11" y="22"/>
                        <a:pt x="11" y="24"/>
                      </a:cubicBezTo>
                      <a:cubicBezTo>
                        <a:pt x="11" y="24"/>
                        <a:pt x="11" y="24"/>
                        <a:pt x="11" y="24"/>
                      </a:cubicBezTo>
                      <a:cubicBezTo>
                        <a:pt x="13" y="21"/>
                        <a:pt x="17" y="19"/>
                        <a:pt x="22" y="19"/>
                      </a:cubicBezTo>
                      <a:cubicBezTo>
                        <a:pt x="24" y="19"/>
                        <a:pt x="26" y="19"/>
                        <a:pt x="27" y="20"/>
                      </a:cubicBezTo>
                      <a:cubicBezTo>
                        <a:pt x="29" y="21"/>
                        <a:pt x="30" y="22"/>
                        <a:pt x="32" y="23"/>
                      </a:cubicBezTo>
                      <a:cubicBezTo>
                        <a:pt x="33" y="25"/>
                        <a:pt x="34" y="26"/>
                        <a:pt x="34" y="28"/>
                      </a:cubicBezTo>
                      <a:cubicBezTo>
                        <a:pt x="35" y="30"/>
                        <a:pt x="35" y="32"/>
                        <a:pt x="35" y="35"/>
                      </a:cubicBezTo>
                      <a:close/>
                      <a:moveTo>
                        <a:pt x="24" y="35"/>
                      </a:moveTo>
                      <a:cubicBezTo>
                        <a:pt x="24" y="30"/>
                        <a:pt x="22" y="27"/>
                        <a:pt x="18" y="27"/>
                      </a:cubicBezTo>
                      <a:cubicBezTo>
                        <a:pt x="17" y="27"/>
                        <a:pt x="16" y="27"/>
                        <a:pt x="15" y="28"/>
                      </a:cubicBezTo>
                      <a:cubicBezTo>
                        <a:pt x="14" y="28"/>
                        <a:pt x="14" y="29"/>
                        <a:pt x="13" y="29"/>
                      </a:cubicBezTo>
                      <a:cubicBezTo>
                        <a:pt x="12" y="30"/>
                        <a:pt x="12" y="31"/>
                        <a:pt x="12" y="32"/>
                      </a:cubicBezTo>
                      <a:cubicBezTo>
                        <a:pt x="11" y="33"/>
                        <a:pt x="11" y="34"/>
                        <a:pt x="11" y="35"/>
                      </a:cubicBezTo>
                      <a:cubicBezTo>
                        <a:pt x="11" y="36"/>
                        <a:pt x="11" y="37"/>
                        <a:pt x="12" y="38"/>
                      </a:cubicBezTo>
                      <a:cubicBezTo>
                        <a:pt x="12" y="39"/>
                        <a:pt x="12" y="40"/>
                        <a:pt x="13" y="41"/>
                      </a:cubicBezTo>
                      <a:cubicBezTo>
                        <a:pt x="14" y="42"/>
                        <a:pt x="14" y="42"/>
                        <a:pt x="15" y="43"/>
                      </a:cubicBezTo>
                      <a:cubicBezTo>
                        <a:pt x="16" y="43"/>
                        <a:pt x="17" y="44"/>
                        <a:pt x="18" y="44"/>
                      </a:cubicBezTo>
                      <a:cubicBezTo>
                        <a:pt x="19" y="44"/>
                        <a:pt x="20" y="43"/>
                        <a:pt x="21" y="43"/>
                      </a:cubicBezTo>
                      <a:cubicBezTo>
                        <a:pt x="21" y="43"/>
                        <a:pt x="22" y="42"/>
                        <a:pt x="23" y="41"/>
                      </a:cubicBezTo>
                      <a:cubicBezTo>
                        <a:pt x="23" y="41"/>
                        <a:pt x="24" y="40"/>
                        <a:pt x="24" y="39"/>
                      </a:cubicBezTo>
                      <a:cubicBezTo>
                        <a:pt x="24" y="38"/>
                        <a:pt x="24" y="36"/>
                        <a:pt x="24" y="35"/>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38" name="Freeform 1129"/>
                <p:cNvSpPr>
                  <a:spLocks noEditPoints="1"/>
                </p:cNvSpPr>
                <p:nvPr/>
              </p:nvSpPr>
              <p:spPr bwMode="auto">
                <a:xfrm>
                  <a:off x="-2833688" y="1143000"/>
                  <a:ext cx="112712" cy="158750"/>
                </a:xfrm>
                <a:custGeom>
                  <a:avLst/>
                  <a:gdLst>
                    <a:gd name="T0" fmla="*/ 18 w 37"/>
                    <a:gd name="T1" fmla="*/ 52 h 52"/>
                    <a:gd name="T2" fmla="*/ 0 w 37"/>
                    <a:gd name="T3" fmla="*/ 27 h 52"/>
                    <a:gd name="T4" fmla="*/ 5 w 37"/>
                    <a:gd name="T5" fmla="*/ 7 h 52"/>
                    <a:gd name="T6" fmla="*/ 19 w 37"/>
                    <a:gd name="T7" fmla="*/ 0 h 52"/>
                    <a:gd name="T8" fmla="*/ 37 w 37"/>
                    <a:gd name="T9" fmla="*/ 26 h 52"/>
                    <a:gd name="T10" fmla="*/ 32 w 37"/>
                    <a:gd name="T11" fmla="*/ 45 h 52"/>
                    <a:gd name="T12" fmla="*/ 18 w 37"/>
                    <a:gd name="T13" fmla="*/ 52 h 52"/>
                    <a:gd name="T14" fmla="*/ 19 w 37"/>
                    <a:gd name="T15" fmla="*/ 9 h 52"/>
                    <a:gd name="T16" fmla="*/ 11 w 37"/>
                    <a:gd name="T17" fmla="*/ 27 h 52"/>
                    <a:gd name="T18" fmla="*/ 18 w 37"/>
                    <a:gd name="T19" fmla="*/ 44 h 52"/>
                    <a:gd name="T20" fmla="*/ 25 w 37"/>
                    <a:gd name="T21" fmla="*/ 26 h 52"/>
                    <a:gd name="T22" fmla="*/ 19 w 37"/>
                    <a:gd name="T23" fmla="*/ 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7"/>
                      </a:cubicBezTo>
                      <a:cubicBezTo>
                        <a:pt x="8" y="2"/>
                        <a:pt x="13" y="0"/>
                        <a:pt x="19" y="0"/>
                      </a:cubicBezTo>
                      <a:cubicBezTo>
                        <a:pt x="31" y="0"/>
                        <a:pt x="37" y="9"/>
                        <a:pt x="37" y="26"/>
                      </a:cubicBezTo>
                      <a:cubicBezTo>
                        <a:pt x="37" y="34"/>
                        <a:pt x="35" y="41"/>
                        <a:pt x="32" y="45"/>
                      </a:cubicBezTo>
                      <a:cubicBezTo>
                        <a:pt x="29" y="50"/>
                        <a:pt x="24" y="52"/>
                        <a:pt x="18" y="52"/>
                      </a:cubicBezTo>
                      <a:close/>
                      <a:moveTo>
                        <a:pt x="19" y="9"/>
                      </a:moveTo>
                      <a:cubicBezTo>
                        <a:pt x="14" y="9"/>
                        <a:pt x="11" y="15"/>
                        <a:pt x="11" y="27"/>
                      </a:cubicBezTo>
                      <a:cubicBezTo>
                        <a:pt x="11" y="38"/>
                        <a:pt x="14" y="44"/>
                        <a:pt x="18" y="44"/>
                      </a:cubicBezTo>
                      <a:cubicBezTo>
                        <a:pt x="23" y="44"/>
                        <a:pt x="25" y="38"/>
                        <a:pt x="25" y="26"/>
                      </a:cubicBezTo>
                      <a:cubicBezTo>
                        <a:pt x="25" y="14"/>
                        <a:pt x="23" y="9"/>
                        <a:pt x="19" y="9"/>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39" name="Freeform 1130"/>
                <p:cNvSpPr>
                  <a:spLocks/>
                </p:cNvSpPr>
                <p:nvPr/>
              </p:nvSpPr>
              <p:spPr bwMode="auto">
                <a:xfrm>
                  <a:off x="-1897063" y="2362200"/>
                  <a:ext cx="211137" cy="1000125"/>
                </a:xfrm>
                <a:custGeom>
                  <a:avLst/>
                  <a:gdLst>
                    <a:gd name="T0" fmla="*/ 47 w 70"/>
                    <a:gd name="T1" fmla="*/ 329 h 329"/>
                    <a:gd name="T2" fmla="*/ 44 w 70"/>
                    <a:gd name="T3" fmla="*/ 329 h 329"/>
                    <a:gd name="T4" fmla="*/ 33 w 70"/>
                    <a:gd name="T5" fmla="*/ 312 h 329"/>
                    <a:gd name="T6" fmla="*/ 42 w 70"/>
                    <a:gd name="T7" fmla="*/ 216 h 329"/>
                    <a:gd name="T8" fmla="*/ 3 w 70"/>
                    <a:gd name="T9" fmla="*/ 21 h 329"/>
                    <a:gd name="T10" fmla="*/ 10 w 70"/>
                    <a:gd name="T11" fmla="*/ 3 h 329"/>
                    <a:gd name="T12" fmla="*/ 29 w 70"/>
                    <a:gd name="T13" fmla="*/ 10 h 329"/>
                    <a:gd name="T14" fmla="*/ 70 w 70"/>
                    <a:gd name="T15" fmla="*/ 216 h 329"/>
                    <a:gd name="T16" fmla="*/ 61 w 70"/>
                    <a:gd name="T17" fmla="*/ 318 h 329"/>
                    <a:gd name="T18" fmla="*/ 47 w 70"/>
                    <a:gd name="T19"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329">
                      <a:moveTo>
                        <a:pt x="47" y="329"/>
                      </a:moveTo>
                      <a:cubicBezTo>
                        <a:pt x="46" y="329"/>
                        <a:pt x="45" y="329"/>
                        <a:pt x="44" y="329"/>
                      </a:cubicBezTo>
                      <a:cubicBezTo>
                        <a:pt x="37" y="327"/>
                        <a:pt x="32" y="320"/>
                        <a:pt x="33" y="312"/>
                      </a:cubicBezTo>
                      <a:cubicBezTo>
                        <a:pt x="39" y="281"/>
                        <a:pt x="42" y="249"/>
                        <a:pt x="42" y="216"/>
                      </a:cubicBezTo>
                      <a:cubicBezTo>
                        <a:pt x="42" y="149"/>
                        <a:pt x="29" y="83"/>
                        <a:pt x="3" y="21"/>
                      </a:cubicBezTo>
                      <a:cubicBezTo>
                        <a:pt x="0" y="14"/>
                        <a:pt x="3" y="6"/>
                        <a:pt x="10" y="3"/>
                      </a:cubicBezTo>
                      <a:cubicBezTo>
                        <a:pt x="17" y="0"/>
                        <a:pt x="26" y="3"/>
                        <a:pt x="29" y="10"/>
                      </a:cubicBezTo>
                      <a:cubicBezTo>
                        <a:pt x="56" y="76"/>
                        <a:pt x="70" y="145"/>
                        <a:pt x="70" y="216"/>
                      </a:cubicBezTo>
                      <a:cubicBezTo>
                        <a:pt x="70" y="250"/>
                        <a:pt x="67" y="284"/>
                        <a:pt x="61" y="318"/>
                      </a:cubicBezTo>
                      <a:cubicBezTo>
                        <a:pt x="59" y="324"/>
                        <a:pt x="53" y="329"/>
                        <a:pt x="47" y="329"/>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sp>
              <p:nvSpPr>
                <p:cNvPr id="140" name="Freeform 1131"/>
                <p:cNvSpPr>
                  <a:spLocks/>
                </p:cNvSpPr>
                <p:nvPr/>
              </p:nvSpPr>
              <p:spPr bwMode="auto">
                <a:xfrm>
                  <a:off x="-4903788" y="1404938"/>
                  <a:ext cx="2867025" cy="1835150"/>
                </a:xfrm>
                <a:custGeom>
                  <a:avLst/>
                  <a:gdLst>
                    <a:gd name="T0" fmla="*/ 18 w 947"/>
                    <a:gd name="T1" fmla="*/ 604 h 604"/>
                    <a:gd name="T2" fmla="*/ 4 w 947"/>
                    <a:gd name="T3" fmla="*/ 592 h 604"/>
                    <a:gd name="T4" fmla="*/ 0 w 947"/>
                    <a:gd name="T5" fmla="*/ 531 h 604"/>
                    <a:gd name="T6" fmla="*/ 532 w 947"/>
                    <a:gd name="T7" fmla="*/ 0 h 604"/>
                    <a:gd name="T8" fmla="*/ 942 w 947"/>
                    <a:gd name="T9" fmla="*/ 193 h 604"/>
                    <a:gd name="T10" fmla="*/ 940 w 947"/>
                    <a:gd name="T11" fmla="*/ 213 h 604"/>
                    <a:gd name="T12" fmla="*/ 920 w 947"/>
                    <a:gd name="T13" fmla="*/ 211 h 604"/>
                    <a:gd name="T14" fmla="*/ 532 w 947"/>
                    <a:gd name="T15" fmla="*/ 28 h 604"/>
                    <a:gd name="T16" fmla="*/ 28 w 947"/>
                    <a:gd name="T17" fmla="*/ 531 h 604"/>
                    <a:gd name="T18" fmla="*/ 32 w 947"/>
                    <a:gd name="T19" fmla="*/ 589 h 604"/>
                    <a:gd name="T20" fmla="*/ 19 w 947"/>
                    <a:gd name="T21" fmla="*/ 604 h 604"/>
                    <a:gd name="T22" fmla="*/ 18 w 947"/>
                    <a:gd name="T23"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7" h="604">
                      <a:moveTo>
                        <a:pt x="18" y="604"/>
                      </a:moveTo>
                      <a:cubicBezTo>
                        <a:pt x="11" y="604"/>
                        <a:pt x="5" y="599"/>
                        <a:pt x="4" y="592"/>
                      </a:cubicBezTo>
                      <a:cubicBezTo>
                        <a:pt x="1" y="572"/>
                        <a:pt x="0" y="552"/>
                        <a:pt x="0" y="531"/>
                      </a:cubicBezTo>
                      <a:cubicBezTo>
                        <a:pt x="0" y="238"/>
                        <a:pt x="239" y="0"/>
                        <a:pt x="532" y="0"/>
                      </a:cubicBezTo>
                      <a:cubicBezTo>
                        <a:pt x="691" y="0"/>
                        <a:pt x="840" y="70"/>
                        <a:pt x="942" y="193"/>
                      </a:cubicBezTo>
                      <a:cubicBezTo>
                        <a:pt x="947" y="199"/>
                        <a:pt x="946" y="208"/>
                        <a:pt x="940" y="213"/>
                      </a:cubicBezTo>
                      <a:cubicBezTo>
                        <a:pt x="934" y="218"/>
                        <a:pt x="925" y="217"/>
                        <a:pt x="920" y="211"/>
                      </a:cubicBezTo>
                      <a:cubicBezTo>
                        <a:pt x="824" y="95"/>
                        <a:pt x="683" y="28"/>
                        <a:pt x="532" y="28"/>
                      </a:cubicBezTo>
                      <a:cubicBezTo>
                        <a:pt x="254" y="28"/>
                        <a:pt x="28" y="254"/>
                        <a:pt x="28" y="531"/>
                      </a:cubicBezTo>
                      <a:cubicBezTo>
                        <a:pt x="28" y="551"/>
                        <a:pt x="29" y="570"/>
                        <a:pt x="32" y="589"/>
                      </a:cubicBezTo>
                      <a:cubicBezTo>
                        <a:pt x="32" y="596"/>
                        <a:pt x="27" y="603"/>
                        <a:pt x="19" y="604"/>
                      </a:cubicBezTo>
                      <a:cubicBezTo>
                        <a:pt x="19" y="604"/>
                        <a:pt x="18" y="604"/>
                        <a:pt x="18" y="604"/>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049">
                    <a:defRPr/>
                  </a:pPr>
                  <a:endParaRPr lang="en-US">
                    <a:solidFill>
                      <a:srgbClr val="FFFFFF"/>
                    </a:solidFill>
                    <a:latin typeface="Segoe UI"/>
                  </a:endParaRPr>
                </a:p>
              </p:txBody>
            </p:sp>
          </p:grpSp>
        </p:grpSp>
        <p:grpSp>
          <p:nvGrpSpPr>
            <p:cNvPr id="141" name="Group 140"/>
            <p:cNvGrpSpPr/>
            <p:nvPr/>
          </p:nvGrpSpPr>
          <p:grpSpPr>
            <a:xfrm>
              <a:off x="7969370" y="3365328"/>
              <a:ext cx="3604922" cy="2325690"/>
              <a:chOff x="7909475" y="3365319"/>
              <a:chExt cx="3605433" cy="2326020"/>
            </a:xfrm>
          </p:grpSpPr>
          <p:sp>
            <p:nvSpPr>
              <p:cNvPr id="142" name="Rectangle 141"/>
              <p:cNvSpPr/>
              <p:nvPr/>
            </p:nvSpPr>
            <p:spPr>
              <a:xfrm>
                <a:off x="7909475" y="3365319"/>
                <a:ext cx="3605433" cy="374846"/>
              </a:xfrm>
              <a:prstGeom prst="rect">
                <a:avLst/>
              </a:prstGeom>
            </p:spPr>
            <p:txBody>
              <a:bodyPr wrap="square" lIns="0" rIns="0">
                <a:spAutoFit/>
              </a:bodyPr>
              <a:lstStyle/>
              <a:p>
                <a:pPr algn="ctr" defTabSz="914192">
                  <a:defRPr/>
                </a:pPr>
                <a:r>
                  <a:rPr lang="en-US" dirty="0">
                    <a:solidFill>
                      <a:srgbClr val="0078D7"/>
                    </a:solidFill>
                    <a:latin typeface="Segoe UI Light"/>
                  </a:rPr>
                  <a:t>Redefine interaction through AI</a:t>
                </a:r>
                <a:endParaRPr lang="en-US" dirty="0">
                  <a:solidFill>
                    <a:srgbClr val="353535"/>
                  </a:solidFill>
                  <a:latin typeface="Segoe UI Semilight"/>
                </a:endParaRPr>
              </a:p>
            </p:txBody>
          </p:sp>
          <p:sp>
            <p:nvSpPr>
              <p:cNvPr id="143" name="Rectangle 2"/>
              <p:cNvSpPr>
                <a:spLocks noChangeArrowheads="1"/>
              </p:cNvSpPr>
              <p:nvPr/>
            </p:nvSpPr>
            <p:spPr bwMode="auto">
              <a:xfrm>
                <a:off x="8019547" y="5253655"/>
                <a:ext cx="3385289" cy="43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4" tIns="45706" rIns="91414" bIns="45706" numCol="1" anchor="ctr" anchorCtr="0" compatLnSpc="1">
                <a:prstTxWarp prst="textNoShape">
                  <a:avLst/>
                </a:prstTxWarp>
                <a:spAutoFit/>
              </a:bodyPr>
              <a:lstStyle/>
              <a:p>
                <a:pPr algn="ctr" defTabSz="914049" eaLnBrk="0" fontAlgn="base" hangingPunct="0">
                  <a:spcBef>
                    <a:spcPct val="0"/>
                  </a:spcBef>
                  <a:spcAft>
                    <a:spcPct val="0"/>
                  </a:spcAft>
                  <a:defRPr/>
                </a:pPr>
                <a:r>
                  <a:rPr lang="en-US" altLang="en-US" sz="1100" dirty="0">
                    <a:solidFill>
                      <a:srgbClr val="353535"/>
                    </a:solidFill>
                    <a:latin typeface="Segoe UI Semilight"/>
                    <a:ea typeface="Calibri" panose="020F0502020204030204" pitchFamily="34" charset="0"/>
                    <a:cs typeface="Calibri" panose="020F0502020204030204" pitchFamily="34" charset="0"/>
                  </a:rPr>
                  <a:t>Speech, Vision, Language and Search APIs</a:t>
                </a:r>
                <a:r>
                  <a:rPr lang="en-US" altLang="en-US" sz="1100" dirty="0">
                    <a:solidFill>
                      <a:srgbClr val="008080"/>
                    </a:solidFill>
                    <a:latin typeface="Segoe UI Semilight"/>
                    <a:ea typeface="Calibri" panose="020F0502020204030204" pitchFamily="34" charset="0"/>
                    <a:cs typeface="Calibri" panose="020F0502020204030204" pitchFamily="34" charset="0"/>
                  </a:rPr>
                  <a:t> </a:t>
                </a:r>
                <a:r>
                  <a:rPr lang="en-US" altLang="en-US" sz="1100" dirty="0">
                    <a:solidFill>
                      <a:srgbClr val="353535"/>
                    </a:solidFill>
                    <a:latin typeface="Segoe UI Semilight"/>
                    <a:ea typeface="Calibri" panose="020F0502020204030204" pitchFamily="34" charset="0"/>
                    <a:cs typeface="Calibri" panose="020F0502020204030204" pitchFamily="34" charset="0"/>
                  </a:rPr>
                  <a:t>built on decades of research &amp; investment</a:t>
                </a:r>
                <a:endParaRPr lang="en-US" altLang="en-US" sz="1100" dirty="0">
                  <a:solidFill>
                    <a:srgbClr val="353535"/>
                  </a:solidFill>
                  <a:latin typeface="Segoe UI Semilight"/>
                </a:endParaRPr>
              </a:p>
            </p:txBody>
          </p:sp>
          <p:grpSp>
            <p:nvGrpSpPr>
              <p:cNvPr id="144" name="Group 143"/>
              <p:cNvGrpSpPr/>
              <p:nvPr/>
            </p:nvGrpSpPr>
            <p:grpSpPr>
              <a:xfrm>
                <a:off x="8837787" y="4144911"/>
                <a:ext cx="1748809" cy="698359"/>
                <a:chOff x="8596695" y="4144911"/>
                <a:chExt cx="1748809" cy="698359"/>
              </a:xfrm>
            </p:grpSpPr>
            <p:grpSp>
              <p:nvGrpSpPr>
                <p:cNvPr id="145" name="Group 144"/>
                <p:cNvGrpSpPr/>
                <p:nvPr/>
              </p:nvGrpSpPr>
              <p:grpSpPr>
                <a:xfrm>
                  <a:off x="8596695" y="4156802"/>
                  <a:ext cx="672015" cy="686468"/>
                  <a:chOff x="6112510" y="6954657"/>
                  <a:chExt cx="1181100" cy="1206500"/>
                </a:xfrm>
                <a:solidFill>
                  <a:schemeClr val="accent1"/>
                </a:solidFill>
              </p:grpSpPr>
              <p:sp>
                <p:nvSpPr>
                  <p:cNvPr id="15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5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grpSp>
              <p:nvGrpSpPr>
                <p:cNvPr id="146" name="Group 145"/>
                <p:cNvGrpSpPr/>
                <p:nvPr/>
              </p:nvGrpSpPr>
              <p:grpSpPr>
                <a:xfrm>
                  <a:off x="9801823" y="4144911"/>
                  <a:ext cx="543681" cy="698359"/>
                  <a:chOff x="5108421" y="4689528"/>
                  <a:chExt cx="292090" cy="391940"/>
                </a:xfrm>
                <a:solidFill>
                  <a:schemeClr val="accent1"/>
                </a:solidFill>
              </p:grpSpPr>
              <p:sp>
                <p:nvSpPr>
                  <p:cNvPr id="148" name="Freeform 60"/>
                  <p:cNvSpPr>
                    <a:spLocks noEditPoints="1"/>
                  </p:cNvSpPr>
                  <p:nvPr/>
                </p:nvSpPr>
                <p:spPr bwMode="auto">
                  <a:xfrm>
                    <a:off x="5108421" y="4689528"/>
                    <a:ext cx="292090" cy="391940"/>
                  </a:xfrm>
                  <a:custGeom>
                    <a:avLst/>
                    <a:gdLst>
                      <a:gd name="T0" fmla="*/ 717 w 799"/>
                      <a:gd name="T1" fmla="*/ 415 h 1070"/>
                      <a:gd name="T2" fmla="*/ 738 w 799"/>
                      <a:gd name="T3" fmla="*/ 340 h 1070"/>
                      <a:gd name="T4" fmla="*/ 710 w 799"/>
                      <a:gd name="T5" fmla="*/ 261 h 1070"/>
                      <a:gd name="T6" fmla="*/ 357 w 799"/>
                      <a:gd name="T7" fmla="*/ 1 h 1070"/>
                      <a:gd name="T8" fmla="*/ 115 w 799"/>
                      <a:gd name="T9" fmla="*/ 109 h 1070"/>
                      <a:gd name="T10" fmla="*/ 87 w 799"/>
                      <a:gd name="T11" fmla="*/ 624 h 1070"/>
                      <a:gd name="T12" fmla="*/ 68 w 799"/>
                      <a:gd name="T13" fmla="*/ 949 h 1070"/>
                      <a:gd name="T14" fmla="*/ 22 w 799"/>
                      <a:gd name="T15" fmla="*/ 1059 h 1070"/>
                      <a:gd name="T16" fmla="*/ 172 w 799"/>
                      <a:gd name="T17" fmla="*/ 1070 h 1070"/>
                      <a:gd name="T18" fmla="*/ 537 w 799"/>
                      <a:gd name="T19" fmla="*/ 1067 h 1070"/>
                      <a:gd name="T20" fmla="*/ 554 w 799"/>
                      <a:gd name="T21" fmla="*/ 1057 h 1070"/>
                      <a:gd name="T22" fmla="*/ 507 w 799"/>
                      <a:gd name="T23" fmla="*/ 836 h 1070"/>
                      <a:gd name="T24" fmla="*/ 667 w 799"/>
                      <a:gd name="T25" fmla="*/ 831 h 1070"/>
                      <a:gd name="T26" fmla="*/ 694 w 799"/>
                      <a:gd name="T27" fmla="*/ 734 h 1070"/>
                      <a:gd name="T28" fmla="*/ 705 w 799"/>
                      <a:gd name="T29" fmla="*/ 699 h 1070"/>
                      <a:gd name="T30" fmla="*/ 725 w 799"/>
                      <a:gd name="T31" fmla="*/ 667 h 1070"/>
                      <a:gd name="T32" fmla="*/ 731 w 799"/>
                      <a:gd name="T33" fmla="*/ 651 h 1070"/>
                      <a:gd name="T34" fmla="*/ 726 w 799"/>
                      <a:gd name="T35" fmla="*/ 604 h 1070"/>
                      <a:gd name="T36" fmla="*/ 796 w 799"/>
                      <a:gd name="T37" fmla="*/ 555 h 1070"/>
                      <a:gd name="T38" fmla="*/ 736 w 799"/>
                      <a:gd name="T39" fmla="*/ 564 h 1070"/>
                      <a:gd name="T40" fmla="*/ 693 w 799"/>
                      <a:gd name="T41" fmla="*/ 634 h 1070"/>
                      <a:gd name="T42" fmla="*/ 695 w 799"/>
                      <a:gd name="T43" fmla="*/ 644 h 1070"/>
                      <a:gd name="T44" fmla="*/ 682 w 799"/>
                      <a:gd name="T45" fmla="*/ 670 h 1070"/>
                      <a:gd name="T46" fmla="*/ 661 w 799"/>
                      <a:gd name="T47" fmla="*/ 749 h 1070"/>
                      <a:gd name="T48" fmla="*/ 654 w 799"/>
                      <a:gd name="T49" fmla="*/ 797 h 1070"/>
                      <a:gd name="T50" fmla="*/ 475 w 799"/>
                      <a:gd name="T51" fmla="*/ 819 h 1070"/>
                      <a:gd name="T52" fmla="*/ 353 w 799"/>
                      <a:gd name="T53" fmla="*/ 1032 h 1070"/>
                      <a:gd name="T54" fmla="*/ 99 w 799"/>
                      <a:gd name="T55" fmla="*/ 967 h 1070"/>
                      <a:gd name="T56" fmla="*/ 120 w 799"/>
                      <a:gd name="T57" fmla="*/ 609 h 1070"/>
                      <a:gd name="T58" fmla="*/ 141 w 799"/>
                      <a:gd name="T59" fmla="*/ 134 h 1070"/>
                      <a:gd name="T60" fmla="*/ 356 w 799"/>
                      <a:gd name="T61" fmla="*/ 37 h 1070"/>
                      <a:gd name="T62" fmla="*/ 675 w 799"/>
                      <a:gd name="T63" fmla="*/ 269 h 1070"/>
                      <a:gd name="T64" fmla="*/ 694 w 799"/>
                      <a:gd name="T65" fmla="*/ 376 h 1070"/>
                      <a:gd name="T66" fmla="*/ 725 w 799"/>
                      <a:gd name="T67" fmla="*/ 498 h 1070"/>
                      <a:gd name="T68" fmla="*/ 736 w 799"/>
                      <a:gd name="T69" fmla="*/ 564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9" h="1070">
                        <a:moveTo>
                          <a:pt x="754" y="477"/>
                        </a:moveTo>
                        <a:cubicBezTo>
                          <a:pt x="739" y="454"/>
                          <a:pt x="721" y="429"/>
                          <a:pt x="717" y="415"/>
                        </a:cubicBezTo>
                        <a:cubicBezTo>
                          <a:pt x="715" y="407"/>
                          <a:pt x="716" y="406"/>
                          <a:pt x="722" y="398"/>
                        </a:cubicBezTo>
                        <a:cubicBezTo>
                          <a:pt x="730" y="388"/>
                          <a:pt x="742" y="373"/>
                          <a:pt x="738" y="340"/>
                        </a:cubicBezTo>
                        <a:cubicBezTo>
                          <a:pt x="738" y="338"/>
                          <a:pt x="738" y="337"/>
                          <a:pt x="737" y="335"/>
                        </a:cubicBezTo>
                        <a:cubicBezTo>
                          <a:pt x="712" y="268"/>
                          <a:pt x="711" y="267"/>
                          <a:pt x="710" y="261"/>
                        </a:cubicBezTo>
                        <a:cubicBezTo>
                          <a:pt x="709" y="255"/>
                          <a:pt x="707" y="245"/>
                          <a:pt x="694" y="205"/>
                        </a:cubicBezTo>
                        <a:cubicBezTo>
                          <a:pt x="663" y="108"/>
                          <a:pt x="534" y="4"/>
                          <a:pt x="357" y="1"/>
                        </a:cubicBezTo>
                        <a:cubicBezTo>
                          <a:pt x="275" y="0"/>
                          <a:pt x="185" y="39"/>
                          <a:pt x="117" y="107"/>
                        </a:cubicBezTo>
                        <a:cubicBezTo>
                          <a:pt x="116" y="107"/>
                          <a:pt x="116" y="108"/>
                          <a:pt x="115" y="109"/>
                        </a:cubicBezTo>
                        <a:cubicBezTo>
                          <a:pt x="38" y="184"/>
                          <a:pt x="0" y="282"/>
                          <a:pt x="12" y="378"/>
                        </a:cubicBezTo>
                        <a:cubicBezTo>
                          <a:pt x="25" y="483"/>
                          <a:pt x="58" y="558"/>
                          <a:pt x="87" y="624"/>
                        </a:cubicBezTo>
                        <a:cubicBezTo>
                          <a:pt x="111" y="679"/>
                          <a:pt x="132" y="726"/>
                          <a:pt x="132" y="775"/>
                        </a:cubicBezTo>
                        <a:cubicBezTo>
                          <a:pt x="133" y="841"/>
                          <a:pt x="100" y="896"/>
                          <a:pt x="68" y="949"/>
                        </a:cubicBezTo>
                        <a:cubicBezTo>
                          <a:pt x="49" y="981"/>
                          <a:pt x="30" y="1011"/>
                          <a:pt x="20" y="1043"/>
                        </a:cubicBezTo>
                        <a:cubicBezTo>
                          <a:pt x="18" y="1048"/>
                          <a:pt x="19" y="1054"/>
                          <a:pt x="22" y="1059"/>
                        </a:cubicBezTo>
                        <a:cubicBezTo>
                          <a:pt x="25" y="1063"/>
                          <a:pt x="30" y="1066"/>
                          <a:pt x="36" y="1067"/>
                        </a:cubicBezTo>
                        <a:cubicBezTo>
                          <a:pt x="70" y="1070"/>
                          <a:pt x="118" y="1070"/>
                          <a:pt x="172" y="1070"/>
                        </a:cubicBezTo>
                        <a:cubicBezTo>
                          <a:pt x="228" y="1070"/>
                          <a:pt x="292" y="1069"/>
                          <a:pt x="354" y="1068"/>
                        </a:cubicBezTo>
                        <a:cubicBezTo>
                          <a:pt x="423" y="1067"/>
                          <a:pt x="488" y="1066"/>
                          <a:pt x="537" y="1067"/>
                        </a:cubicBezTo>
                        <a:cubicBezTo>
                          <a:pt x="537" y="1067"/>
                          <a:pt x="537" y="1067"/>
                          <a:pt x="537" y="1067"/>
                        </a:cubicBezTo>
                        <a:cubicBezTo>
                          <a:pt x="544" y="1067"/>
                          <a:pt x="551" y="1063"/>
                          <a:pt x="554" y="1057"/>
                        </a:cubicBezTo>
                        <a:cubicBezTo>
                          <a:pt x="557" y="1050"/>
                          <a:pt x="556" y="1043"/>
                          <a:pt x="551" y="1037"/>
                        </a:cubicBezTo>
                        <a:cubicBezTo>
                          <a:pt x="460" y="925"/>
                          <a:pt x="493" y="863"/>
                          <a:pt x="507" y="836"/>
                        </a:cubicBezTo>
                        <a:cubicBezTo>
                          <a:pt x="512" y="827"/>
                          <a:pt x="537" y="830"/>
                          <a:pt x="562" y="834"/>
                        </a:cubicBezTo>
                        <a:cubicBezTo>
                          <a:pt x="593" y="838"/>
                          <a:pt x="632" y="844"/>
                          <a:pt x="667" y="831"/>
                        </a:cubicBezTo>
                        <a:cubicBezTo>
                          <a:pt x="686" y="824"/>
                          <a:pt x="698" y="813"/>
                          <a:pt x="704" y="799"/>
                        </a:cubicBezTo>
                        <a:cubicBezTo>
                          <a:pt x="713" y="776"/>
                          <a:pt x="703" y="753"/>
                          <a:pt x="694" y="734"/>
                        </a:cubicBezTo>
                        <a:cubicBezTo>
                          <a:pt x="691" y="728"/>
                          <a:pt x="687" y="719"/>
                          <a:pt x="687" y="715"/>
                        </a:cubicBezTo>
                        <a:cubicBezTo>
                          <a:pt x="690" y="708"/>
                          <a:pt x="696" y="704"/>
                          <a:pt x="705" y="699"/>
                        </a:cubicBezTo>
                        <a:cubicBezTo>
                          <a:pt x="711" y="695"/>
                          <a:pt x="718" y="692"/>
                          <a:pt x="722" y="685"/>
                        </a:cubicBezTo>
                        <a:cubicBezTo>
                          <a:pt x="727" y="678"/>
                          <a:pt x="726" y="671"/>
                          <a:pt x="725" y="667"/>
                        </a:cubicBezTo>
                        <a:cubicBezTo>
                          <a:pt x="725" y="667"/>
                          <a:pt x="725" y="666"/>
                          <a:pt x="725" y="666"/>
                        </a:cubicBezTo>
                        <a:cubicBezTo>
                          <a:pt x="728" y="662"/>
                          <a:pt x="730" y="657"/>
                          <a:pt x="731" y="651"/>
                        </a:cubicBezTo>
                        <a:cubicBezTo>
                          <a:pt x="733" y="643"/>
                          <a:pt x="731" y="635"/>
                          <a:pt x="728" y="626"/>
                        </a:cubicBezTo>
                        <a:cubicBezTo>
                          <a:pt x="727" y="620"/>
                          <a:pt x="724" y="608"/>
                          <a:pt x="726" y="604"/>
                        </a:cubicBezTo>
                        <a:cubicBezTo>
                          <a:pt x="729" y="602"/>
                          <a:pt x="738" y="600"/>
                          <a:pt x="744" y="599"/>
                        </a:cubicBezTo>
                        <a:cubicBezTo>
                          <a:pt x="764" y="595"/>
                          <a:pt x="799" y="587"/>
                          <a:pt x="796" y="555"/>
                        </a:cubicBezTo>
                        <a:cubicBezTo>
                          <a:pt x="795" y="536"/>
                          <a:pt x="780" y="513"/>
                          <a:pt x="754" y="477"/>
                        </a:cubicBezTo>
                        <a:close/>
                        <a:moveTo>
                          <a:pt x="736" y="564"/>
                        </a:moveTo>
                        <a:cubicBezTo>
                          <a:pt x="720" y="567"/>
                          <a:pt x="705" y="570"/>
                          <a:pt x="696" y="582"/>
                        </a:cubicBezTo>
                        <a:cubicBezTo>
                          <a:pt x="685" y="599"/>
                          <a:pt x="690" y="619"/>
                          <a:pt x="693" y="634"/>
                        </a:cubicBezTo>
                        <a:cubicBezTo>
                          <a:pt x="694" y="637"/>
                          <a:pt x="695" y="642"/>
                          <a:pt x="696" y="644"/>
                        </a:cubicBezTo>
                        <a:cubicBezTo>
                          <a:pt x="695" y="644"/>
                          <a:pt x="695" y="644"/>
                          <a:pt x="695" y="644"/>
                        </a:cubicBezTo>
                        <a:cubicBezTo>
                          <a:pt x="692" y="646"/>
                          <a:pt x="684" y="650"/>
                          <a:pt x="682" y="660"/>
                        </a:cubicBezTo>
                        <a:cubicBezTo>
                          <a:pt x="682" y="662"/>
                          <a:pt x="681" y="666"/>
                          <a:pt x="682" y="670"/>
                        </a:cubicBezTo>
                        <a:cubicBezTo>
                          <a:pt x="672" y="676"/>
                          <a:pt x="659" y="686"/>
                          <a:pt x="652" y="704"/>
                        </a:cubicBezTo>
                        <a:cubicBezTo>
                          <a:pt x="648" y="719"/>
                          <a:pt x="654" y="733"/>
                          <a:pt x="661" y="749"/>
                        </a:cubicBezTo>
                        <a:cubicBezTo>
                          <a:pt x="667" y="761"/>
                          <a:pt x="674" y="777"/>
                          <a:pt x="671" y="785"/>
                        </a:cubicBezTo>
                        <a:cubicBezTo>
                          <a:pt x="668" y="791"/>
                          <a:pt x="660" y="795"/>
                          <a:pt x="654" y="797"/>
                        </a:cubicBezTo>
                        <a:cubicBezTo>
                          <a:pt x="628" y="807"/>
                          <a:pt x="596" y="802"/>
                          <a:pt x="567" y="798"/>
                        </a:cubicBezTo>
                        <a:cubicBezTo>
                          <a:pt x="530" y="793"/>
                          <a:pt x="492" y="787"/>
                          <a:pt x="475" y="819"/>
                        </a:cubicBezTo>
                        <a:cubicBezTo>
                          <a:pt x="453" y="863"/>
                          <a:pt x="432" y="930"/>
                          <a:pt x="501" y="1031"/>
                        </a:cubicBezTo>
                        <a:cubicBezTo>
                          <a:pt x="458" y="1031"/>
                          <a:pt x="407" y="1032"/>
                          <a:pt x="353" y="1032"/>
                        </a:cubicBezTo>
                        <a:cubicBezTo>
                          <a:pt x="250" y="1034"/>
                          <a:pt x="136" y="1036"/>
                          <a:pt x="63" y="1032"/>
                        </a:cubicBezTo>
                        <a:cubicBezTo>
                          <a:pt x="72" y="1011"/>
                          <a:pt x="85" y="990"/>
                          <a:pt x="99" y="967"/>
                        </a:cubicBezTo>
                        <a:cubicBezTo>
                          <a:pt x="132" y="913"/>
                          <a:pt x="169" y="851"/>
                          <a:pt x="168" y="774"/>
                        </a:cubicBezTo>
                        <a:cubicBezTo>
                          <a:pt x="168" y="718"/>
                          <a:pt x="146" y="668"/>
                          <a:pt x="120" y="609"/>
                        </a:cubicBezTo>
                        <a:cubicBezTo>
                          <a:pt x="92" y="546"/>
                          <a:pt x="60" y="473"/>
                          <a:pt x="48" y="374"/>
                        </a:cubicBezTo>
                        <a:cubicBezTo>
                          <a:pt x="38" y="289"/>
                          <a:pt x="71" y="202"/>
                          <a:pt x="141" y="134"/>
                        </a:cubicBezTo>
                        <a:cubicBezTo>
                          <a:pt x="141" y="134"/>
                          <a:pt x="141" y="134"/>
                          <a:pt x="141" y="133"/>
                        </a:cubicBezTo>
                        <a:cubicBezTo>
                          <a:pt x="203" y="72"/>
                          <a:pt x="283" y="36"/>
                          <a:pt x="356" y="37"/>
                        </a:cubicBezTo>
                        <a:cubicBezTo>
                          <a:pt x="511" y="39"/>
                          <a:pt x="632" y="130"/>
                          <a:pt x="659" y="216"/>
                        </a:cubicBezTo>
                        <a:cubicBezTo>
                          <a:pt x="672" y="254"/>
                          <a:pt x="674" y="263"/>
                          <a:pt x="675" y="269"/>
                        </a:cubicBezTo>
                        <a:cubicBezTo>
                          <a:pt x="677" y="278"/>
                          <a:pt x="677" y="279"/>
                          <a:pt x="703" y="346"/>
                        </a:cubicBezTo>
                        <a:cubicBezTo>
                          <a:pt x="704" y="362"/>
                          <a:pt x="700" y="368"/>
                          <a:pt x="694" y="376"/>
                        </a:cubicBezTo>
                        <a:cubicBezTo>
                          <a:pt x="686" y="385"/>
                          <a:pt x="675" y="399"/>
                          <a:pt x="682" y="425"/>
                        </a:cubicBezTo>
                        <a:cubicBezTo>
                          <a:pt x="688" y="445"/>
                          <a:pt x="706" y="470"/>
                          <a:pt x="725" y="498"/>
                        </a:cubicBezTo>
                        <a:cubicBezTo>
                          <a:pt x="738" y="517"/>
                          <a:pt x="759" y="546"/>
                          <a:pt x="760" y="557"/>
                        </a:cubicBezTo>
                        <a:cubicBezTo>
                          <a:pt x="757" y="559"/>
                          <a:pt x="744" y="562"/>
                          <a:pt x="736" y="564"/>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000" kern="0" dirty="0">
                      <a:solidFill>
                        <a:sysClr val="windowText" lastClr="000000"/>
                      </a:solidFill>
                      <a:latin typeface="Segoe UI Semilight"/>
                    </a:endParaRPr>
                  </a:p>
                </p:txBody>
              </p:sp>
              <p:grpSp>
                <p:nvGrpSpPr>
                  <p:cNvPr id="149" name="Group 148"/>
                  <p:cNvGrpSpPr/>
                  <p:nvPr/>
                </p:nvGrpSpPr>
                <p:grpSpPr>
                  <a:xfrm flipH="1">
                    <a:off x="5150070" y="4729400"/>
                    <a:ext cx="169642" cy="170287"/>
                    <a:chOff x="11236297" y="3542579"/>
                    <a:chExt cx="456056" cy="457787"/>
                  </a:xfrm>
                  <a:grpFill/>
                </p:grpSpPr>
                <p:sp>
                  <p:nvSpPr>
                    <p:cNvPr id="150" name="Freeform 26"/>
                    <p:cNvSpPr>
                      <a:spLocks noEditPoints="1"/>
                    </p:cNvSpPr>
                    <p:nvPr/>
                  </p:nvSpPr>
                  <p:spPr bwMode="auto">
                    <a:xfrm>
                      <a:off x="11315623" y="3622194"/>
                      <a:ext cx="297403" cy="298557"/>
                    </a:xfrm>
                    <a:custGeom>
                      <a:avLst/>
                      <a:gdLst>
                        <a:gd name="T0" fmla="*/ 270 w 541"/>
                        <a:gd name="T1" fmla="*/ 0 h 541"/>
                        <a:gd name="T2" fmla="*/ 0 w 541"/>
                        <a:gd name="T3" fmla="*/ 270 h 541"/>
                        <a:gd name="T4" fmla="*/ 270 w 541"/>
                        <a:gd name="T5" fmla="*/ 541 h 541"/>
                        <a:gd name="T6" fmla="*/ 541 w 541"/>
                        <a:gd name="T7" fmla="*/ 270 h 541"/>
                        <a:gd name="T8" fmla="*/ 270 w 541"/>
                        <a:gd name="T9" fmla="*/ 0 h 541"/>
                        <a:gd name="T10" fmla="*/ 270 w 541"/>
                        <a:gd name="T11" fmla="*/ 505 h 541"/>
                        <a:gd name="T12" fmla="*/ 36 w 541"/>
                        <a:gd name="T13" fmla="*/ 270 h 541"/>
                        <a:gd name="T14" fmla="*/ 270 w 541"/>
                        <a:gd name="T15" fmla="*/ 36 h 541"/>
                        <a:gd name="T16" fmla="*/ 505 w 541"/>
                        <a:gd name="T17" fmla="*/ 270 h 541"/>
                        <a:gd name="T18" fmla="*/ 270 w 541"/>
                        <a:gd name="T19" fmla="*/ 505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1" h="541">
                          <a:moveTo>
                            <a:pt x="270" y="0"/>
                          </a:moveTo>
                          <a:cubicBezTo>
                            <a:pt x="121" y="0"/>
                            <a:pt x="0" y="121"/>
                            <a:pt x="0" y="270"/>
                          </a:cubicBezTo>
                          <a:cubicBezTo>
                            <a:pt x="0" y="419"/>
                            <a:pt x="121" y="541"/>
                            <a:pt x="270" y="541"/>
                          </a:cubicBezTo>
                          <a:cubicBezTo>
                            <a:pt x="419" y="541"/>
                            <a:pt x="541" y="419"/>
                            <a:pt x="541" y="270"/>
                          </a:cubicBezTo>
                          <a:cubicBezTo>
                            <a:pt x="541" y="121"/>
                            <a:pt x="419" y="0"/>
                            <a:pt x="270" y="0"/>
                          </a:cubicBezTo>
                          <a:close/>
                          <a:moveTo>
                            <a:pt x="270" y="505"/>
                          </a:moveTo>
                          <a:cubicBezTo>
                            <a:pt x="141" y="505"/>
                            <a:pt x="36" y="400"/>
                            <a:pt x="36" y="270"/>
                          </a:cubicBezTo>
                          <a:cubicBezTo>
                            <a:pt x="36" y="141"/>
                            <a:pt x="141" y="36"/>
                            <a:pt x="270" y="36"/>
                          </a:cubicBezTo>
                          <a:cubicBezTo>
                            <a:pt x="400" y="36"/>
                            <a:pt x="505" y="141"/>
                            <a:pt x="505" y="270"/>
                          </a:cubicBezTo>
                          <a:cubicBezTo>
                            <a:pt x="505" y="400"/>
                            <a:pt x="400" y="505"/>
                            <a:pt x="270" y="505"/>
                          </a:cubicBezTo>
                          <a:close/>
                        </a:path>
                      </a:pathLst>
                    </a:custGeom>
                    <a:solidFill>
                      <a:schemeClr val="tx2"/>
                    </a:solidFill>
                    <a:ln>
                      <a:noFill/>
                    </a:ln>
                  </p:spPr>
                  <p:txBody>
                    <a:bodyPr vert="horz" wrap="square" lIns="91414" tIns="45706" rIns="91414" bIns="45706" numCol="1" anchor="t" anchorCtr="0" compatLnSpc="1">
                      <a:prstTxWarp prst="textNoShape">
                        <a:avLst/>
                      </a:prstTxWarp>
                    </a:bodyPr>
                    <a:lstStyle/>
                    <a:p>
                      <a:pPr defTabSz="914049">
                        <a:defRPr/>
                      </a:pPr>
                      <a:endParaRPr lang="en-US" sz="1000" kern="0">
                        <a:solidFill>
                          <a:sysClr val="windowText" lastClr="000000"/>
                        </a:solidFill>
                        <a:latin typeface="Segoe UI Semilight"/>
                      </a:endParaRPr>
                    </a:p>
                  </p:txBody>
                </p:sp>
                <p:sp>
                  <p:nvSpPr>
                    <p:cNvPr id="151" name="Freeform 27"/>
                    <p:cNvSpPr>
                      <a:spLocks noEditPoints="1"/>
                    </p:cNvSpPr>
                    <p:nvPr/>
                  </p:nvSpPr>
                  <p:spPr bwMode="auto">
                    <a:xfrm>
                      <a:off x="11236297" y="3542579"/>
                      <a:ext cx="456056" cy="457787"/>
                    </a:xfrm>
                    <a:custGeom>
                      <a:avLst/>
                      <a:gdLst>
                        <a:gd name="T0" fmla="*/ 802 w 829"/>
                        <a:gd name="T1" fmla="*/ 311 h 829"/>
                        <a:gd name="T2" fmla="*/ 708 w 829"/>
                        <a:gd name="T3" fmla="*/ 231 h 829"/>
                        <a:gd name="T4" fmla="*/ 683 w 829"/>
                        <a:gd name="T5" fmla="*/ 97 h 829"/>
                        <a:gd name="T6" fmla="*/ 615 w 829"/>
                        <a:gd name="T7" fmla="*/ 67 h 829"/>
                        <a:gd name="T8" fmla="*/ 493 w 829"/>
                        <a:gd name="T9" fmla="*/ 77 h 829"/>
                        <a:gd name="T10" fmla="*/ 380 w 829"/>
                        <a:gd name="T11" fmla="*/ 0 h 829"/>
                        <a:gd name="T12" fmla="*/ 311 w 829"/>
                        <a:gd name="T13" fmla="*/ 26 h 829"/>
                        <a:gd name="T14" fmla="*/ 232 w 829"/>
                        <a:gd name="T15" fmla="*/ 122 h 829"/>
                        <a:gd name="T16" fmla="*/ 97 w 829"/>
                        <a:gd name="T17" fmla="*/ 146 h 829"/>
                        <a:gd name="T18" fmla="*/ 67 w 829"/>
                        <a:gd name="T19" fmla="*/ 213 h 829"/>
                        <a:gd name="T20" fmla="*/ 78 w 829"/>
                        <a:gd name="T21" fmla="*/ 337 h 829"/>
                        <a:gd name="T22" fmla="*/ 0 w 829"/>
                        <a:gd name="T23" fmla="*/ 449 h 829"/>
                        <a:gd name="T24" fmla="*/ 26 w 829"/>
                        <a:gd name="T25" fmla="*/ 518 h 829"/>
                        <a:gd name="T26" fmla="*/ 121 w 829"/>
                        <a:gd name="T27" fmla="*/ 597 h 829"/>
                        <a:gd name="T28" fmla="*/ 146 w 829"/>
                        <a:gd name="T29" fmla="*/ 732 h 829"/>
                        <a:gd name="T30" fmla="*/ 213 w 829"/>
                        <a:gd name="T31" fmla="*/ 762 h 829"/>
                        <a:gd name="T32" fmla="*/ 337 w 829"/>
                        <a:gd name="T33" fmla="*/ 751 h 829"/>
                        <a:gd name="T34" fmla="*/ 449 w 829"/>
                        <a:gd name="T35" fmla="*/ 829 h 829"/>
                        <a:gd name="T36" fmla="*/ 518 w 829"/>
                        <a:gd name="T37" fmla="*/ 802 h 829"/>
                        <a:gd name="T38" fmla="*/ 597 w 829"/>
                        <a:gd name="T39" fmla="*/ 707 h 829"/>
                        <a:gd name="T40" fmla="*/ 732 w 829"/>
                        <a:gd name="T41" fmla="*/ 683 h 829"/>
                        <a:gd name="T42" fmla="*/ 762 w 829"/>
                        <a:gd name="T43" fmla="*/ 615 h 829"/>
                        <a:gd name="T44" fmla="*/ 751 w 829"/>
                        <a:gd name="T45" fmla="*/ 492 h 829"/>
                        <a:gd name="T46" fmla="*/ 829 w 829"/>
                        <a:gd name="T47" fmla="*/ 380 h 829"/>
                        <a:gd name="T48" fmla="*/ 721 w 829"/>
                        <a:gd name="T49" fmla="*/ 455 h 829"/>
                        <a:gd name="T50" fmla="*/ 757 w 829"/>
                        <a:gd name="T51" fmla="*/ 576 h 829"/>
                        <a:gd name="T52" fmla="*/ 659 w 829"/>
                        <a:gd name="T53" fmla="*/ 627 h 829"/>
                        <a:gd name="T54" fmla="*/ 605 w 829"/>
                        <a:gd name="T55" fmla="*/ 658 h 829"/>
                        <a:gd name="T56" fmla="*/ 542 w 829"/>
                        <a:gd name="T57" fmla="*/ 771 h 829"/>
                        <a:gd name="T58" fmla="*/ 437 w 829"/>
                        <a:gd name="T59" fmla="*/ 739 h 829"/>
                        <a:gd name="T60" fmla="*/ 377 w 829"/>
                        <a:gd name="T61" fmla="*/ 722 h 829"/>
                        <a:gd name="T62" fmla="*/ 253 w 829"/>
                        <a:gd name="T63" fmla="*/ 757 h 829"/>
                        <a:gd name="T64" fmla="*/ 203 w 829"/>
                        <a:gd name="T65" fmla="*/ 658 h 829"/>
                        <a:gd name="T66" fmla="*/ 170 w 829"/>
                        <a:gd name="T67" fmla="*/ 604 h 829"/>
                        <a:gd name="T68" fmla="*/ 58 w 829"/>
                        <a:gd name="T69" fmla="*/ 542 h 829"/>
                        <a:gd name="T70" fmla="*/ 90 w 829"/>
                        <a:gd name="T71" fmla="*/ 437 h 829"/>
                        <a:gd name="T72" fmla="*/ 106 w 829"/>
                        <a:gd name="T73" fmla="*/ 378 h 829"/>
                        <a:gd name="T74" fmla="*/ 72 w 829"/>
                        <a:gd name="T75" fmla="*/ 253 h 829"/>
                        <a:gd name="T76" fmla="*/ 171 w 829"/>
                        <a:gd name="T77" fmla="*/ 203 h 829"/>
                        <a:gd name="T78" fmla="*/ 224 w 829"/>
                        <a:gd name="T79" fmla="*/ 171 h 829"/>
                        <a:gd name="T80" fmla="*/ 287 w 829"/>
                        <a:gd name="T81" fmla="*/ 58 h 829"/>
                        <a:gd name="T82" fmla="*/ 392 w 829"/>
                        <a:gd name="T83" fmla="*/ 90 h 829"/>
                        <a:gd name="T84" fmla="*/ 455 w 829"/>
                        <a:gd name="T85" fmla="*/ 107 h 829"/>
                        <a:gd name="T86" fmla="*/ 576 w 829"/>
                        <a:gd name="T87" fmla="*/ 72 h 829"/>
                        <a:gd name="T88" fmla="*/ 627 w 829"/>
                        <a:gd name="T89" fmla="*/ 170 h 829"/>
                        <a:gd name="T90" fmla="*/ 659 w 829"/>
                        <a:gd name="T91" fmla="*/ 226 h 829"/>
                        <a:gd name="T92" fmla="*/ 771 w 829"/>
                        <a:gd name="T93" fmla="*/ 286 h 829"/>
                        <a:gd name="T94" fmla="*/ 737 w 829"/>
                        <a:gd name="T95" fmla="*/ 392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29" h="829">
                          <a:moveTo>
                            <a:pt x="813" y="362"/>
                          </a:moveTo>
                          <a:cubicBezTo>
                            <a:pt x="755" y="357"/>
                            <a:pt x="755" y="357"/>
                            <a:pt x="755" y="357"/>
                          </a:cubicBezTo>
                          <a:cubicBezTo>
                            <a:pt x="755" y="350"/>
                            <a:pt x="753" y="344"/>
                            <a:pt x="752" y="337"/>
                          </a:cubicBezTo>
                          <a:cubicBezTo>
                            <a:pt x="802" y="311"/>
                            <a:pt x="802" y="311"/>
                            <a:pt x="802" y="311"/>
                          </a:cubicBezTo>
                          <a:cubicBezTo>
                            <a:pt x="811" y="307"/>
                            <a:pt x="814" y="297"/>
                            <a:pt x="811" y="288"/>
                          </a:cubicBezTo>
                          <a:cubicBezTo>
                            <a:pt x="785" y="224"/>
                            <a:pt x="785" y="224"/>
                            <a:pt x="785" y="224"/>
                          </a:cubicBezTo>
                          <a:cubicBezTo>
                            <a:pt x="781" y="216"/>
                            <a:pt x="771" y="211"/>
                            <a:pt x="763" y="214"/>
                          </a:cubicBezTo>
                          <a:cubicBezTo>
                            <a:pt x="708" y="231"/>
                            <a:pt x="708" y="231"/>
                            <a:pt x="708" y="231"/>
                          </a:cubicBezTo>
                          <a:cubicBezTo>
                            <a:pt x="704" y="225"/>
                            <a:pt x="700" y="219"/>
                            <a:pt x="696" y="214"/>
                          </a:cubicBezTo>
                          <a:cubicBezTo>
                            <a:pt x="733" y="170"/>
                            <a:pt x="733" y="170"/>
                            <a:pt x="733" y="170"/>
                          </a:cubicBezTo>
                          <a:cubicBezTo>
                            <a:pt x="739" y="163"/>
                            <a:pt x="738" y="152"/>
                            <a:pt x="732" y="146"/>
                          </a:cubicBezTo>
                          <a:cubicBezTo>
                            <a:pt x="683" y="97"/>
                            <a:pt x="683" y="97"/>
                            <a:pt x="683" y="97"/>
                          </a:cubicBezTo>
                          <a:cubicBezTo>
                            <a:pt x="677" y="90"/>
                            <a:pt x="666" y="90"/>
                            <a:pt x="659" y="96"/>
                          </a:cubicBezTo>
                          <a:cubicBezTo>
                            <a:pt x="615" y="132"/>
                            <a:pt x="615" y="132"/>
                            <a:pt x="615" y="132"/>
                          </a:cubicBezTo>
                          <a:cubicBezTo>
                            <a:pt x="610" y="128"/>
                            <a:pt x="604" y="124"/>
                            <a:pt x="598" y="121"/>
                          </a:cubicBezTo>
                          <a:cubicBezTo>
                            <a:pt x="615" y="67"/>
                            <a:pt x="615" y="67"/>
                            <a:pt x="615" y="67"/>
                          </a:cubicBezTo>
                          <a:cubicBezTo>
                            <a:pt x="618" y="58"/>
                            <a:pt x="614" y="48"/>
                            <a:pt x="605" y="45"/>
                          </a:cubicBezTo>
                          <a:cubicBezTo>
                            <a:pt x="542" y="18"/>
                            <a:pt x="542" y="18"/>
                            <a:pt x="542" y="18"/>
                          </a:cubicBezTo>
                          <a:cubicBezTo>
                            <a:pt x="533" y="15"/>
                            <a:pt x="523" y="18"/>
                            <a:pt x="519" y="27"/>
                          </a:cubicBezTo>
                          <a:cubicBezTo>
                            <a:pt x="493" y="77"/>
                            <a:pt x="493" y="77"/>
                            <a:pt x="493" y="77"/>
                          </a:cubicBezTo>
                          <a:cubicBezTo>
                            <a:pt x="486" y="75"/>
                            <a:pt x="479" y="74"/>
                            <a:pt x="472" y="73"/>
                          </a:cubicBezTo>
                          <a:cubicBezTo>
                            <a:pt x="467" y="16"/>
                            <a:pt x="467" y="16"/>
                            <a:pt x="467" y="16"/>
                          </a:cubicBezTo>
                          <a:cubicBezTo>
                            <a:pt x="466" y="7"/>
                            <a:pt x="458" y="0"/>
                            <a:pt x="449" y="0"/>
                          </a:cubicBezTo>
                          <a:cubicBezTo>
                            <a:pt x="380" y="0"/>
                            <a:pt x="380" y="0"/>
                            <a:pt x="380" y="0"/>
                          </a:cubicBezTo>
                          <a:cubicBezTo>
                            <a:pt x="371" y="0"/>
                            <a:pt x="363" y="7"/>
                            <a:pt x="362" y="16"/>
                          </a:cubicBezTo>
                          <a:cubicBezTo>
                            <a:pt x="357" y="72"/>
                            <a:pt x="357" y="72"/>
                            <a:pt x="357" y="72"/>
                          </a:cubicBezTo>
                          <a:cubicBezTo>
                            <a:pt x="350" y="73"/>
                            <a:pt x="344" y="75"/>
                            <a:pt x="337" y="77"/>
                          </a:cubicBezTo>
                          <a:cubicBezTo>
                            <a:pt x="311" y="26"/>
                            <a:pt x="311" y="26"/>
                            <a:pt x="311" y="26"/>
                          </a:cubicBezTo>
                          <a:cubicBezTo>
                            <a:pt x="307" y="18"/>
                            <a:pt x="297" y="14"/>
                            <a:pt x="288" y="18"/>
                          </a:cubicBezTo>
                          <a:cubicBezTo>
                            <a:pt x="224" y="44"/>
                            <a:pt x="224" y="44"/>
                            <a:pt x="224" y="44"/>
                          </a:cubicBezTo>
                          <a:cubicBezTo>
                            <a:pt x="216" y="48"/>
                            <a:pt x="211" y="57"/>
                            <a:pt x="214" y="66"/>
                          </a:cubicBezTo>
                          <a:cubicBezTo>
                            <a:pt x="232" y="122"/>
                            <a:pt x="232" y="122"/>
                            <a:pt x="232" y="122"/>
                          </a:cubicBezTo>
                          <a:cubicBezTo>
                            <a:pt x="215" y="134"/>
                            <a:pt x="215" y="134"/>
                            <a:pt x="215" y="134"/>
                          </a:cubicBezTo>
                          <a:cubicBezTo>
                            <a:pt x="170" y="96"/>
                            <a:pt x="170" y="96"/>
                            <a:pt x="170" y="96"/>
                          </a:cubicBezTo>
                          <a:cubicBezTo>
                            <a:pt x="163" y="90"/>
                            <a:pt x="152" y="90"/>
                            <a:pt x="146" y="97"/>
                          </a:cubicBezTo>
                          <a:cubicBezTo>
                            <a:pt x="97" y="146"/>
                            <a:pt x="97" y="146"/>
                            <a:pt x="97" y="146"/>
                          </a:cubicBezTo>
                          <a:cubicBezTo>
                            <a:pt x="90" y="152"/>
                            <a:pt x="90" y="163"/>
                            <a:pt x="96" y="170"/>
                          </a:cubicBezTo>
                          <a:cubicBezTo>
                            <a:pt x="134" y="215"/>
                            <a:pt x="134" y="215"/>
                            <a:pt x="134" y="215"/>
                          </a:cubicBezTo>
                          <a:cubicBezTo>
                            <a:pt x="122" y="231"/>
                            <a:pt x="122" y="231"/>
                            <a:pt x="122" y="231"/>
                          </a:cubicBezTo>
                          <a:cubicBezTo>
                            <a:pt x="67" y="213"/>
                            <a:pt x="67" y="213"/>
                            <a:pt x="67" y="213"/>
                          </a:cubicBezTo>
                          <a:cubicBezTo>
                            <a:pt x="58" y="211"/>
                            <a:pt x="48" y="215"/>
                            <a:pt x="45" y="224"/>
                          </a:cubicBezTo>
                          <a:cubicBezTo>
                            <a:pt x="18" y="287"/>
                            <a:pt x="18" y="287"/>
                            <a:pt x="18" y="287"/>
                          </a:cubicBezTo>
                          <a:cubicBezTo>
                            <a:pt x="15" y="296"/>
                            <a:pt x="18" y="306"/>
                            <a:pt x="27" y="310"/>
                          </a:cubicBezTo>
                          <a:cubicBezTo>
                            <a:pt x="78" y="337"/>
                            <a:pt x="78" y="337"/>
                            <a:pt x="78" y="337"/>
                          </a:cubicBezTo>
                          <a:cubicBezTo>
                            <a:pt x="74" y="357"/>
                            <a:pt x="74" y="357"/>
                            <a:pt x="74" y="357"/>
                          </a:cubicBezTo>
                          <a:cubicBezTo>
                            <a:pt x="16" y="362"/>
                            <a:pt x="16" y="362"/>
                            <a:pt x="16" y="362"/>
                          </a:cubicBezTo>
                          <a:cubicBezTo>
                            <a:pt x="7" y="363"/>
                            <a:pt x="0" y="371"/>
                            <a:pt x="0" y="380"/>
                          </a:cubicBezTo>
                          <a:cubicBezTo>
                            <a:pt x="0" y="449"/>
                            <a:pt x="0" y="449"/>
                            <a:pt x="0" y="449"/>
                          </a:cubicBezTo>
                          <a:cubicBezTo>
                            <a:pt x="0" y="458"/>
                            <a:pt x="7" y="466"/>
                            <a:pt x="16" y="467"/>
                          </a:cubicBezTo>
                          <a:cubicBezTo>
                            <a:pt x="73" y="472"/>
                            <a:pt x="73" y="472"/>
                            <a:pt x="73" y="472"/>
                          </a:cubicBezTo>
                          <a:cubicBezTo>
                            <a:pt x="74" y="478"/>
                            <a:pt x="75" y="485"/>
                            <a:pt x="77" y="492"/>
                          </a:cubicBezTo>
                          <a:cubicBezTo>
                            <a:pt x="26" y="518"/>
                            <a:pt x="26" y="518"/>
                            <a:pt x="26" y="518"/>
                          </a:cubicBezTo>
                          <a:cubicBezTo>
                            <a:pt x="18" y="522"/>
                            <a:pt x="14" y="532"/>
                            <a:pt x="18" y="541"/>
                          </a:cubicBezTo>
                          <a:cubicBezTo>
                            <a:pt x="44" y="604"/>
                            <a:pt x="44" y="604"/>
                            <a:pt x="44" y="604"/>
                          </a:cubicBezTo>
                          <a:cubicBezTo>
                            <a:pt x="48" y="613"/>
                            <a:pt x="57" y="617"/>
                            <a:pt x="66" y="615"/>
                          </a:cubicBezTo>
                          <a:cubicBezTo>
                            <a:pt x="121" y="597"/>
                            <a:pt x="121" y="597"/>
                            <a:pt x="121" y="597"/>
                          </a:cubicBezTo>
                          <a:cubicBezTo>
                            <a:pt x="124" y="603"/>
                            <a:pt x="129" y="609"/>
                            <a:pt x="133" y="615"/>
                          </a:cubicBezTo>
                          <a:cubicBezTo>
                            <a:pt x="96" y="659"/>
                            <a:pt x="96" y="659"/>
                            <a:pt x="96" y="659"/>
                          </a:cubicBezTo>
                          <a:cubicBezTo>
                            <a:pt x="90" y="666"/>
                            <a:pt x="90" y="677"/>
                            <a:pt x="97" y="683"/>
                          </a:cubicBezTo>
                          <a:cubicBezTo>
                            <a:pt x="146" y="732"/>
                            <a:pt x="146" y="732"/>
                            <a:pt x="146" y="732"/>
                          </a:cubicBezTo>
                          <a:cubicBezTo>
                            <a:pt x="152" y="738"/>
                            <a:pt x="163" y="739"/>
                            <a:pt x="170" y="733"/>
                          </a:cubicBezTo>
                          <a:cubicBezTo>
                            <a:pt x="215" y="695"/>
                            <a:pt x="215" y="695"/>
                            <a:pt x="215" y="695"/>
                          </a:cubicBezTo>
                          <a:cubicBezTo>
                            <a:pt x="231" y="706"/>
                            <a:pt x="231" y="706"/>
                            <a:pt x="231" y="706"/>
                          </a:cubicBezTo>
                          <a:cubicBezTo>
                            <a:pt x="213" y="762"/>
                            <a:pt x="213" y="762"/>
                            <a:pt x="213" y="762"/>
                          </a:cubicBezTo>
                          <a:cubicBezTo>
                            <a:pt x="211" y="771"/>
                            <a:pt x="215" y="780"/>
                            <a:pt x="224" y="784"/>
                          </a:cubicBezTo>
                          <a:cubicBezTo>
                            <a:pt x="287" y="810"/>
                            <a:pt x="287" y="810"/>
                            <a:pt x="287" y="810"/>
                          </a:cubicBezTo>
                          <a:cubicBezTo>
                            <a:pt x="296" y="814"/>
                            <a:pt x="306" y="810"/>
                            <a:pt x="310" y="802"/>
                          </a:cubicBezTo>
                          <a:cubicBezTo>
                            <a:pt x="337" y="751"/>
                            <a:pt x="337" y="751"/>
                            <a:pt x="337" y="751"/>
                          </a:cubicBezTo>
                          <a:cubicBezTo>
                            <a:pt x="357" y="755"/>
                            <a:pt x="357" y="755"/>
                            <a:pt x="357" y="755"/>
                          </a:cubicBezTo>
                          <a:cubicBezTo>
                            <a:pt x="362" y="813"/>
                            <a:pt x="362" y="813"/>
                            <a:pt x="362" y="813"/>
                          </a:cubicBezTo>
                          <a:cubicBezTo>
                            <a:pt x="363" y="822"/>
                            <a:pt x="371" y="829"/>
                            <a:pt x="380" y="829"/>
                          </a:cubicBezTo>
                          <a:cubicBezTo>
                            <a:pt x="449" y="829"/>
                            <a:pt x="449" y="829"/>
                            <a:pt x="449" y="829"/>
                          </a:cubicBezTo>
                          <a:cubicBezTo>
                            <a:pt x="458" y="829"/>
                            <a:pt x="466" y="822"/>
                            <a:pt x="467" y="813"/>
                          </a:cubicBezTo>
                          <a:cubicBezTo>
                            <a:pt x="472" y="756"/>
                            <a:pt x="472" y="756"/>
                            <a:pt x="472" y="756"/>
                          </a:cubicBezTo>
                          <a:cubicBezTo>
                            <a:pt x="478" y="755"/>
                            <a:pt x="485" y="754"/>
                            <a:pt x="492" y="752"/>
                          </a:cubicBezTo>
                          <a:cubicBezTo>
                            <a:pt x="518" y="802"/>
                            <a:pt x="518" y="802"/>
                            <a:pt x="518" y="802"/>
                          </a:cubicBezTo>
                          <a:cubicBezTo>
                            <a:pt x="522" y="811"/>
                            <a:pt x="532" y="814"/>
                            <a:pt x="541" y="811"/>
                          </a:cubicBezTo>
                          <a:cubicBezTo>
                            <a:pt x="604" y="785"/>
                            <a:pt x="604" y="785"/>
                            <a:pt x="604" y="785"/>
                          </a:cubicBezTo>
                          <a:cubicBezTo>
                            <a:pt x="613" y="781"/>
                            <a:pt x="617" y="771"/>
                            <a:pt x="615" y="762"/>
                          </a:cubicBezTo>
                          <a:cubicBezTo>
                            <a:pt x="597" y="707"/>
                            <a:pt x="597" y="707"/>
                            <a:pt x="597" y="707"/>
                          </a:cubicBezTo>
                          <a:cubicBezTo>
                            <a:pt x="614" y="695"/>
                            <a:pt x="614" y="695"/>
                            <a:pt x="614" y="695"/>
                          </a:cubicBezTo>
                          <a:cubicBezTo>
                            <a:pt x="659" y="733"/>
                            <a:pt x="659" y="733"/>
                            <a:pt x="659" y="733"/>
                          </a:cubicBezTo>
                          <a:cubicBezTo>
                            <a:pt x="666" y="739"/>
                            <a:pt x="677" y="738"/>
                            <a:pt x="683" y="732"/>
                          </a:cubicBezTo>
                          <a:cubicBezTo>
                            <a:pt x="732" y="683"/>
                            <a:pt x="732" y="683"/>
                            <a:pt x="732" y="683"/>
                          </a:cubicBezTo>
                          <a:cubicBezTo>
                            <a:pt x="738" y="677"/>
                            <a:pt x="739" y="666"/>
                            <a:pt x="733" y="659"/>
                          </a:cubicBezTo>
                          <a:cubicBezTo>
                            <a:pt x="696" y="615"/>
                            <a:pt x="696" y="615"/>
                            <a:pt x="696" y="615"/>
                          </a:cubicBezTo>
                          <a:cubicBezTo>
                            <a:pt x="700" y="610"/>
                            <a:pt x="704" y="604"/>
                            <a:pt x="707" y="598"/>
                          </a:cubicBezTo>
                          <a:cubicBezTo>
                            <a:pt x="762" y="615"/>
                            <a:pt x="762" y="615"/>
                            <a:pt x="762" y="615"/>
                          </a:cubicBezTo>
                          <a:cubicBezTo>
                            <a:pt x="771" y="618"/>
                            <a:pt x="781" y="614"/>
                            <a:pt x="784" y="605"/>
                          </a:cubicBezTo>
                          <a:cubicBezTo>
                            <a:pt x="810" y="542"/>
                            <a:pt x="810" y="542"/>
                            <a:pt x="810" y="542"/>
                          </a:cubicBezTo>
                          <a:cubicBezTo>
                            <a:pt x="814" y="533"/>
                            <a:pt x="810" y="523"/>
                            <a:pt x="802" y="519"/>
                          </a:cubicBezTo>
                          <a:cubicBezTo>
                            <a:pt x="751" y="492"/>
                            <a:pt x="751" y="492"/>
                            <a:pt x="751" y="492"/>
                          </a:cubicBezTo>
                          <a:cubicBezTo>
                            <a:pt x="753" y="485"/>
                            <a:pt x="755" y="479"/>
                            <a:pt x="755" y="472"/>
                          </a:cubicBezTo>
                          <a:cubicBezTo>
                            <a:pt x="813" y="467"/>
                            <a:pt x="813" y="467"/>
                            <a:pt x="813" y="467"/>
                          </a:cubicBezTo>
                          <a:cubicBezTo>
                            <a:pt x="822" y="466"/>
                            <a:pt x="829" y="458"/>
                            <a:pt x="829" y="449"/>
                          </a:cubicBezTo>
                          <a:cubicBezTo>
                            <a:pt x="829" y="380"/>
                            <a:pt x="829" y="380"/>
                            <a:pt x="829" y="380"/>
                          </a:cubicBezTo>
                          <a:cubicBezTo>
                            <a:pt x="829" y="371"/>
                            <a:pt x="822" y="363"/>
                            <a:pt x="813" y="362"/>
                          </a:cubicBezTo>
                          <a:close/>
                          <a:moveTo>
                            <a:pt x="793" y="432"/>
                          </a:moveTo>
                          <a:cubicBezTo>
                            <a:pt x="737" y="437"/>
                            <a:pt x="737" y="437"/>
                            <a:pt x="737" y="437"/>
                          </a:cubicBezTo>
                          <a:cubicBezTo>
                            <a:pt x="728" y="438"/>
                            <a:pt x="721" y="445"/>
                            <a:pt x="721" y="455"/>
                          </a:cubicBezTo>
                          <a:cubicBezTo>
                            <a:pt x="720" y="468"/>
                            <a:pt x="718" y="482"/>
                            <a:pt x="713" y="495"/>
                          </a:cubicBezTo>
                          <a:cubicBezTo>
                            <a:pt x="710" y="503"/>
                            <a:pt x="713" y="513"/>
                            <a:pt x="721" y="517"/>
                          </a:cubicBezTo>
                          <a:cubicBezTo>
                            <a:pt x="771" y="543"/>
                            <a:pt x="771" y="543"/>
                            <a:pt x="771" y="543"/>
                          </a:cubicBezTo>
                          <a:cubicBezTo>
                            <a:pt x="757" y="576"/>
                            <a:pt x="757" y="576"/>
                            <a:pt x="757" y="576"/>
                          </a:cubicBezTo>
                          <a:cubicBezTo>
                            <a:pt x="704" y="559"/>
                            <a:pt x="704" y="559"/>
                            <a:pt x="704" y="559"/>
                          </a:cubicBezTo>
                          <a:cubicBezTo>
                            <a:pt x="695" y="556"/>
                            <a:pt x="686" y="561"/>
                            <a:pt x="682" y="569"/>
                          </a:cubicBezTo>
                          <a:cubicBezTo>
                            <a:pt x="676" y="581"/>
                            <a:pt x="669" y="593"/>
                            <a:pt x="659" y="603"/>
                          </a:cubicBezTo>
                          <a:cubicBezTo>
                            <a:pt x="653" y="610"/>
                            <a:pt x="653" y="620"/>
                            <a:pt x="659" y="627"/>
                          </a:cubicBezTo>
                          <a:cubicBezTo>
                            <a:pt x="695" y="669"/>
                            <a:pt x="695" y="669"/>
                            <a:pt x="695" y="669"/>
                          </a:cubicBezTo>
                          <a:cubicBezTo>
                            <a:pt x="669" y="695"/>
                            <a:pt x="669" y="695"/>
                            <a:pt x="669" y="695"/>
                          </a:cubicBezTo>
                          <a:cubicBezTo>
                            <a:pt x="627" y="659"/>
                            <a:pt x="627" y="659"/>
                            <a:pt x="627" y="659"/>
                          </a:cubicBezTo>
                          <a:cubicBezTo>
                            <a:pt x="621" y="654"/>
                            <a:pt x="612" y="653"/>
                            <a:pt x="605" y="658"/>
                          </a:cubicBezTo>
                          <a:cubicBezTo>
                            <a:pt x="566" y="685"/>
                            <a:pt x="566" y="685"/>
                            <a:pt x="566" y="685"/>
                          </a:cubicBezTo>
                          <a:cubicBezTo>
                            <a:pt x="559" y="689"/>
                            <a:pt x="556" y="697"/>
                            <a:pt x="559" y="705"/>
                          </a:cubicBezTo>
                          <a:cubicBezTo>
                            <a:pt x="575" y="758"/>
                            <a:pt x="575" y="758"/>
                            <a:pt x="575" y="758"/>
                          </a:cubicBezTo>
                          <a:cubicBezTo>
                            <a:pt x="542" y="771"/>
                            <a:pt x="542" y="771"/>
                            <a:pt x="542" y="771"/>
                          </a:cubicBezTo>
                          <a:cubicBezTo>
                            <a:pt x="517" y="722"/>
                            <a:pt x="517" y="722"/>
                            <a:pt x="517" y="722"/>
                          </a:cubicBezTo>
                          <a:cubicBezTo>
                            <a:pt x="513" y="714"/>
                            <a:pt x="504" y="711"/>
                            <a:pt x="495" y="713"/>
                          </a:cubicBezTo>
                          <a:cubicBezTo>
                            <a:pt x="481" y="718"/>
                            <a:pt x="467" y="721"/>
                            <a:pt x="453" y="723"/>
                          </a:cubicBezTo>
                          <a:cubicBezTo>
                            <a:pt x="444" y="724"/>
                            <a:pt x="438" y="730"/>
                            <a:pt x="437" y="739"/>
                          </a:cubicBezTo>
                          <a:cubicBezTo>
                            <a:pt x="432" y="793"/>
                            <a:pt x="432" y="793"/>
                            <a:pt x="432" y="793"/>
                          </a:cubicBezTo>
                          <a:cubicBezTo>
                            <a:pt x="397" y="793"/>
                            <a:pt x="397" y="793"/>
                            <a:pt x="397" y="793"/>
                          </a:cubicBezTo>
                          <a:cubicBezTo>
                            <a:pt x="392" y="738"/>
                            <a:pt x="392" y="738"/>
                            <a:pt x="392" y="738"/>
                          </a:cubicBezTo>
                          <a:cubicBezTo>
                            <a:pt x="391" y="730"/>
                            <a:pt x="385" y="724"/>
                            <a:pt x="377" y="722"/>
                          </a:cubicBezTo>
                          <a:cubicBezTo>
                            <a:pt x="331" y="713"/>
                            <a:pt x="331" y="713"/>
                            <a:pt x="331" y="713"/>
                          </a:cubicBezTo>
                          <a:cubicBezTo>
                            <a:pt x="323" y="711"/>
                            <a:pt x="315" y="715"/>
                            <a:pt x="311" y="722"/>
                          </a:cubicBezTo>
                          <a:cubicBezTo>
                            <a:pt x="286" y="771"/>
                            <a:pt x="286" y="771"/>
                            <a:pt x="286" y="771"/>
                          </a:cubicBezTo>
                          <a:cubicBezTo>
                            <a:pt x="253" y="757"/>
                            <a:pt x="253" y="757"/>
                            <a:pt x="253" y="757"/>
                          </a:cubicBezTo>
                          <a:cubicBezTo>
                            <a:pt x="269" y="705"/>
                            <a:pt x="269" y="705"/>
                            <a:pt x="269" y="705"/>
                          </a:cubicBezTo>
                          <a:cubicBezTo>
                            <a:pt x="272" y="697"/>
                            <a:pt x="269" y="689"/>
                            <a:pt x="263" y="685"/>
                          </a:cubicBezTo>
                          <a:cubicBezTo>
                            <a:pt x="225" y="658"/>
                            <a:pt x="225" y="658"/>
                            <a:pt x="225" y="658"/>
                          </a:cubicBezTo>
                          <a:cubicBezTo>
                            <a:pt x="218" y="653"/>
                            <a:pt x="209" y="653"/>
                            <a:pt x="203" y="658"/>
                          </a:cubicBezTo>
                          <a:cubicBezTo>
                            <a:pt x="159" y="695"/>
                            <a:pt x="159" y="695"/>
                            <a:pt x="159" y="695"/>
                          </a:cubicBezTo>
                          <a:cubicBezTo>
                            <a:pt x="134" y="669"/>
                            <a:pt x="134" y="669"/>
                            <a:pt x="134" y="669"/>
                          </a:cubicBezTo>
                          <a:cubicBezTo>
                            <a:pt x="170" y="627"/>
                            <a:pt x="170" y="627"/>
                            <a:pt x="170" y="627"/>
                          </a:cubicBezTo>
                          <a:cubicBezTo>
                            <a:pt x="175" y="620"/>
                            <a:pt x="175" y="610"/>
                            <a:pt x="170" y="604"/>
                          </a:cubicBezTo>
                          <a:cubicBezTo>
                            <a:pt x="160" y="592"/>
                            <a:pt x="152" y="580"/>
                            <a:pt x="145" y="567"/>
                          </a:cubicBezTo>
                          <a:cubicBezTo>
                            <a:pt x="140" y="560"/>
                            <a:pt x="132" y="556"/>
                            <a:pt x="123" y="559"/>
                          </a:cubicBezTo>
                          <a:cubicBezTo>
                            <a:pt x="71" y="575"/>
                            <a:pt x="71" y="575"/>
                            <a:pt x="71" y="575"/>
                          </a:cubicBezTo>
                          <a:cubicBezTo>
                            <a:pt x="58" y="542"/>
                            <a:pt x="58" y="542"/>
                            <a:pt x="58" y="542"/>
                          </a:cubicBezTo>
                          <a:cubicBezTo>
                            <a:pt x="106" y="517"/>
                            <a:pt x="106" y="517"/>
                            <a:pt x="106" y="517"/>
                          </a:cubicBezTo>
                          <a:cubicBezTo>
                            <a:pt x="113" y="513"/>
                            <a:pt x="117" y="505"/>
                            <a:pt x="115" y="496"/>
                          </a:cubicBezTo>
                          <a:cubicBezTo>
                            <a:pt x="111" y="483"/>
                            <a:pt x="108" y="468"/>
                            <a:pt x="107" y="453"/>
                          </a:cubicBezTo>
                          <a:cubicBezTo>
                            <a:pt x="106" y="444"/>
                            <a:pt x="99" y="438"/>
                            <a:pt x="90" y="437"/>
                          </a:cubicBezTo>
                          <a:cubicBezTo>
                            <a:pt x="36" y="432"/>
                            <a:pt x="36" y="432"/>
                            <a:pt x="36" y="432"/>
                          </a:cubicBezTo>
                          <a:cubicBezTo>
                            <a:pt x="36" y="396"/>
                            <a:pt x="36" y="396"/>
                            <a:pt x="36" y="396"/>
                          </a:cubicBezTo>
                          <a:cubicBezTo>
                            <a:pt x="90" y="392"/>
                            <a:pt x="90" y="392"/>
                            <a:pt x="90" y="392"/>
                          </a:cubicBezTo>
                          <a:cubicBezTo>
                            <a:pt x="98" y="391"/>
                            <a:pt x="105" y="385"/>
                            <a:pt x="106" y="378"/>
                          </a:cubicBezTo>
                          <a:cubicBezTo>
                            <a:pt x="116" y="331"/>
                            <a:pt x="116" y="331"/>
                            <a:pt x="116" y="331"/>
                          </a:cubicBezTo>
                          <a:cubicBezTo>
                            <a:pt x="118" y="323"/>
                            <a:pt x="114" y="315"/>
                            <a:pt x="107" y="311"/>
                          </a:cubicBezTo>
                          <a:cubicBezTo>
                            <a:pt x="58" y="286"/>
                            <a:pt x="58" y="286"/>
                            <a:pt x="58" y="286"/>
                          </a:cubicBezTo>
                          <a:cubicBezTo>
                            <a:pt x="72" y="253"/>
                            <a:pt x="72" y="253"/>
                            <a:pt x="72" y="253"/>
                          </a:cubicBezTo>
                          <a:cubicBezTo>
                            <a:pt x="123" y="269"/>
                            <a:pt x="123" y="269"/>
                            <a:pt x="123" y="269"/>
                          </a:cubicBezTo>
                          <a:cubicBezTo>
                            <a:pt x="131" y="271"/>
                            <a:pt x="139" y="269"/>
                            <a:pt x="143" y="263"/>
                          </a:cubicBezTo>
                          <a:cubicBezTo>
                            <a:pt x="171" y="225"/>
                            <a:pt x="171" y="225"/>
                            <a:pt x="171" y="225"/>
                          </a:cubicBezTo>
                          <a:cubicBezTo>
                            <a:pt x="176" y="218"/>
                            <a:pt x="176" y="209"/>
                            <a:pt x="171" y="203"/>
                          </a:cubicBezTo>
                          <a:cubicBezTo>
                            <a:pt x="134" y="159"/>
                            <a:pt x="134" y="159"/>
                            <a:pt x="134" y="159"/>
                          </a:cubicBezTo>
                          <a:cubicBezTo>
                            <a:pt x="159" y="134"/>
                            <a:pt x="159" y="134"/>
                            <a:pt x="159" y="134"/>
                          </a:cubicBezTo>
                          <a:cubicBezTo>
                            <a:pt x="203" y="170"/>
                            <a:pt x="203" y="170"/>
                            <a:pt x="203" y="170"/>
                          </a:cubicBezTo>
                          <a:cubicBezTo>
                            <a:pt x="209" y="176"/>
                            <a:pt x="218" y="176"/>
                            <a:pt x="224" y="171"/>
                          </a:cubicBezTo>
                          <a:cubicBezTo>
                            <a:pt x="263" y="144"/>
                            <a:pt x="263" y="144"/>
                            <a:pt x="263" y="144"/>
                          </a:cubicBezTo>
                          <a:cubicBezTo>
                            <a:pt x="270" y="139"/>
                            <a:pt x="272" y="131"/>
                            <a:pt x="270" y="124"/>
                          </a:cubicBezTo>
                          <a:cubicBezTo>
                            <a:pt x="253" y="71"/>
                            <a:pt x="253" y="71"/>
                            <a:pt x="253" y="71"/>
                          </a:cubicBezTo>
                          <a:cubicBezTo>
                            <a:pt x="287" y="58"/>
                            <a:pt x="287" y="58"/>
                            <a:pt x="287" y="58"/>
                          </a:cubicBezTo>
                          <a:cubicBezTo>
                            <a:pt x="312" y="106"/>
                            <a:pt x="312" y="106"/>
                            <a:pt x="312" y="106"/>
                          </a:cubicBezTo>
                          <a:cubicBezTo>
                            <a:pt x="316" y="114"/>
                            <a:pt x="325" y="118"/>
                            <a:pt x="333" y="115"/>
                          </a:cubicBezTo>
                          <a:cubicBezTo>
                            <a:pt x="347" y="111"/>
                            <a:pt x="362" y="108"/>
                            <a:pt x="376" y="106"/>
                          </a:cubicBezTo>
                          <a:cubicBezTo>
                            <a:pt x="384" y="105"/>
                            <a:pt x="391" y="98"/>
                            <a:pt x="392" y="90"/>
                          </a:cubicBezTo>
                          <a:cubicBezTo>
                            <a:pt x="397" y="36"/>
                            <a:pt x="397" y="36"/>
                            <a:pt x="397" y="36"/>
                          </a:cubicBezTo>
                          <a:cubicBezTo>
                            <a:pt x="432" y="36"/>
                            <a:pt x="432" y="36"/>
                            <a:pt x="432" y="36"/>
                          </a:cubicBezTo>
                          <a:cubicBezTo>
                            <a:pt x="437" y="91"/>
                            <a:pt x="437" y="91"/>
                            <a:pt x="437" y="91"/>
                          </a:cubicBezTo>
                          <a:cubicBezTo>
                            <a:pt x="438" y="100"/>
                            <a:pt x="445" y="107"/>
                            <a:pt x="455" y="107"/>
                          </a:cubicBezTo>
                          <a:cubicBezTo>
                            <a:pt x="468" y="108"/>
                            <a:pt x="482" y="111"/>
                            <a:pt x="495" y="115"/>
                          </a:cubicBezTo>
                          <a:cubicBezTo>
                            <a:pt x="504" y="119"/>
                            <a:pt x="513" y="115"/>
                            <a:pt x="517" y="107"/>
                          </a:cubicBezTo>
                          <a:cubicBezTo>
                            <a:pt x="543" y="58"/>
                            <a:pt x="543" y="58"/>
                            <a:pt x="543" y="58"/>
                          </a:cubicBezTo>
                          <a:cubicBezTo>
                            <a:pt x="576" y="72"/>
                            <a:pt x="576" y="72"/>
                            <a:pt x="576" y="72"/>
                          </a:cubicBezTo>
                          <a:cubicBezTo>
                            <a:pt x="559" y="125"/>
                            <a:pt x="559" y="125"/>
                            <a:pt x="559" y="125"/>
                          </a:cubicBezTo>
                          <a:cubicBezTo>
                            <a:pt x="557" y="133"/>
                            <a:pt x="561" y="143"/>
                            <a:pt x="569" y="146"/>
                          </a:cubicBezTo>
                          <a:cubicBezTo>
                            <a:pt x="581" y="152"/>
                            <a:pt x="593" y="160"/>
                            <a:pt x="603" y="169"/>
                          </a:cubicBezTo>
                          <a:cubicBezTo>
                            <a:pt x="610" y="175"/>
                            <a:pt x="620" y="176"/>
                            <a:pt x="627" y="170"/>
                          </a:cubicBezTo>
                          <a:cubicBezTo>
                            <a:pt x="669" y="134"/>
                            <a:pt x="669" y="134"/>
                            <a:pt x="669" y="134"/>
                          </a:cubicBezTo>
                          <a:cubicBezTo>
                            <a:pt x="695" y="159"/>
                            <a:pt x="695" y="159"/>
                            <a:pt x="695" y="159"/>
                          </a:cubicBezTo>
                          <a:cubicBezTo>
                            <a:pt x="659" y="202"/>
                            <a:pt x="659" y="202"/>
                            <a:pt x="659" y="202"/>
                          </a:cubicBezTo>
                          <a:cubicBezTo>
                            <a:pt x="653" y="209"/>
                            <a:pt x="653" y="219"/>
                            <a:pt x="659" y="226"/>
                          </a:cubicBezTo>
                          <a:cubicBezTo>
                            <a:pt x="669" y="236"/>
                            <a:pt x="677" y="248"/>
                            <a:pt x="682" y="260"/>
                          </a:cubicBezTo>
                          <a:cubicBezTo>
                            <a:pt x="686" y="269"/>
                            <a:pt x="696" y="273"/>
                            <a:pt x="704" y="270"/>
                          </a:cubicBezTo>
                          <a:cubicBezTo>
                            <a:pt x="758" y="253"/>
                            <a:pt x="758" y="253"/>
                            <a:pt x="758" y="253"/>
                          </a:cubicBezTo>
                          <a:cubicBezTo>
                            <a:pt x="771" y="286"/>
                            <a:pt x="771" y="286"/>
                            <a:pt x="771" y="286"/>
                          </a:cubicBezTo>
                          <a:cubicBezTo>
                            <a:pt x="722" y="312"/>
                            <a:pt x="722" y="312"/>
                            <a:pt x="722" y="312"/>
                          </a:cubicBezTo>
                          <a:cubicBezTo>
                            <a:pt x="714" y="316"/>
                            <a:pt x="710" y="326"/>
                            <a:pt x="713" y="334"/>
                          </a:cubicBezTo>
                          <a:cubicBezTo>
                            <a:pt x="718" y="347"/>
                            <a:pt x="720" y="361"/>
                            <a:pt x="721" y="374"/>
                          </a:cubicBezTo>
                          <a:cubicBezTo>
                            <a:pt x="721" y="383"/>
                            <a:pt x="728" y="391"/>
                            <a:pt x="737" y="392"/>
                          </a:cubicBezTo>
                          <a:cubicBezTo>
                            <a:pt x="793" y="396"/>
                            <a:pt x="793" y="396"/>
                            <a:pt x="793" y="396"/>
                          </a:cubicBezTo>
                          <a:lnTo>
                            <a:pt x="793" y="432"/>
                          </a:lnTo>
                          <a:close/>
                        </a:path>
                      </a:pathLst>
                    </a:custGeom>
                    <a:solidFill>
                      <a:schemeClr val="tx2"/>
                    </a:solidFill>
                    <a:ln>
                      <a:noFill/>
                    </a:ln>
                  </p:spPr>
                  <p:txBody>
                    <a:bodyPr vert="horz" wrap="square" lIns="91414" tIns="45706" rIns="91414" bIns="45706" numCol="1" anchor="t" anchorCtr="0" compatLnSpc="1">
                      <a:prstTxWarp prst="textNoShape">
                        <a:avLst/>
                      </a:prstTxWarp>
                    </a:bodyPr>
                    <a:lstStyle/>
                    <a:p>
                      <a:pPr defTabSz="914049">
                        <a:defRPr/>
                      </a:pPr>
                      <a:endParaRPr lang="en-US" sz="1000" kern="0">
                        <a:solidFill>
                          <a:sysClr val="windowText" lastClr="000000"/>
                        </a:solidFill>
                        <a:latin typeface="Segoe UI Semilight"/>
                      </a:endParaRPr>
                    </a:p>
                  </p:txBody>
                </p:sp>
              </p:grpSp>
            </p:grpSp>
            <p:cxnSp>
              <p:nvCxnSpPr>
                <p:cNvPr id="147" name="Straight Arrow Connector 146"/>
                <p:cNvCxnSpPr>
                  <a:cxnSpLocks/>
                </p:cNvCxnSpPr>
                <p:nvPr/>
              </p:nvCxnSpPr>
              <p:spPr>
                <a:xfrm>
                  <a:off x="9323634" y="4558289"/>
                  <a:ext cx="423265" cy="0"/>
                </a:xfrm>
                <a:prstGeom prst="straightConnector1">
                  <a:avLst/>
                </a:prstGeom>
                <a:ln w="158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p:nvGrpSpPr>
          <p:grpSpPr>
            <a:xfrm>
              <a:off x="4142474" y="3365331"/>
              <a:ext cx="3802795" cy="2536059"/>
              <a:chOff x="3884944" y="3365319"/>
              <a:chExt cx="3803334" cy="2536417"/>
            </a:xfrm>
          </p:grpSpPr>
          <p:sp>
            <p:nvSpPr>
              <p:cNvPr id="157" name="Rectangle 156"/>
              <p:cNvSpPr/>
              <p:nvPr/>
            </p:nvSpPr>
            <p:spPr>
              <a:xfrm>
                <a:off x="3884944" y="3365319"/>
                <a:ext cx="3803334" cy="346570"/>
              </a:xfrm>
              <a:prstGeom prst="rect">
                <a:avLst/>
              </a:prstGeom>
            </p:spPr>
            <p:txBody>
              <a:bodyPr wrap="square" lIns="0" rIns="0">
                <a:spAutoFit/>
              </a:bodyPr>
              <a:lstStyle/>
              <a:p>
                <a:pPr algn="ctr" defTabSz="645597" fontAlgn="base">
                  <a:lnSpc>
                    <a:spcPct val="90000"/>
                  </a:lnSpc>
                  <a:spcBef>
                    <a:spcPct val="0"/>
                  </a:spcBef>
                  <a:spcAft>
                    <a:spcPts val="1726"/>
                  </a:spcAft>
                  <a:defRPr/>
                </a:pPr>
                <a:r>
                  <a:rPr lang="en-US" dirty="0">
                    <a:solidFill>
                      <a:srgbClr val="0078D7"/>
                    </a:solidFill>
                    <a:latin typeface="Segoe UI Light"/>
                  </a:rPr>
                  <a:t>Reduce time to value</a:t>
                </a:r>
              </a:p>
            </p:txBody>
          </p:sp>
          <p:sp>
            <p:nvSpPr>
              <p:cNvPr id="158" name="Rectangle 157"/>
              <p:cNvSpPr/>
              <p:nvPr/>
            </p:nvSpPr>
            <p:spPr>
              <a:xfrm>
                <a:off x="4129686" y="5257053"/>
                <a:ext cx="3337914" cy="644683"/>
              </a:xfrm>
              <a:prstGeom prst="rect">
                <a:avLst/>
              </a:prstGeom>
            </p:spPr>
            <p:txBody>
              <a:bodyPr wrap="square" lIns="0" rIns="0">
                <a:spAutoFit/>
              </a:bodyPr>
              <a:lstStyle/>
              <a:p>
                <a:pPr algn="ctr" defTabSz="914192">
                  <a:defRPr/>
                </a:pPr>
                <a:r>
                  <a:rPr lang="en-US" sz="1100" dirty="0">
                    <a:solidFill>
                      <a:srgbClr val="353535"/>
                    </a:solidFill>
                    <a:latin typeface="Segoe UI Semilight"/>
                  </a:rPr>
                  <a:t>Simplified access to machine learning models and seamless transition from experimentation to production</a:t>
                </a:r>
              </a:p>
              <a:p>
                <a:pPr algn="ctr" defTabSz="914192">
                  <a:defRPr/>
                </a:pPr>
                <a:endParaRPr lang="en-US" sz="1400" dirty="0">
                  <a:solidFill>
                    <a:srgbClr val="353535"/>
                  </a:solidFill>
                  <a:latin typeface="Calibri" panose="020F0502020204030204" pitchFamily="34" charset="0"/>
                </a:endParaRPr>
              </a:p>
            </p:txBody>
          </p:sp>
        </p:grpSp>
        <p:grpSp>
          <p:nvGrpSpPr>
            <p:cNvPr id="159" name="Group 158"/>
            <p:cNvGrpSpPr/>
            <p:nvPr/>
          </p:nvGrpSpPr>
          <p:grpSpPr>
            <a:xfrm>
              <a:off x="5521483" y="3972567"/>
              <a:ext cx="972593" cy="1023810"/>
              <a:chOff x="-1890313" y="-901108"/>
              <a:chExt cx="1795061" cy="1889592"/>
            </a:xfrm>
          </p:grpSpPr>
          <p:sp>
            <p:nvSpPr>
              <p:cNvPr id="160" name="Freeform 14"/>
              <p:cNvSpPr>
                <a:spLocks/>
              </p:cNvSpPr>
              <p:nvPr/>
            </p:nvSpPr>
            <p:spPr bwMode="auto">
              <a:xfrm>
                <a:off x="-1890313" y="-806577"/>
                <a:ext cx="1795061" cy="1795061"/>
              </a:xfrm>
              <a:custGeom>
                <a:avLst/>
                <a:gdLst>
                  <a:gd name="T0" fmla="*/ 202 w 246"/>
                  <a:gd name="T1" fmla="*/ 43 h 246"/>
                  <a:gd name="T2" fmla="*/ 202 w 246"/>
                  <a:gd name="T3" fmla="*/ 202 h 246"/>
                  <a:gd name="T4" fmla="*/ 44 w 246"/>
                  <a:gd name="T5" fmla="*/ 202 h 246"/>
                  <a:gd name="T6" fmla="*/ 44 w 246"/>
                  <a:gd name="T7" fmla="*/ 43 h 246"/>
                  <a:gd name="T8" fmla="*/ 202 w 246"/>
                  <a:gd name="T9" fmla="*/ 43 h 246"/>
                </a:gdLst>
                <a:ahLst/>
                <a:cxnLst>
                  <a:cxn ang="0">
                    <a:pos x="T0" y="T1"/>
                  </a:cxn>
                  <a:cxn ang="0">
                    <a:pos x="T2" y="T3"/>
                  </a:cxn>
                  <a:cxn ang="0">
                    <a:pos x="T4" y="T5"/>
                  </a:cxn>
                  <a:cxn ang="0">
                    <a:pos x="T6" y="T7"/>
                  </a:cxn>
                  <a:cxn ang="0">
                    <a:pos x="T8" y="T9"/>
                  </a:cxn>
                </a:cxnLst>
                <a:rect l="0" t="0" r="r" b="b"/>
                <a:pathLst>
                  <a:path w="246" h="246">
                    <a:moveTo>
                      <a:pt x="202" y="43"/>
                    </a:moveTo>
                    <a:cubicBezTo>
                      <a:pt x="246" y="87"/>
                      <a:pt x="246" y="158"/>
                      <a:pt x="202" y="202"/>
                    </a:cubicBezTo>
                    <a:cubicBezTo>
                      <a:pt x="158" y="246"/>
                      <a:pt x="87" y="246"/>
                      <a:pt x="44" y="202"/>
                    </a:cubicBezTo>
                    <a:cubicBezTo>
                      <a:pt x="0" y="158"/>
                      <a:pt x="0" y="87"/>
                      <a:pt x="44" y="43"/>
                    </a:cubicBezTo>
                    <a:cubicBezTo>
                      <a:pt x="87" y="0"/>
                      <a:pt x="158" y="0"/>
                      <a:pt x="202" y="4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latin typeface="Segoe UI"/>
                </a:endParaRPr>
              </a:p>
            </p:txBody>
          </p:sp>
          <p:sp>
            <p:nvSpPr>
              <p:cNvPr id="161" name="Freeform 15"/>
              <p:cNvSpPr>
                <a:spLocks/>
              </p:cNvSpPr>
              <p:nvPr/>
            </p:nvSpPr>
            <p:spPr bwMode="auto">
              <a:xfrm>
                <a:off x="-992269" y="-901108"/>
                <a:ext cx="174677" cy="174677"/>
              </a:xfrm>
              <a:custGeom>
                <a:avLst/>
                <a:gdLst>
                  <a:gd name="T0" fmla="*/ 0 w 170"/>
                  <a:gd name="T1" fmla="*/ 170 h 170"/>
                  <a:gd name="T2" fmla="*/ 0 w 170"/>
                  <a:gd name="T3" fmla="*/ 0 h 170"/>
                  <a:gd name="T4" fmla="*/ 170 w 170"/>
                  <a:gd name="T5" fmla="*/ 0 h 170"/>
                </a:gdLst>
                <a:ahLst/>
                <a:cxnLst>
                  <a:cxn ang="0">
                    <a:pos x="T0" y="T1"/>
                  </a:cxn>
                  <a:cxn ang="0">
                    <a:pos x="T2" y="T3"/>
                  </a:cxn>
                  <a:cxn ang="0">
                    <a:pos x="T4" y="T5"/>
                  </a:cxn>
                </a:cxnLst>
                <a:rect l="0" t="0" r="r" b="b"/>
                <a:pathLst>
                  <a:path w="170" h="170">
                    <a:moveTo>
                      <a:pt x="0" y="170"/>
                    </a:moveTo>
                    <a:lnTo>
                      <a:pt x="0" y="0"/>
                    </a:lnTo>
                    <a:lnTo>
                      <a:pt x="170" y="0"/>
                    </a:ln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2" name="Line 16"/>
              <p:cNvSpPr>
                <a:spLocks noChangeShapeType="1"/>
              </p:cNvSpPr>
              <p:nvPr/>
            </p:nvSpPr>
            <p:spPr bwMode="auto">
              <a:xfrm>
                <a:off x="-1167973" y="-901108"/>
                <a:ext cx="175704"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3" name="Line 17"/>
              <p:cNvSpPr>
                <a:spLocks noChangeShapeType="1"/>
              </p:cNvSpPr>
              <p:nvPr/>
            </p:nvSpPr>
            <p:spPr bwMode="auto">
              <a:xfrm flipV="1">
                <a:off x="-992269" y="729121"/>
                <a:ext cx="0" cy="117136"/>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4" name="Line 18"/>
              <p:cNvSpPr>
                <a:spLocks noChangeShapeType="1"/>
              </p:cNvSpPr>
              <p:nvPr/>
            </p:nvSpPr>
            <p:spPr bwMode="auto">
              <a:xfrm flipV="1">
                <a:off x="-992269" y="-664352"/>
                <a:ext cx="0" cy="117136"/>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5" name="Line 19"/>
              <p:cNvSpPr>
                <a:spLocks noChangeShapeType="1"/>
              </p:cNvSpPr>
              <p:nvPr/>
            </p:nvSpPr>
            <p:spPr bwMode="auto">
              <a:xfrm>
                <a:off x="-1748087" y="90439"/>
                <a:ext cx="117136"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6" name="Line 20"/>
              <p:cNvSpPr>
                <a:spLocks noChangeShapeType="1"/>
              </p:cNvSpPr>
              <p:nvPr/>
            </p:nvSpPr>
            <p:spPr bwMode="auto">
              <a:xfrm>
                <a:off x="-354614" y="90439"/>
                <a:ext cx="117136"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7" name="Line 21"/>
              <p:cNvSpPr>
                <a:spLocks noChangeShapeType="1"/>
              </p:cNvSpPr>
              <p:nvPr/>
            </p:nvSpPr>
            <p:spPr bwMode="auto">
              <a:xfrm>
                <a:off x="-1502941" y="-420233"/>
                <a:ext cx="80146" cy="80146"/>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8" name="Line 22"/>
              <p:cNvSpPr>
                <a:spLocks noChangeShapeType="1"/>
              </p:cNvSpPr>
              <p:nvPr/>
            </p:nvSpPr>
            <p:spPr bwMode="auto">
              <a:xfrm>
                <a:off x="-568934" y="513774"/>
                <a:ext cx="87338" cy="873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69" name="Line 23"/>
              <p:cNvSpPr>
                <a:spLocks noChangeShapeType="1"/>
              </p:cNvSpPr>
              <p:nvPr/>
            </p:nvSpPr>
            <p:spPr bwMode="auto">
              <a:xfrm flipH="1">
                <a:off x="-568934" y="-420233"/>
                <a:ext cx="87338" cy="80146"/>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70" name="Line 24"/>
              <p:cNvSpPr>
                <a:spLocks noChangeShapeType="1"/>
              </p:cNvSpPr>
              <p:nvPr/>
            </p:nvSpPr>
            <p:spPr bwMode="auto">
              <a:xfrm flipH="1">
                <a:off x="-1502941" y="513774"/>
                <a:ext cx="80146" cy="873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71" name="Line 25"/>
              <p:cNvSpPr>
                <a:spLocks noChangeShapeType="1"/>
              </p:cNvSpPr>
              <p:nvPr/>
            </p:nvSpPr>
            <p:spPr bwMode="auto">
              <a:xfrm flipH="1">
                <a:off x="-926413" y="-396709"/>
                <a:ext cx="166794" cy="366036"/>
              </a:xfrm>
              <a:prstGeom prst="line">
                <a:avLst/>
              </a:prstGeom>
              <a:noFill/>
              <a:ln w="28575" cap="flat">
                <a:solidFill>
                  <a:srgbClr val="002050"/>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sp>
            <p:nvSpPr>
              <p:cNvPr id="172" name="Oval 26"/>
              <p:cNvSpPr>
                <a:spLocks noChangeArrowheads="1"/>
              </p:cNvSpPr>
              <p:nvPr/>
            </p:nvSpPr>
            <p:spPr bwMode="auto">
              <a:xfrm>
                <a:off x="-1080634" y="3101"/>
                <a:ext cx="175704" cy="175704"/>
              </a:xfrm>
              <a:prstGeom prst="ellipse">
                <a:avLst/>
              </a:prstGeom>
              <a:solidFill>
                <a:srgbClr val="FFFFFF"/>
              </a:solidFill>
              <a:ln w="28575" cap="flat">
                <a:solidFill>
                  <a:srgbClr val="002050"/>
                </a:solidFill>
                <a:prstDash val="solid"/>
                <a:miter lim="800000"/>
                <a:headEnd/>
                <a:tailEnd/>
              </a:ln>
              <a:extLst/>
            </p:spPr>
            <p:txBody>
              <a:bodyPr vert="horz" wrap="square" lIns="91414" tIns="45706" rIns="91414" bIns="45706" numCol="1" anchor="t" anchorCtr="0" compatLnSpc="1">
                <a:prstTxWarp prst="textNoShape">
                  <a:avLst/>
                </a:prstTxWarp>
              </a:bodyPr>
              <a:lstStyle/>
              <a:p>
                <a:pPr defTabSz="914049">
                  <a:defRPr/>
                </a:pPr>
                <a:endParaRPr lang="en-US">
                  <a:solidFill>
                    <a:srgbClr val="FFFFFF"/>
                  </a:solidFill>
                  <a:latin typeface="Segoe UI"/>
                </a:endParaRPr>
              </a:p>
            </p:txBody>
          </p:sp>
        </p:grpSp>
        <p:cxnSp>
          <p:nvCxnSpPr>
            <p:cNvPr id="173" name="Straight Connector 172"/>
            <p:cNvCxnSpPr/>
            <p:nvPr/>
          </p:nvCxnSpPr>
          <p:spPr>
            <a:xfrm>
              <a:off x="609959" y="5977648"/>
              <a:ext cx="3383403" cy="0"/>
            </a:xfrm>
            <a:prstGeom prst="line">
              <a:avLst/>
            </a:prstGeom>
            <a:ln w="19050">
              <a:headEnd type="none"/>
              <a:tailEnd type="none"/>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4354647" y="5977648"/>
              <a:ext cx="3383403" cy="0"/>
            </a:xfrm>
            <a:prstGeom prst="line">
              <a:avLst/>
            </a:prstGeom>
            <a:ln w="19050">
              <a:headEnd type="none"/>
              <a:tailEnd type="none"/>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8080832" y="5977648"/>
              <a:ext cx="3383403" cy="0"/>
            </a:xfrm>
            <a:prstGeom prst="line">
              <a:avLst/>
            </a:prstGeom>
            <a:ln w="19050">
              <a:headEnd type="none"/>
              <a:tailEnd type="none"/>
            </a:ln>
          </p:spPr>
          <p:style>
            <a:lnRef idx="2">
              <a:schemeClr val="accent1"/>
            </a:lnRef>
            <a:fillRef idx="0">
              <a:schemeClr val="accent1"/>
            </a:fillRef>
            <a:effectRef idx="1">
              <a:schemeClr val="accent1"/>
            </a:effectRef>
            <a:fontRef idx="minor">
              <a:schemeClr val="tx1"/>
            </a:fontRef>
          </p:style>
        </p:cxnSp>
      </p:grpSp>
      <p:sp>
        <p:nvSpPr>
          <p:cNvPr id="86" name="Rectangle 85"/>
          <p:cNvSpPr/>
          <p:nvPr/>
        </p:nvSpPr>
        <p:spPr>
          <a:xfrm>
            <a:off x="568833" y="6369690"/>
            <a:ext cx="2893430" cy="271428"/>
          </a:xfrm>
          <a:prstGeom prst="rect">
            <a:avLst/>
          </a:prstGeom>
          <a:noFill/>
        </p:spPr>
        <p:txBody>
          <a:bodyPr wrap="none">
            <a:spAutoFit/>
          </a:bodyPr>
          <a:lstStyle/>
          <a:p>
            <a:pPr defTabSz="914192">
              <a:defRPr/>
            </a:pPr>
            <a:r>
              <a:rPr lang="en-US" sz="1175" dirty="0">
                <a:solidFill>
                  <a:srgbClr val="353535"/>
                </a:solidFill>
                <a:latin typeface="Segoe UI Semilight"/>
                <a:ea typeface="Calibri" panose="020F0502020204030204" pitchFamily="34" charset="0"/>
              </a:rPr>
              <a:t>*Source: Benchmarks from internal testing</a:t>
            </a:r>
            <a:endParaRPr lang="en-US" sz="1175" dirty="0">
              <a:solidFill>
                <a:srgbClr val="353535"/>
              </a:solidFill>
              <a:latin typeface="Segoe UI Semilight"/>
            </a:endParaRPr>
          </a:p>
        </p:txBody>
      </p:sp>
    </p:spTree>
    <p:extLst>
      <p:ext uri="{BB962C8B-B14F-4D97-AF65-F5344CB8AC3E}">
        <p14:creationId xmlns:p14="http://schemas.microsoft.com/office/powerpoint/2010/main" val="237191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nvPr>
        </p:nvGraphicFramePr>
        <p:xfrm>
          <a:off x="457200" y="1773973"/>
          <a:ext cx="11366501" cy="4407120"/>
        </p:xfrm>
        <a:graphic>
          <a:graphicData uri="http://schemas.openxmlformats.org/drawingml/2006/table">
            <a:tbl>
              <a:tblPr firstRow="1" bandRow="1">
                <a:tableStyleId>{5C22544A-7EE6-4342-B048-85BDC9FD1C3A}</a:tableStyleId>
              </a:tblPr>
              <a:tblGrid>
                <a:gridCol w="2654889">
                  <a:extLst>
                    <a:ext uri="{9D8B030D-6E8A-4147-A177-3AD203B41FA5}">
                      <a16:colId xmlns:a16="http://schemas.microsoft.com/office/drawing/2014/main" val="965066514"/>
                    </a:ext>
                  </a:extLst>
                </a:gridCol>
                <a:gridCol w="4355806">
                  <a:extLst>
                    <a:ext uri="{9D8B030D-6E8A-4147-A177-3AD203B41FA5}">
                      <a16:colId xmlns:a16="http://schemas.microsoft.com/office/drawing/2014/main" val="778914414"/>
                    </a:ext>
                  </a:extLst>
                </a:gridCol>
                <a:gridCol w="4355806">
                  <a:extLst>
                    <a:ext uri="{9D8B030D-6E8A-4147-A177-3AD203B41FA5}">
                      <a16:colId xmlns:a16="http://schemas.microsoft.com/office/drawing/2014/main" val="1767978943"/>
                    </a:ext>
                  </a:extLst>
                </a:gridCol>
              </a:tblGrid>
              <a:tr h="518400">
                <a:tc>
                  <a:txBody>
                    <a:bodyPr/>
                    <a:lstStyle/>
                    <a:p>
                      <a:endParaRPr lang="en-US" sz="16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 containers</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2097372569"/>
                  </a:ext>
                </a:extLst>
              </a:tr>
              <a:tr h="504000">
                <a:tc>
                  <a:txBody>
                    <a:bodyPr/>
                    <a:lstStyle/>
                    <a:p>
                      <a:r>
                        <a:rPr lang="en-US" sz="1400" dirty="0">
                          <a:solidFill>
                            <a:schemeClr val="bg1"/>
                          </a:solidFill>
                          <a:effectLst/>
                          <a:latin typeface="+mj-lt"/>
                        </a:rPr>
                        <a:t>API</a:t>
                      </a:r>
                    </a:p>
                  </a:txBody>
                  <a:tcPr anchor="ctr">
                    <a:solidFill>
                      <a:schemeClr val="tx2"/>
                    </a:solidFill>
                  </a:tcPr>
                </a:tc>
                <a:tc>
                  <a:txBody>
                    <a:bodyPr/>
                    <a:lstStyle/>
                    <a:p>
                      <a:r>
                        <a:rPr lang="en-US" sz="1200" dirty="0">
                          <a:effectLst/>
                        </a:rPr>
                        <a:t>REST API over HTTPS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nl-NL" sz="1200" dirty="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648000">
                <a:tc>
                  <a:txBody>
                    <a:bodyPr/>
                    <a:lstStyle/>
                    <a:p>
                      <a:r>
                        <a:rPr lang="en-US" sz="1400" dirty="0">
                          <a:solidFill>
                            <a:schemeClr val="bg1"/>
                          </a:solidFill>
                          <a:effectLst/>
                          <a:latin typeface="+mj-lt"/>
                        </a:rPr>
                        <a:t>Data operations: Authentication</a:t>
                      </a:r>
                    </a:p>
                  </a:txBody>
                  <a:tcPr anchor="ctr">
                    <a:solidFill>
                      <a:schemeClr val="tx2"/>
                    </a:solidFill>
                  </a:tcPr>
                </a:tc>
                <a:tc>
                  <a:txBody>
                    <a:bodyPr/>
                    <a:lstStyle/>
                    <a:p>
                      <a:r>
                        <a:rPr lang="en-US" sz="1200" dirty="0">
                          <a:effectLst/>
                        </a:rPr>
                        <a:t>Based on </a:t>
                      </a:r>
                      <a:r>
                        <a:rPr lang="en-US" sz="1200" u="none" strike="noStrike" dirty="0">
                          <a:effectLst/>
                          <a:hlinkClick r:id="rId4"/>
                        </a:rPr>
                        <a:t>Azure Active Directory Identities</a:t>
                      </a:r>
                      <a:endParaRPr lang="en-US" sz="1200" dirty="0">
                        <a:effectLst/>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Based on shared secrets </a:t>
                      </a:r>
                      <a:r>
                        <a:rPr lang="en-US" sz="1200" u="none" strike="noStrike" dirty="0">
                          <a:effectLst/>
                          <a:hlinkClick r:id="rId5"/>
                        </a:rPr>
                        <a:t>account access keys</a:t>
                      </a:r>
                      <a:r>
                        <a:rPr lang="en-US" sz="1200" dirty="0">
                          <a:effectLst/>
                        </a:rPr>
                        <a:t> and </a:t>
                      </a:r>
                      <a:r>
                        <a:rPr lang="en-US" sz="1200" u="none" strike="noStrike" dirty="0">
                          <a:effectLst/>
                          <a:hlinkClick r:id="rId6"/>
                        </a:rPr>
                        <a:t>shared access signature keys</a:t>
                      </a:r>
                      <a:r>
                        <a:rPr lang="en-US" sz="1200" dirty="0">
                          <a:effectLst/>
                        </a:rPr>
                        <a:t>, and </a:t>
                      </a:r>
                      <a:r>
                        <a:rPr lang="en-US" sz="1200" u="none" strike="noStrike" dirty="0">
                          <a:effectLst/>
                          <a:hlinkClick r:id="rId7"/>
                        </a:rPr>
                        <a:t>role-based access control (RBAC)</a:t>
                      </a:r>
                      <a:endParaRPr lang="en-US" sz="1200" dirty="0">
                        <a:effectLst/>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3818830"/>
                  </a:ext>
                </a:extLst>
              </a:tr>
              <a:tr h="900000">
                <a:tc>
                  <a:txBody>
                    <a:bodyPr/>
                    <a:lstStyle/>
                    <a:p>
                      <a:r>
                        <a:rPr lang="en-US" sz="1400" dirty="0">
                          <a:solidFill>
                            <a:schemeClr val="bg1"/>
                          </a:solidFill>
                          <a:effectLst/>
                          <a:latin typeface="+mj-lt"/>
                        </a:rPr>
                        <a:t>Data operations: Authorization</a:t>
                      </a:r>
                    </a:p>
                  </a:txBody>
                  <a:tcPr anchor="ctr">
                    <a:solidFill>
                      <a:schemeClr val="tx2"/>
                    </a:solidFill>
                  </a:tcPr>
                </a:tc>
                <a:tc>
                  <a:txBody>
                    <a:bodyPr/>
                    <a:lstStyle/>
                    <a:p>
                      <a:r>
                        <a:rPr lang="en-US" sz="1200" dirty="0">
                          <a:effectLst/>
                        </a:rPr>
                        <a:t>POSIX access control lists (ACLs). ACLs based on Azure Active Directory identities can be set at file and folder level</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For account-level authorization use </a:t>
                      </a:r>
                      <a:r>
                        <a:rPr lang="en-US" sz="1200" u="none" strike="noStrike" dirty="0">
                          <a:effectLst/>
                          <a:hlinkClick r:id="rId5"/>
                        </a:rPr>
                        <a:t>account access keys</a:t>
                      </a:r>
                      <a:r>
                        <a:rPr lang="en-US" sz="1200" u="none" strike="noStrike" dirty="0">
                          <a:effectLst/>
                        </a:rPr>
                        <a:t>.</a:t>
                      </a:r>
                      <a:br>
                        <a:rPr lang="en-US" sz="1200" dirty="0">
                          <a:effectLst/>
                        </a:rPr>
                      </a:br>
                      <a:r>
                        <a:rPr lang="en-US" sz="1200" dirty="0">
                          <a:effectLst/>
                        </a:rPr>
                        <a:t>For account, container, or blob authorization use </a:t>
                      </a:r>
                      <a:r>
                        <a:rPr lang="en-US" sz="1200" u="none" strike="noStrike" dirty="0">
                          <a:effectLst/>
                          <a:hlinkClick r:id="rId6"/>
                        </a:rPr>
                        <a:t>shared access signature keys</a:t>
                      </a:r>
                      <a:endParaRPr lang="en-US" sz="1200" dirty="0">
                        <a:effectLst/>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751080123"/>
                  </a:ext>
                </a:extLst>
              </a:tr>
              <a:tr h="1152000">
                <a:tc>
                  <a:txBody>
                    <a:bodyPr/>
                    <a:lstStyle/>
                    <a:p>
                      <a:r>
                        <a:rPr lang="en-US" sz="1400" dirty="0">
                          <a:solidFill>
                            <a:schemeClr val="bg1"/>
                          </a:solidFill>
                          <a:effectLst/>
                          <a:latin typeface="+mj-lt"/>
                        </a:rPr>
                        <a:t>Encryption data at rest</a:t>
                      </a:r>
                    </a:p>
                  </a:txBody>
                  <a:tcPr anchor="ctr">
                    <a:solidFill>
                      <a:schemeClr val="tx2"/>
                    </a:solidFill>
                  </a:tcPr>
                </a:tc>
                <a:tc>
                  <a:txBody>
                    <a:bodyPr/>
                    <a:lstStyle/>
                    <a:p>
                      <a:pPr marL="0" indent="0">
                        <a:buFont typeface="Wingdings" panose="05000000000000000000" pitchFamily="2" charset="2"/>
                        <a:buNone/>
                      </a:pPr>
                      <a:r>
                        <a:rPr lang="en-US" sz="1200" dirty="0">
                          <a:solidFill>
                            <a:schemeClr val="tx2"/>
                          </a:solidFill>
                          <a:effectLst/>
                        </a:rPr>
                        <a:t>Transparent, server side</a:t>
                      </a:r>
                    </a:p>
                    <a:p>
                      <a:pPr marL="0" lvl="1" indent="0">
                        <a:buFont typeface="Wingdings" panose="05000000000000000000" pitchFamily="2" charset="2"/>
                        <a:buNone/>
                      </a:pPr>
                      <a:r>
                        <a:rPr lang="en-US" sz="1200" dirty="0">
                          <a:effectLst/>
                        </a:rPr>
                        <a:t>With service-managed keys</a:t>
                      </a:r>
                    </a:p>
                    <a:p>
                      <a:pPr marL="0" lvl="1" indent="0">
                        <a:buFont typeface="Wingdings" panose="05000000000000000000" pitchFamily="2" charset="2"/>
                        <a:buNone/>
                      </a:pPr>
                      <a:r>
                        <a:rPr lang="en-US" sz="1200" dirty="0">
                          <a:effectLst/>
                        </a:rPr>
                        <a:t>With customer-managed keys in Azure Key Vault</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indent="0">
                        <a:buFont typeface="Wingdings" panose="05000000000000000000" pitchFamily="2" charset="2"/>
                        <a:buNone/>
                      </a:pPr>
                      <a:r>
                        <a:rPr lang="en-US" sz="1200" dirty="0">
                          <a:solidFill>
                            <a:schemeClr val="tx2"/>
                          </a:solidFill>
                          <a:effectLst/>
                        </a:rPr>
                        <a:t>Transparent, server side</a:t>
                      </a:r>
                    </a:p>
                    <a:p>
                      <a:pPr marL="0" lvl="1" indent="0">
                        <a:buFont typeface="Wingdings" panose="05000000000000000000" pitchFamily="2" charset="2"/>
                        <a:buNone/>
                      </a:pPr>
                      <a:r>
                        <a:rPr lang="en-US" sz="1200" dirty="0">
                          <a:effectLst/>
                        </a:rPr>
                        <a:t>With service-managed keys</a:t>
                      </a:r>
                    </a:p>
                    <a:p>
                      <a:pPr marL="0" lvl="1" indent="0">
                        <a:buFont typeface="Wingdings" panose="05000000000000000000" pitchFamily="2" charset="2"/>
                        <a:buNone/>
                      </a:pPr>
                      <a:r>
                        <a:rPr lang="en-US" sz="1200" dirty="0">
                          <a:effectLst/>
                        </a:rPr>
                        <a:t>With customer-managed keys in Azure Key Vault (coming soon)</a:t>
                      </a:r>
                      <a:br>
                        <a:rPr lang="en-US" sz="1200" dirty="0">
                          <a:effectLst/>
                        </a:rPr>
                      </a:br>
                      <a:endParaRPr lang="en-US" sz="1200" dirty="0">
                        <a:effectLst/>
                      </a:endParaRPr>
                    </a:p>
                    <a:p>
                      <a:pPr marL="0" indent="0">
                        <a:buFont typeface="Wingdings" panose="05000000000000000000" pitchFamily="2" charset="2"/>
                        <a:buNone/>
                      </a:pPr>
                      <a:r>
                        <a:rPr lang="en-US" sz="1200" dirty="0">
                          <a:solidFill>
                            <a:schemeClr val="tx2"/>
                          </a:solidFill>
                          <a:effectLst/>
                        </a:rPr>
                        <a:t>Client-side encryption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59953748"/>
                  </a:ext>
                </a:extLst>
              </a:tr>
              <a:tr h="648000">
                <a:tc>
                  <a:txBody>
                    <a:bodyPr/>
                    <a:lstStyle/>
                    <a:p>
                      <a:r>
                        <a:rPr lang="en-US" sz="1400" dirty="0">
                          <a:solidFill>
                            <a:schemeClr val="bg1"/>
                          </a:solidFill>
                          <a:effectLst/>
                          <a:latin typeface="+mj-lt"/>
                        </a:rPr>
                        <a:t>Management operations (for example, account create)</a:t>
                      </a:r>
                    </a:p>
                  </a:txBody>
                  <a:tcPr anchor="ctr">
                    <a:solidFill>
                      <a:schemeClr val="tx2"/>
                    </a:solidFill>
                  </a:tcPr>
                </a:tc>
                <a:tc>
                  <a:txBody>
                    <a:bodyPr/>
                    <a:lstStyle/>
                    <a:p>
                      <a:r>
                        <a:rPr lang="en-US" sz="1200" u="none" strike="noStrike" dirty="0">
                          <a:effectLst/>
                          <a:hlinkClick r:id="rId8"/>
                        </a:rPr>
                        <a:t>Role-based access control</a:t>
                      </a:r>
                      <a:r>
                        <a:rPr lang="en-US" sz="1200" dirty="0">
                          <a:effectLst/>
                        </a:rPr>
                        <a:t> (RBAC) provided by Azure for account management</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u="none" strike="noStrike" dirty="0">
                          <a:effectLst/>
                          <a:hlinkClick r:id="rId8"/>
                        </a:rPr>
                        <a:t>Role-based access control</a:t>
                      </a:r>
                      <a:r>
                        <a:rPr lang="en-US" sz="1200" dirty="0">
                          <a:effectLst/>
                        </a:rPr>
                        <a:t> (RBAC) provided by Azure for account management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44824024"/>
                  </a:ext>
                </a:extLst>
              </a:tr>
            </a:tbl>
          </a:graphicData>
        </a:graphic>
      </p:graphicFrame>
      <p:sp>
        <p:nvSpPr>
          <p:cNvPr id="4" name="Text Placeholder 3">
            <a:extLst>
              <a:ext uri="{FF2B5EF4-FFF2-40B4-BE49-F238E27FC236}">
                <a16:creationId xmlns:a16="http://schemas.microsoft.com/office/drawing/2014/main" id="{35AC8669-D69D-47EE-9804-A2DE8DD55202}"/>
              </a:ext>
            </a:extLst>
          </p:cNvPr>
          <p:cNvSpPr>
            <a:spLocks noGrp="1"/>
          </p:cNvSpPr>
          <p:nvPr>
            <p:ph type="body" sz="quarter" idx="10"/>
          </p:nvPr>
        </p:nvSpPr>
        <p:spPr/>
        <p:txBody>
          <a:bodyPr/>
          <a:lstStyle/>
          <a:p>
            <a:pPr lvl="0"/>
            <a:r>
              <a:rPr lang="en-US"/>
              <a:t>A side-by-side comparison of the capabilities and features</a:t>
            </a:r>
            <a:endParaRPr lang="en-US" dirty="0"/>
          </a:p>
        </p:txBody>
      </p:sp>
      <p:sp>
        <p:nvSpPr>
          <p:cNvPr id="2" name="Title 1">
            <a:extLst>
              <a:ext uri="{FF2B5EF4-FFF2-40B4-BE49-F238E27FC236}">
                <a16:creationId xmlns:a16="http://schemas.microsoft.com/office/drawing/2014/main" id="{7E40461B-0A94-4183-B97F-257AB1D621D2}"/>
              </a:ext>
            </a:extLst>
          </p:cNvPr>
          <p:cNvSpPr>
            <a:spLocks noGrp="1"/>
          </p:cNvSpPr>
          <p:nvPr>
            <p:ph type="title"/>
          </p:nvPr>
        </p:nvSpPr>
        <p:spPr/>
        <p:txBody>
          <a:bodyPr/>
          <a:lstStyle/>
          <a:p>
            <a:pPr lvl="0"/>
            <a:r>
              <a:rPr lang="en-US"/>
              <a:t>Data storage security</a:t>
            </a:r>
            <a:endParaRPr lang="en-US" dirty="0"/>
          </a:p>
        </p:txBody>
      </p:sp>
      <p:sp>
        <p:nvSpPr>
          <p:cNvPr id="8" name="Title 1">
            <a:extLst>
              <a:ext uri="{FF2B5EF4-FFF2-40B4-BE49-F238E27FC236}">
                <a16:creationId xmlns:a16="http://schemas.microsoft.com/office/drawing/2014/main" id="{187B5551-4C2B-4F1E-A248-807F54C794B1}"/>
              </a:ext>
            </a:extLst>
          </p:cNvPr>
          <p:cNvSpPr txBox="1">
            <a:spLocks/>
          </p:cNvSpPr>
          <p:nvPr/>
        </p:nvSpPr>
        <p:spPr>
          <a:xfrm>
            <a:off x="269240" y="-1564688"/>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9" name="Text Placeholder 2">
            <a:extLst>
              <a:ext uri="{FF2B5EF4-FFF2-40B4-BE49-F238E27FC236}">
                <a16:creationId xmlns:a16="http://schemas.microsoft.com/office/drawing/2014/main" id="{9098F234-B6ED-49F7-987F-E518586572EB}"/>
              </a:ext>
            </a:extLst>
          </p:cNvPr>
          <p:cNvSpPr txBox="1">
            <a:spLocks/>
          </p:cNvSpPr>
          <p:nvPr/>
        </p:nvSpPr>
        <p:spPr>
          <a:xfrm>
            <a:off x="268843" y="-890718"/>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322161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C844DFE-04F7-42F4-81C7-078201AEB837}"/>
              </a:ext>
            </a:extLst>
          </p:cNvPr>
          <p:cNvGraphicFramePr>
            <a:graphicFrameLocks noGrp="1"/>
          </p:cNvGraphicFramePr>
          <p:nvPr>
            <p:extLst/>
          </p:nvPr>
        </p:nvGraphicFramePr>
        <p:xfrm>
          <a:off x="457200" y="1773973"/>
          <a:ext cx="11366502" cy="3412511"/>
        </p:xfrm>
        <a:graphic>
          <a:graphicData uri="http://schemas.openxmlformats.org/drawingml/2006/table">
            <a:tbl>
              <a:tblPr firstRow="1" bandRow="1">
                <a:tableStyleId>{5C22544A-7EE6-4342-B048-85BDC9FD1C3A}</a:tableStyleId>
              </a:tblPr>
              <a:tblGrid>
                <a:gridCol w="1894417">
                  <a:extLst>
                    <a:ext uri="{9D8B030D-6E8A-4147-A177-3AD203B41FA5}">
                      <a16:colId xmlns:a16="http://schemas.microsoft.com/office/drawing/2014/main" val="2613001056"/>
                    </a:ext>
                  </a:extLst>
                </a:gridCol>
                <a:gridCol w="1894417">
                  <a:extLst>
                    <a:ext uri="{9D8B030D-6E8A-4147-A177-3AD203B41FA5}">
                      <a16:colId xmlns:a16="http://schemas.microsoft.com/office/drawing/2014/main" val="2785221025"/>
                    </a:ext>
                  </a:extLst>
                </a:gridCol>
                <a:gridCol w="1894417">
                  <a:extLst>
                    <a:ext uri="{9D8B030D-6E8A-4147-A177-3AD203B41FA5}">
                      <a16:colId xmlns:a16="http://schemas.microsoft.com/office/drawing/2014/main" val="4132427794"/>
                    </a:ext>
                  </a:extLst>
                </a:gridCol>
                <a:gridCol w="1894417">
                  <a:extLst>
                    <a:ext uri="{9D8B030D-6E8A-4147-A177-3AD203B41FA5}">
                      <a16:colId xmlns:a16="http://schemas.microsoft.com/office/drawing/2014/main" val="791178746"/>
                    </a:ext>
                  </a:extLst>
                </a:gridCol>
                <a:gridCol w="1894417">
                  <a:extLst>
                    <a:ext uri="{9D8B030D-6E8A-4147-A177-3AD203B41FA5}">
                      <a16:colId xmlns:a16="http://schemas.microsoft.com/office/drawing/2014/main" val="2686258655"/>
                    </a:ext>
                  </a:extLst>
                </a:gridCol>
                <a:gridCol w="1894417">
                  <a:extLst>
                    <a:ext uri="{9D8B030D-6E8A-4147-A177-3AD203B41FA5}">
                      <a16:colId xmlns:a16="http://schemas.microsoft.com/office/drawing/2014/main" val="2828832767"/>
                    </a:ext>
                  </a:extLst>
                </a:gridCol>
              </a:tblGrid>
              <a:tr h="518501">
                <a:tc>
                  <a:txBody>
                    <a:bodyPr/>
                    <a:lstStyle/>
                    <a:p>
                      <a:endParaRPr lang="en-US" sz="1400" dirty="0"/>
                    </a:p>
                  </a:txBody>
                  <a:tcPr anchor="ctr">
                    <a:solidFill>
                      <a:schemeClr val="bg2"/>
                    </a:solidFill>
                  </a:tcPr>
                </a:tc>
                <a:tc>
                  <a:txBody>
                    <a:bodyPr/>
                    <a:lstStyle/>
                    <a:p>
                      <a:pPr algn="l"/>
                      <a:r>
                        <a:rPr lang="en-US" sz="1400" b="0" dirty="0">
                          <a:effectLst/>
                          <a:latin typeface="+mj-lt"/>
                        </a:rPr>
                        <a:t>Azure Data Lake Analytics</a:t>
                      </a:r>
                    </a:p>
                  </a:txBody>
                  <a:tcPr anchor="ctr">
                    <a:solidFill>
                      <a:schemeClr val="tx1"/>
                    </a:solidFill>
                  </a:tcPr>
                </a:tc>
                <a:tc>
                  <a:txBody>
                    <a:bodyPr/>
                    <a:lstStyle/>
                    <a:p>
                      <a:pPr algn="l"/>
                      <a:r>
                        <a:rPr lang="en-US" sz="1400" b="0" dirty="0">
                          <a:effectLst/>
                          <a:latin typeface="+mj-lt"/>
                        </a:rPr>
                        <a:t>HDInsight with Spark</a:t>
                      </a:r>
                    </a:p>
                  </a:txBody>
                  <a:tcPr anchor="ctr">
                    <a:solidFill>
                      <a:schemeClr val="tx1"/>
                    </a:solidFill>
                  </a:tcPr>
                </a:tc>
                <a:tc>
                  <a:txBody>
                    <a:bodyPr/>
                    <a:lstStyle/>
                    <a:p>
                      <a:pPr algn="l"/>
                      <a:r>
                        <a:rPr lang="en-US" sz="1400" b="0" dirty="0">
                          <a:effectLst/>
                          <a:latin typeface="+mj-lt"/>
                        </a:rPr>
                        <a:t>Apache Hive on HDInsight</a:t>
                      </a:r>
                    </a:p>
                  </a:txBody>
                  <a:tcPr anchor="ctr">
                    <a:solidFill>
                      <a:schemeClr val="tx1"/>
                    </a:solidFill>
                  </a:tcPr>
                </a:tc>
                <a:tc>
                  <a:txBody>
                    <a:bodyPr/>
                    <a:lstStyle/>
                    <a:p>
                      <a:pPr algn="l"/>
                      <a:r>
                        <a:rPr lang="en-US" sz="1400" b="0" dirty="0">
                          <a:effectLst/>
                          <a:latin typeface="+mj-lt"/>
                        </a:rPr>
                        <a:t>Hive LLAP on HDInsight</a:t>
                      </a:r>
                    </a:p>
                  </a:txBody>
                  <a:tcPr anchor="ctr">
                    <a:solidFill>
                      <a:schemeClr val="tx1"/>
                    </a:solidFill>
                  </a:tcPr>
                </a:tc>
                <a:tc>
                  <a:txBody>
                    <a:bodyPr/>
                    <a:lstStyle/>
                    <a:p>
                      <a:pPr algn="l"/>
                      <a:r>
                        <a:rPr lang="en-US" sz="1400" b="0" dirty="0">
                          <a:effectLst/>
                          <a:latin typeface="+mj-lt"/>
                        </a:rPr>
                        <a:t>Azure Databricks</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4834630"/>
                  </a:ext>
                </a:extLst>
              </a:tr>
              <a:tr h="518501">
                <a:tc>
                  <a:txBody>
                    <a:bodyPr/>
                    <a:lstStyle/>
                    <a:p>
                      <a:r>
                        <a:rPr lang="en-US" sz="1400" dirty="0">
                          <a:solidFill>
                            <a:schemeClr val="bg1"/>
                          </a:solidFill>
                          <a:effectLst/>
                          <a:latin typeface="+mj-lt"/>
                        </a:rPr>
                        <a:t>Authentication</a:t>
                      </a:r>
                    </a:p>
                  </a:txBody>
                  <a:tcPr anchor="ctr">
                    <a:solidFill>
                      <a:schemeClr val="tx2"/>
                    </a:solidFill>
                  </a:tcPr>
                </a:tc>
                <a:tc>
                  <a:txBody>
                    <a:bodyPr/>
                    <a:lstStyle/>
                    <a:p>
                      <a:r>
                        <a:rPr lang="en-US" sz="1200" dirty="0">
                          <a:effectLst/>
                        </a:rPr>
                        <a:t>Azure Active Directory</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Local/Azure Active Directory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Local/Azure Active Directory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Azure Active Directory (native/built-in)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60241094"/>
                  </a:ext>
                </a:extLst>
              </a:tr>
              <a:tr h="341973">
                <a:tc>
                  <a:txBody>
                    <a:bodyPr/>
                    <a:lstStyle/>
                    <a:p>
                      <a:r>
                        <a:rPr lang="en-US" sz="1400" dirty="0">
                          <a:solidFill>
                            <a:schemeClr val="bg1"/>
                          </a:solidFill>
                          <a:effectLst/>
                          <a:latin typeface="+mj-lt"/>
                        </a:rPr>
                        <a:t>Authorization</a:t>
                      </a:r>
                    </a:p>
                  </a:txBody>
                  <a:tcPr anchor="ctr">
                    <a:solidFill>
                      <a:schemeClr val="tx2"/>
                    </a:solidFill>
                  </a:tcPr>
                </a:tc>
                <a:tc>
                  <a:txBody>
                    <a:bodyPr/>
                    <a:lstStyle/>
                    <a:p>
                      <a:r>
                        <a:rPr lang="en-US" sz="120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3291936"/>
                  </a:ext>
                </a:extLst>
              </a:tr>
              <a:tr h="345141">
                <a:tc>
                  <a:txBody>
                    <a:bodyPr/>
                    <a:lstStyle/>
                    <a:p>
                      <a:r>
                        <a:rPr lang="en-US" sz="1400" dirty="0">
                          <a:solidFill>
                            <a:schemeClr val="bg1"/>
                          </a:solidFill>
                          <a:effectLst/>
                          <a:latin typeface="+mj-lt"/>
                        </a:rPr>
                        <a:t>Auditing</a:t>
                      </a:r>
                    </a:p>
                  </a:txBody>
                  <a:tcPr anchor="ctr">
                    <a:solidFill>
                      <a:schemeClr val="tx2"/>
                    </a:solidFill>
                  </a:tcPr>
                </a:tc>
                <a:tc>
                  <a:txBody>
                    <a:bodyPr/>
                    <a:lstStyle/>
                    <a:p>
                      <a:r>
                        <a:rPr lang="en-US" sz="120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81482352"/>
                  </a:ext>
                </a:extLst>
              </a:tr>
              <a:tr h="518501">
                <a:tc>
                  <a:txBody>
                    <a:bodyPr/>
                    <a:lstStyle/>
                    <a:p>
                      <a:r>
                        <a:rPr lang="en-US" sz="1400" dirty="0">
                          <a:solidFill>
                            <a:schemeClr val="bg1"/>
                          </a:solidFill>
                          <a:effectLst/>
                          <a:latin typeface="+mj-lt"/>
                        </a:rPr>
                        <a:t>Data encryption at rest</a:t>
                      </a:r>
                    </a:p>
                  </a:txBody>
                  <a:tcPr anchor="ctr">
                    <a:solidFill>
                      <a:schemeClr val="tx2"/>
                    </a:solidFill>
                  </a:tcPr>
                </a:tc>
                <a:tc>
                  <a:txBody>
                    <a:bodyPr/>
                    <a:lstStyle/>
                    <a:p>
                      <a:r>
                        <a:rPr lang="en-US" sz="120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73370881"/>
                  </a:ext>
                </a:extLst>
              </a:tr>
              <a:tr h="324181">
                <a:tc>
                  <a:txBody>
                    <a:bodyPr/>
                    <a:lstStyle/>
                    <a:p>
                      <a:r>
                        <a:rPr lang="en-US" sz="1400" dirty="0">
                          <a:solidFill>
                            <a:schemeClr val="bg1"/>
                          </a:solidFill>
                          <a:effectLst/>
                          <a:latin typeface="+mj-lt"/>
                        </a:rPr>
                        <a:t>Row-level security</a:t>
                      </a:r>
                    </a:p>
                  </a:txBody>
                  <a:tcPr anchor="ctr">
                    <a:solidFill>
                      <a:schemeClr val="tx2"/>
                    </a:solidFill>
                  </a:tcPr>
                </a:tc>
                <a:tc>
                  <a:txBody>
                    <a:bodyPr/>
                    <a:lstStyle/>
                    <a:p>
                      <a:r>
                        <a:rPr lang="en-US" sz="120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68747910"/>
                  </a:ext>
                </a:extLst>
              </a:tr>
              <a:tr h="327212">
                <a:tc>
                  <a:txBody>
                    <a:bodyPr/>
                    <a:lstStyle/>
                    <a:p>
                      <a:r>
                        <a:rPr lang="en-US" sz="1400" dirty="0">
                          <a:solidFill>
                            <a:schemeClr val="bg1"/>
                          </a:solidFill>
                          <a:effectLst/>
                          <a:latin typeface="+mj-lt"/>
                        </a:rPr>
                        <a:t>Supports firewalls</a:t>
                      </a:r>
                    </a:p>
                  </a:txBody>
                  <a:tcPr anchor="ctr">
                    <a:solidFill>
                      <a:schemeClr val="tx2"/>
                    </a:solidFill>
                  </a:tcPr>
                </a:tc>
                <a:tc>
                  <a:txBody>
                    <a:bodyPr/>
                    <a:lstStyle/>
                    <a:p>
                      <a:r>
                        <a:rPr lang="en-US" sz="120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Coming soon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214647"/>
                  </a:ext>
                </a:extLst>
              </a:tr>
              <a:tr h="518501">
                <a:tc>
                  <a:txBody>
                    <a:bodyPr/>
                    <a:lstStyle/>
                    <a:p>
                      <a:r>
                        <a:rPr lang="en-US" sz="1400" dirty="0">
                          <a:solidFill>
                            <a:schemeClr val="bg1"/>
                          </a:solidFill>
                          <a:effectLst/>
                          <a:latin typeface="+mj-lt"/>
                        </a:rPr>
                        <a:t>Dynamic data masking</a:t>
                      </a:r>
                    </a:p>
                  </a:txBody>
                  <a:tcPr anchor="ctr">
                    <a:solidFill>
                      <a:schemeClr val="tx2"/>
                    </a:solidFill>
                  </a:tcPr>
                </a:tc>
                <a:tc>
                  <a:txBody>
                    <a:bodyPr/>
                    <a:lstStyle/>
                    <a:p>
                      <a:r>
                        <a:rPr lang="en-US" sz="120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81177098"/>
                  </a:ext>
                </a:extLst>
              </a:tr>
            </a:tbl>
          </a:graphicData>
        </a:graphic>
      </p:graphicFrame>
      <p:sp>
        <p:nvSpPr>
          <p:cNvPr id="5" name="Rectangle 4">
            <a:extLst>
              <a:ext uri="{FF2B5EF4-FFF2-40B4-BE49-F238E27FC236}">
                <a16:creationId xmlns:a16="http://schemas.microsoft.com/office/drawing/2014/main" id="{6173EC65-EBB9-4A2C-9B7F-21F1B1A0CE2F}"/>
              </a:ext>
            </a:extLst>
          </p:cNvPr>
          <p:cNvSpPr/>
          <p:nvPr/>
        </p:nvSpPr>
        <p:spPr>
          <a:xfrm>
            <a:off x="418642" y="5791951"/>
            <a:ext cx="9914395" cy="5078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Requires using a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domain-joined HDInsight cluster</a:t>
            </a:r>
            <a:endParaRPr kumimoji="0" lang="en-US" sz="900" b="0" i="0" u="none" strike="noStrike" kern="1200" cap="none" spc="0" normalizeH="0" baseline="0" noProof="0" dirty="0">
              <a:ln>
                <a:noFill/>
              </a:ln>
              <a:solidFill>
                <a:srgbClr val="24292E"/>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Requires using Transparent Data Encryption (TDE) to encrypt and decrypt your data at rest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Supported when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used within an Azure virtual network</a:t>
            </a:r>
            <a:endParaRPr kumimoji="0" lang="en-US" sz="900" b="0" i="0" u="none" strike="noStrike" kern="1200" cap="none" spc="0" normalizeH="0" baseline="0" noProof="0" dirty="0">
              <a:ln>
                <a:noFill/>
              </a:ln>
              <a:solidFill>
                <a:srgbClr val="24292E"/>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57986375-8B4A-4D4E-AD6F-D01EE6E62E77}"/>
              </a:ext>
            </a:extLst>
          </p:cNvPr>
          <p:cNvSpPr>
            <a:spLocks noGrp="1"/>
          </p:cNvSpPr>
          <p:nvPr>
            <p:ph type="body" sz="quarter" idx="10"/>
          </p:nvPr>
        </p:nvSpPr>
        <p:spPr/>
        <p:txBody>
          <a:bodyPr/>
          <a:lstStyle/>
          <a:p>
            <a:pPr lvl="0"/>
            <a:r>
              <a:rPr lang="en-US"/>
              <a:t>A side-by-side comparison of the capabilities and features</a:t>
            </a:r>
            <a:endParaRPr lang="en-US" dirty="0"/>
          </a:p>
        </p:txBody>
      </p:sp>
      <p:sp>
        <p:nvSpPr>
          <p:cNvPr id="2" name="Title 1">
            <a:extLst>
              <a:ext uri="{FF2B5EF4-FFF2-40B4-BE49-F238E27FC236}">
                <a16:creationId xmlns:a16="http://schemas.microsoft.com/office/drawing/2014/main" id="{04F0D5EE-0F17-4EC4-922B-0A12F54E523F}"/>
              </a:ext>
            </a:extLst>
          </p:cNvPr>
          <p:cNvSpPr>
            <a:spLocks noGrp="1"/>
          </p:cNvSpPr>
          <p:nvPr>
            <p:ph type="title"/>
          </p:nvPr>
        </p:nvSpPr>
        <p:spPr/>
        <p:txBody>
          <a:bodyPr/>
          <a:lstStyle/>
          <a:p>
            <a:r>
              <a:rPr lang="en-US"/>
              <a:t>Batch data processing security</a:t>
            </a:r>
            <a:endParaRPr lang="en-US" dirty="0"/>
          </a:p>
        </p:txBody>
      </p:sp>
      <p:sp>
        <p:nvSpPr>
          <p:cNvPr id="11" name="Text Placeholder 2">
            <a:extLst>
              <a:ext uri="{FF2B5EF4-FFF2-40B4-BE49-F238E27FC236}">
                <a16:creationId xmlns:a16="http://schemas.microsoft.com/office/drawing/2014/main" id="{71C3866E-F89F-4493-AED0-25902173E1F6}"/>
              </a:ext>
            </a:extLst>
          </p:cNvPr>
          <p:cNvSpPr txBox="1">
            <a:spLocks/>
          </p:cNvSpPr>
          <p:nvPr/>
        </p:nvSpPr>
        <p:spPr>
          <a:xfrm>
            <a:off x="268843" y="-674818"/>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167737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33C8C1-2D31-465E-B7DD-5BFAEA7EFA2D}"/>
              </a:ext>
            </a:extLst>
          </p:cNvPr>
          <p:cNvGraphicFramePr>
            <a:graphicFrameLocks noGrp="1"/>
          </p:cNvGraphicFramePr>
          <p:nvPr>
            <p:extLst/>
          </p:nvPr>
        </p:nvGraphicFramePr>
        <p:xfrm>
          <a:off x="431799" y="1773973"/>
          <a:ext cx="11391900" cy="3810240"/>
        </p:xfrm>
        <a:graphic>
          <a:graphicData uri="http://schemas.openxmlformats.org/drawingml/2006/table">
            <a:tbl>
              <a:tblPr firstRow="1" bandRow="1">
                <a:tableStyleId>{5C22544A-7EE6-4342-B048-85BDC9FD1C3A}</a:tableStyleId>
              </a:tblPr>
              <a:tblGrid>
                <a:gridCol w="2278380">
                  <a:extLst>
                    <a:ext uri="{9D8B030D-6E8A-4147-A177-3AD203B41FA5}">
                      <a16:colId xmlns:a16="http://schemas.microsoft.com/office/drawing/2014/main" val="2987322502"/>
                    </a:ext>
                  </a:extLst>
                </a:gridCol>
                <a:gridCol w="2278380">
                  <a:extLst>
                    <a:ext uri="{9D8B030D-6E8A-4147-A177-3AD203B41FA5}">
                      <a16:colId xmlns:a16="http://schemas.microsoft.com/office/drawing/2014/main" val="3977527967"/>
                    </a:ext>
                  </a:extLst>
                </a:gridCol>
                <a:gridCol w="2278380">
                  <a:extLst>
                    <a:ext uri="{9D8B030D-6E8A-4147-A177-3AD203B41FA5}">
                      <a16:colId xmlns:a16="http://schemas.microsoft.com/office/drawing/2014/main" val="1787544006"/>
                    </a:ext>
                  </a:extLst>
                </a:gridCol>
                <a:gridCol w="2278380">
                  <a:extLst>
                    <a:ext uri="{9D8B030D-6E8A-4147-A177-3AD203B41FA5}">
                      <a16:colId xmlns:a16="http://schemas.microsoft.com/office/drawing/2014/main" val="988892190"/>
                    </a:ext>
                  </a:extLst>
                </a:gridCol>
                <a:gridCol w="2278380">
                  <a:extLst>
                    <a:ext uri="{9D8B030D-6E8A-4147-A177-3AD203B41FA5}">
                      <a16:colId xmlns:a16="http://schemas.microsoft.com/office/drawing/2014/main" val="2195448172"/>
                    </a:ext>
                  </a:extLst>
                </a:gridCol>
              </a:tblGrid>
              <a:tr h="518400">
                <a:tc>
                  <a:txBody>
                    <a:bodyPr/>
                    <a:lstStyle/>
                    <a:p>
                      <a:pPr algn="ctr"/>
                      <a:endParaRPr lang="en-US" sz="1400" dirty="0"/>
                    </a:p>
                  </a:txBody>
                  <a:tcPr anchor="ctr">
                    <a:solidFill>
                      <a:schemeClr val="bg2"/>
                    </a:solidFill>
                  </a:tcPr>
                </a:tc>
                <a:tc>
                  <a:txBody>
                    <a:bodyPr/>
                    <a:lstStyle/>
                    <a:p>
                      <a:pPr algn="l"/>
                      <a:r>
                        <a:rPr lang="en-US" sz="1400" b="0" dirty="0">
                          <a:effectLst/>
                          <a:latin typeface="+mj-lt"/>
                        </a:rPr>
                        <a:t>SQL Database</a:t>
                      </a:r>
                    </a:p>
                  </a:txBody>
                  <a:tcPr anchor="ctr">
                    <a:lnB w="1905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B w="1905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Analysis Services</a:t>
                      </a:r>
                    </a:p>
                  </a:txBody>
                  <a:tcPr anchor="ctr">
                    <a:lnB w="1905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Cosmos DB</a:t>
                      </a:r>
                    </a:p>
                  </a:txBody>
                  <a:tcPr anchor="ctr">
                    <a:lnR w="12700" cap="flat" cmpd="sng" algn="ctr">
                      <a:solidFill>
                        <a:schemeClr val="accent2"/>
                      </a:solidFill>
                      <a:prstDash val="solid"/>
                      <a:round/>
                      <a:headEnd type="none" w="med" len="med"/>
                      <a:tailEnd type="none" w="med" len="med"/>
                    </a:lnR>
                    <a:lnB w="1905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032550550"/>
                  </a:ext>
                </a:extLst>
              </a:tr>
              <a:tr h="640080">
                <a:tc>
                  <a:txBody>
                    <a:bodyPr/>
                    <a:lstStyle/>
                    <a:p>
                      <a:r>
                        <a:rPr lang="en-US" sz="1400" dirty="0">
                          <a:solidFill>
                            <a:schemeClr val="bg1"/>
                          </a:solidFill>
                          <a:effectLst/>
                          <a:latin typeface="+mj-lt"/>
                        </a:rPr>
                        <a:t>Authentication</a:t>
                      </a:r>
                    </a:p>
                  </a:txBody>
                  <a:tcPr anchor="ctr">
                    <a:lnR w="1905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SQL/Azure Active Directory</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SQL/Azure Active Directory</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Azure Active Directory</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Database users and Azure Active Directory via access control (IAM)</a:t>
                      </a:r>
                    </a:p>
                  </a:txBody>
                  <a:tcPr anchor="ctr">
                    <a:lnL w="1905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397280659"/>
                  </a:ext>
                </a:extLst>
              </a:tr>
              <a:tr h="640080">
                <a:tc>
                  <a:txBody>
                    <a:bodyPr/>
                    <a:lstStyle/>
                    <a:p>
                      <a:r>
                        <a:rPr lang="en-US" sz="1400" dirty="0">
                          <a:solidFill>
                            <a:schemeClr val="bg1"/>
                          </a:solidFill>
                          <a:effectLst/>
                          <a:latin typeface="+mj-lt"/>
                        </a:rPr>
                        <a:t>Authorization</a:t>
                      </a:r>
                    </a:p>
                  </a:txBody>
                  <a:tcPr anchor="ctr">
                    <a:lnR w="1905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u="none" strike="noStrike" dirty="0">
                          <a:effectLst/>
                          <a:hlinkClick r:id="rId4"/>
                        </a:rPr>
                        <a:t>Yes</a:t>
                      </a:r>
                      <a:r>
                        <a:rPr lang="en-US" sz="1200" dirty="0">
                          <a:effectLst/>
                        </a:rPr>
                        <a:t> (hash-based message authentication code (HMAC))</a:t>
                      </a:r>
                    </a:p>
                  </a:txBody>
                  <a:tcPr anchor="ctr">
                    <a:lnL w="1905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256950936"/>
                  </a:ext>
                </a:extLst>
              </a:tr>
              <a:tr h="640080">
                <a:tc>
                  <a:txBody>
                    <a:bodyPr/>
                    <a:lstStyle/>
                    <a:p>
                      <a:r>
                        <a:rPr lang="en-US" sz="1400" dirty="0">
                          <a:solidFill>
                            <a:schemeClr val="bg1"/>
                          </a:solidFill>
                          <a:effectLst/>
                          <a:latin typeface="+mj-lt"/>
                        </a:rPr>
                        <a:t>Auditing</a:t>
                      </a:r>
                    </a:p>
                  </a:txBody>
                  <a:tcPr anchor="ctr">
                    <a:lnR w="1905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 (when integrated with </a:t>
                      </a:r>
                      <a:r>
                        <a:rPr lang="en-US" sz="1200" u="none" strike="noStrike" dirty="0">
                          <a:effectLst/>
                          <a:hlinkClick r:id="rId5"/>
                        </a:rPr>
                        <a:t>Azure Monitor resource diagnostic logs</a:t>
                      </a:r>
                      <a:r>
                        <a:rPr lang="en-US" sz="1200" dirty="0">
                          <a:effectLst/>
                        </a:rPr>
                        <a:t>)</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 (through </a:t>
                      </a:r>
                      <a:r>
                        <a:rPr lang="en-US" sz="1200" u="none" strike="noStrike" dirty="0">
                          <a:effectLst/>
                          <a:hlinkClick r:id="rId6"/>
                        </a:rPr>
                        <a:t>audit logging and activity logs</a:t>
                      </a:r>
                      <a:r>
                        <a:rPr lang="en-US" sz="1200" dirty="0">
                          <a:effectLst/>
                        </a:rPr>
                        <a:t>)</a:t>
                      </a:r>
                    </a:p>
                  </a:txBody>
                  <a:tcPr anchor="ctr">
                    <a:lnL w="1905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4035067049"/>
                  </a:ext>
                </a:extLst>
              </a:tr>
              <a:tr h="0">
                <a:tc>
                  <a:txBody>
                    <a:bodyPr/>
                    <a:lstStyle/>
                    <a:p>
                      <a:r>
                        <a:rPr lang="en-US" sz="1400" dirty="0">
                          <a:solidFill>
                            <a:schemeClr val="bg1"/>
                          </a:solidFill>
                          <a:effectLst/>
                          <a:latin typeface="+mj-lt"/>
                        </a:rPr>
                        <a:t>Data encryption at rest</a:t>
                      </a:r>
                    </a:p>
                  </a:txBody>
                  <a:tcPr anchor="ctr">
                    <a:lnR w="1905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 **</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 **</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562965492"/>
                  </a:ext>
                </a:extLst>
              </a:tr>
              <a:tr h="0">
                <a:tc>
                  <a:txBody>
                    <a:bodyPr/>
                    <a:lstStyle/>
                    <a:p>
                      <a:r>
                        <a:rPr lang="en-US" sz="1400" dirty="0">
                          <a:solidFill>
                            <a:schemeClr val="bg1"/>
                          </a:solidFill>
                          <a:effectLst/>
                          <a:latin typeface="+mj-lt"/>
                        </a:rPr>
                        <a:t>Row-level security</a:t>
                      </a:r>
                    </a:p>
                  </a:txBody>
                  <a:tcPr anchor="ctr">
                    <a:lnR w="1905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No</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 (through object-level security in model)</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No</a:t>
                      </a:r>
                    </a:p>
                  </a:txBody>
                  <a:tcPr anchor="ctr">
                    <a:lnL w="1905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223458457"/>
                  </a:ext>
                </a:extLst>
              </a:tr>
              <a:tr h="0">
                <a:tc>
                  <a:txBody>
                    <a:bodyPr/>
                    <a:lstStyle/>
                    <a:p>
                      <a:r>
                        <a:rPr lang="en-US" sz="1400" dirty="0">
                          <a:solidFill>
                            <a:schemeClr val="bg1"/>
                          </a:solidFill>
                          <a:effectLst/>
                          <a:latin typeface="+mj-lt"/>
                        </a:rPr>
                        <a:t>Supports firewalls</a:t>
                      </a:r>
                    </a:p>
                  </a:txBody>
                  <a:tcPr anchor="ctr">
                    <a:lnR w="1905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240649029"/>
                  </a:ext>
                </a:extLst>
              </a:tr>
              <a:tr h="121128">
                <a:tc>
                  <a:txBody>
                    <a:bodyPr/>
                    <a:lstStyle/>
                    <a:p>
                      <a:r>
                        <a:rPr lang="en-US" sz="1400" dirty="0">
                          <a:solidFill>
                            <a:schemeClr val="bg1"/>
                          </a:solidFill>
                          <a:effectLst/>
                          <a:latin typeface="+mj-lt"/>
                        </a:rPr>
                        <a:t>Dynamic data masking</a:t>
                      </a:r>
                    </a:p>
                  </a:txBody>
                  <a:tcPr anchor="ctr">
                    <a:lnR w="1905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No</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No</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tc>
                  <a:txBody>
                    <a:bodyPr/>
                    <a:lstStyle/>
                    <a:p>
                      <a:r>
                        <a:rPr lang="en-US" sz="1200" dirty="0">
                          <a:effectLst/>
                        </a:rPr>
                        <a:t>No</a:t>
                      </a:r>
                    </a:p>
                  </a:txBody>
                  <a:tcPr anchor="ctr">
                    <a:lnL w="1905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621943637"/>
                  </a:ext>
                </a:extLst>
              </a:tr>
            </a:tbl>
          </a:graphicData>
        </a:graphic>
      </p:graphicFrame>
      <p:sp>
        <p:nvSpPr>
          <p:cNvPr id="5" name="Rectangle 4">
            <a:extLst>
              <a:ext uri="{FF2B5EF4-FFF2-40B4-BE49-F238E27FC236}">
                <a16:creationId xmlns:a16="http://schemas.microsoft.com/office/drawing/2014/main" id="{A9976BCD-FE02-4B14-B325-9E78BC5E6BDD}"/>
              </a:ext>
            </a:extLst>
          </p:cNvPr>
          <p:cNvSpPr/>
          <p:nvPr/>
        </p:nvSpPr>
        <p:spPr>
          <a:xfrm>
            <a:off x="455994" y="6002392"/>
            <a:ext cx="896264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Requires using transparent data encryption (TDE) to encrypt and decrypt your data at rest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Supported when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7"/>
              </a:rPr>
              <a:t>used within an Azure virtual network</a:t>
            </a:r>
            <a:endParaRPr kumimoji="0" lang="en-US" sz="900" b="0" i="0" u="none" strike="noStrike" kern="1200" cap="none" spc="0" normalizeH="0" baseline="0" noProof="0" dirty="0">
              <a:ln>
                <a:noFill/>
              </a:ln>
              <a:solidFill>
                <a:srgbClr val="24292E"/>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5BFF68A0-4E19-4DA2-B90C-5EEAEF61CB6F}"/>
              </a:ext>
            </a:extLst>
          </p:cNvPr>
          <p:cNvSpPr>
            <a:spLocks noGrp="1"/>
          </p:cNvSpPr>
          <p:nvPr>
            <p:ph type="body" sz="quarter" idx="10"/>
          </p:nvPr>
        </p:nvSpPr>
        <p:spPr/>
        <p:txBody>
          <a:bodyPr/>
          <a:lstStyle/>
          <a:p>
            <a:pPr lvl="0"/>
            <a:r>
              <a:rPr lang="en-US"/>
              <a:t>A side-by-side comparison of the capabilities and features</a:t>
            </a:r>
            <a:endParaRPr lang="en-US" dirty="0"/>
          </a:p>
        </p:txBody>
      </p:sp>
      <p:sp>
        <p:nvSpPr>
          <p:cNvPr id="2" name="Title 1">
            <a:extLst>
              <a:ext uri="{FF2B5EF4-FFF2-40B4-BE49-F238E27FC236}">
                <a16:creationId xmlns:a16="http://schemas.microsoft.com/office/drawing/2014/main" id="{8A86EF77-89F3-474A-9EFA-2DF7BFE4D5DF}"/>
              </a:ext>
            </a:extLst>
          </p:cNvPr>
          <p:cNvSpPr>
            <a:spLocks noGrp="1"/>
          </p:cNvSpPr>
          <p:nvPr>
            <p:ph type="title"/>
          </p:nvPr>
        </p:nvSpPr>
        <p:spPr/>
        <p:txBody>
          <a:bodyPr/>
          <a:lstStyle/>
          <a:p>
            <a:r>
              <a:rPr lang="en-US"/>
              <a:t>Data serving security</a:t>
            </a:r>
            <a:endParaRPr lang="en-US" dirty="0"/>
          </a:p>
        </p:txBody>
      </p:sp>
      <p:sp>
        <p:nvSpPr>
          <p:cNvPr id="10" name="Title 1">
            <a:extLst>
              <a:ext uri="{FF2B5EF4-FFF2-40B4-BE49-F238E27FC236}">
                <a16:creationId xmlns:a16="http://schemas.microsoft.com/office/drawing/2014/main" id="{CD515F08-D413-46CF-9E4E-0EDDE34C86A5}"/>
              </a:ext>
            </a:extLst>
          </p:cNvPr>
          <p:cNvSpPr txBox="1">
            <a:spLocks/>
          </p:cNvSpPr>
          <p:nvPr/>
        </p:nvSpPr>
        <p:spPr>
          <a:xfrm>
            <a:off x="269240" y="-1323388"/>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800" normalizeH="0" baseline="0" noProof="0" dirty="0">
                <a:ln w="3175">
                  <a:noFill/>
                </a:ln>
                <a:solidFill>
                  <a:srgbClr val="0078D7"/>
                </a:solidFill>
                <a:effectLst/>
                <a:uLnTx/>
                <a:uFillTx/>
                <a:latin typeface="Segoe UI Light" charset="0"/>
                <a:ea typeface="+mn-ea"/>
                <a:cs typeface="Segoe UI Light" charset="0"/>
              </a:rPr>
              <a:t>Data serving security</a:t>
            </a:r>
            <a:endParaRPr kumimoji="0" lang="en-US" sz="2400"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1" name="Text Placeholder 2">
            <a:extLst>
              <a:ext uri="{FF2B5EF4-FFF2-40B4-BE49-F238E27FC236}">
                <a16:creationId xmlns:a16="http://schemas.microsoft.com/office/drawing/2014/main" id="{64F6DCF7-BA16-45A5-9B41-CB6A70448393}"/>
              </a:ext>
            </a:extLst>
          </p:cNvPr>
          <p:cNvSpPr txBox="1">
            <a:spLocks/>
          </p:cNvSpPr>
          <p:nvPr/>
        </p:nvSpPr>
        <p:spPr>
          <a:xfrm>
            <a:off x="268843" y="-649418"/>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rPr>
              <a:t>A side-by-side comparison of the capabilities and features</a:t>
            </a:r>
          </a:p>
        </p:txBody>
      </p:sp>
    </p:spTree>
    <p:custDataLst>
      <p:tags r:id="rId1"/>
    </p:custDataLst>
    <p:extLst>
      <p:ext uri="{BB962C8B-B14F-4D97-AF65-F5344CB8AC3E}">
        <p14:creationId xmlns:p14="http://schemas.microsoft.com/office/powerpoint/2010/main" val="150511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63CE46-CE4D-2242-AB7B-3736BECA1F7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2783" t="572" r="12155" b="536"/>
          <a:stretch/>
        </p:blipFill>
        <p:spPr>
          <a:xfrm>
            <a:off x="0" y="-1"/>
            <a:ext cx="6096000" cy="6867144"/>
          </a:xfrm>
          <a:prstGeom prst="rect">
            <a:avLst/>
          </a:prstGeom>
        </p:spPr>
      </p:pic>
      <p:sp>
        <p:nvSpPr>
          <p:cNvPr id="4" name="Rectangle 3">
            <a:extLst>
              <a:ext uri="{FF2B5EF4-FFF2-40B4-BE49-F238E27FC236}">
                <a16:creationId xmlns:a16="http://schemas.microsoft.com/office/drawing/2014/main" id="{4B147562-7142-3146-A939-6EAB85683062}"/>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1998746" y="1459815"/>
            <a:ext cx="11336039" cy="758022"/>
          </a:xfrm>
        </p:spPr>
        <p:txBody>
          <a:bodyPr/>
          <a:lstStyle/>
          <a:p>
            <a:r>
              <a:rPr lang="nn-NO" sz="4000" dirty="0">
                <a:solidFill>
                  <a:schemeClr val="bg2"/>
                </a:solidFill>
              </a:rPr>
              <a:t>Automation</a:t>
            </a:r>
            <a:endParaRPr lang="en-US" sz="4000" dirty="0">
              <a:solidFill>
                <a:schemeClr val="bg2"/>
              </a:solidFill>
            </a:endParaRPr>
          </a:p>
        </p:txBody>
      </p:sp>
      <p:sp>
        <p:nvSpPr>
          <p:cNvPr id="6" name="Text Placeholder 4">
            <a:extLst>
              <a:ext uri="{FF2B5EF4-FFF2-40B4-BE49-F238E27FC236}">
                <a16:creationId xmlns:a16="http://schemas.microsoft.com/office/drawing/2014/main" id="{6D884429-0B46-4DB7-B252-7AC706175E46}"/>
              </a:ext>
            </a:extLst>
          </p:cNvPr>
          <p:cNvSpPr txBox="1">
            <a:spLocks/>
          </p:cNvSpPr>
          <p:nvPr/>
        </p:nvSpPr>
        <p:spPr>
          <a:xfrm>
            <a:off x="6693408" y="1597070"/>
            <a:ext cx="4828032" cy="1723549"/>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Enables all components of the data warehouse solution to be controlled, deployed, and monitored programmatically</a:t>
            </a:r>
          </a:p>
        </p:txBody>
      </p:sp>
    </p:spTree>
    <p:custDataLst>
      <p:tags r:id="rId1"/>
    </p:custDataLst>
    <p:extLst>
      <p:ext uri="{BB962C8B-B14F-4D97-AF65-F5344CB8AC3E}">
        <p14:creationId xmlns:p14="http://schemas.microsoft.com/office/powerpoint/2010/main" val="41446151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457200" y="1773973"/>
          <a:ext cx="11366500" cy="4326844"/>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438844">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solidFill>
                      <a:schemeClr val="tx1"/>
                    </a:solidFill>
                  </a:tcPr>
                </a:tc>
                <a:extLst>
                  <a:ext uri="{0D108BD9-81ED-4DB2-BD59-A6C34878D82A}">
                    <a16:rowId xmlns:a16="http://schemas.microsoft.com/office/drawing/2014/main" val="3389207413"/>
                  </a:ext>
                </a:extLst>
              </a:tr>
              <a:tr h="972000">
                <a:tc>
                  <a:txBody>
                    <a:bodyPr/>
                    <a:lstStyle/>
                    <a:p>
                      <a:r>
                        <a:rPr lang="en-US" sz="1600" dirty="0">
                          <a:solidFill>
                            <a:schemeClr val="bg1"/>
                          </a:solidFill>
                          <a:latin typeface="+mj-lt"/>
                          <a:cs typeface="Segoe UI Semilight" panose="020B0402040204020203" pitchFamily="34" charset="0"/>
                        </a:rPr>
                        <a:t>Process automation</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Automate frequent, time-consuming, and error-prone cloud management tasks by authoring runbooks in a graphical UI, in PowerShell, or in Python.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972000">
                <a:tc>
                  <a:txBody>
                    <a:bodyPr/>
                    <a:lstStyle/>
                    <a:p>
                      <a:r>
                        <a:rPr lang="en-US" sz="1600" dirty="0">
                          <a:solidFill>
                            <a:schemeClr val="bg1"/>
                          </a:solidFill>
                          <a:latin typeface="+mj-lt"/>
                          <a:cs typeface="Segoe UI Semilight" panose="020B0402040204020203" pitchFamily="34" charset="0"/>
                        </a:rPr>
                        <a:t>Configuration management</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Manage your desired state configuration (DSC) resources and apply configurations to virtual or physical machines in Azure. Monitor and automatically update machine configuration across physical and virtual machines, Windows or Linux, in the cloud or on-premises. Collect inventory about in-guest resources and track changes across services, daemons, software, registry, and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972000">
                <a:tc>
                  <a:txBody>
                    <a:bodyPr/>
                    <a:lstStyle/>
                    <a:p>
                      <a:r>
                        <a:rPr lang="en-US" sz="1600" dirty="0">
                          <a:solidFill>
                            <a:schemeClr val="bg1"/>
                          </a:solidFill>
                          <a:latin typeface="+mj-lt"/>
                          <a:cs typeface="Segoe UI Semilight" panose="020B0402040204020203" pitchFamily="34" charset="0"/>
                        </a:rPr>
                        <a:t>Update management</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Update Windows and Linux systems across hybrid environments. Gain visibility of update compliance across Azure, on-premises and in other clouds. Schedule deployments to orchestrate installation of updates within a defined maintenance window.</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r h="972000">
                <a:tc>
                  <a:txBody>
                    <a:bodyPr/>
                    <a:lstStyle/>
                    <a:p>
                      <a:r>
                        <a:rPr lang="en-US" sz="1600" dirty="0">
                          <a:solidFill>
                            <a:schemeClr val="bg1"/>
                          </a:solidFill>
                          <a:latin typeface="+mj-lt"/>
                          <a:cs typeface="Segoe UI Semilight" panose="020B0402040204020203" pitchFamily="34" charset="0"/>
                        </a:rPr>
                        <a:t>Build and deploy resources</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Deploy Azure resources using Runbooks and Azure Resource Manager (ARM) templates. Integrate into development tools like Jenkins and Visual Studio Team Services, ensuring continuous delivery and operations automation.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84778137"/>
                  </a:ext>
                </a:extLst>
              </a:tr>
            </a:tbl>
          </a:graphicData>
        </a:graphic>
      </p:graphicFrame>
      <p:sp>
        <p:nvSpPr>
          <p:cNvPr id="9" name="Text Placeholder 8">
            <a:extLst>
              <a:ext uri="{FF2B5EF4-FFF2-40B4-BE49-F238E27FC236}">
                <a16:creationId xmlns:a16="http://schemas.microsoft.com/office/drawing/2014/main" id="{A91FE565-EF4C-4CC4-B6AB-BEE584479C01}"/>
              </a:ext>
            </a:extLst>
          </p:cNvPr>
          <p:cNvSpPr>
            <a:spLocks noGrp="1"/>
          </p:cNvSpPr>
          <p:nvPr>
            <p:ph type="body" sz="quarter" idx="10"/>
          </p:nvPr>
        </p:nvSpPr>
        <p:spPr/>
        <p:txBody>
          <a:bodyPr/>
          <a:lstStyle/>
          <a:p>
            <a:r>
              <a:rPr lang="en-US"/>
              <a:t>When Azure Automation can be a good option for cloud-based automation</a:t>
            </a:r>
            <a:endParaRPr lang="en-US" dirty="0"/>
          </a:p>
        </p:txBody>
      </p:sp>
      <p:sp>
        <p:nvSpPr>
          <p:cNvPr id="7" name="Title 6">
            <a:extLst>
              <a:ext uri="{FF2B5EF4-FFF2-40B4-BE49-F238E27FC236}">
                <a16:creationId xmlns:a16="http://schemas.microsoft.com/office/drawing/2014/main" id="{F400F415-98DB-406F-AD6B-78791F39BA0B}"/>
              </a:ext>
            </a:extLst>
          </p:cNvPr>
          <p:cNvSpPr>
            <a:spLocks noGrp="1"/>
          </p:cNvSpPr>
          <p:nvPr>
            <p:ph type="title"/>
          </p:nvPr>
        </p:nvSpPr>
        <p:spPr/>
        <p:txBody>
          <a:bodyPr/>
          <a:lstStyle/>
          <a:p>
            <a:r>
              <a:rPr lang="en-US"/>
              <a:t>Choosing Azure automation</a:t>
            </a:r>
            <a:endParaRPr lang="en-US" dirty="0"/>
          </a:p>
        </p:txBody>
      </p:sp>
    </p:spTree>
    <p:custDataLst>
      <p:tags r:id="rId1"/>
    </p:custDataLst>
    <p:extLst>
      <p:ext uri="{BB962C8B-B14F-4D97-AF65-F5344CB8AC3E}">
        <p14:creationId xmlns:p14="http://schemas.microsoft.com/office/powerpoint/2010/main" val="13998632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457200" y="1773973"/>
          <a:ext cx="11366500" cy="4326844"/>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438844">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solidFill>
                      <a:schemeClr val="tx1"/>
                    </a:solidFill>
                  </a:tcPr>
                </a:tc>
                <a:extLst>
                  <a:ext uri="{0D108BD9-81ED-4DB2-BD59-A6C34878D82A}">
                    <a16:rowId xmlns:a16="http://schemas.microsoft.com/office/drawing/2014/main" val="3389207413"/>
                  </a:ext>
                </a:extLst>
              </a:tr>
              <a:tr h="972000">
                <a:tc>
                  <a:txBody>
                    <a:bodyPr/>
                    <a:lstStyle/>
                    <a:p>
                      <a:pPr>
                        <a:lnSpc>
                          <a:spcPct val="90000"/>
                        </a:lnSpc>
                      </a:pPr>
                      <a:r>
                        <a:rPr lang="en-US" sz="1600" dirty="0">
                          <a:solidFill>
                            <a:schemeClr val="bg1"/>
                          </a:solidFill>
                          <a:latin typeface="+mj-lt"/>
                          <a:cs typeface="Segoe UI Semilight" panose="020B0402040204020203" pitchFamily="34" charset="0"/>
                        </a:rPr>
                        <a:t>To consistently and repeatedly deploy resources</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ARM templates are composed of a JavaScript Object Notation (JSON) file that defines one or more resources, including any dependencies between them. This adds the benefit of treating your resources for a solution as a single unit, rather than independent components, making it easier to consistently deploy and manage the resources to development, test, staging, and production environments.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212888764"/>
                  </a:ext>
                </a:extLst>
              </a:tr>
              <a:tr h="972000">
                <a:tc>
                  <a:txBody>
                    <a:bodyPr/>
                    <a:lstStyle/>
                    <a:p>
                      <a:pPr>
                        <a:lnSpc>
                          <a:spcPct val="90000"/>
                        </a:lnSpc>
                      </a:pPr>
                      <a:r>
                        <a:rPr lang="en-US" sz="1600" dirty="0">
                          <a:solidFill>
                            <a:schemeClr val="bg1"/>
                          </a:solidFill>
                          <a:latin typeface="+mj-lt"/>
                          <a:cs typeface="Segoe UI Semilight" panose="020B0402040204020203" pitchFamily="34" charset="0"/>
                        </a:rPr>
                        <a:t>To manage your infrastructure through declarative templates rather than scripts</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Declarative templates make it easier to define your resource parameters, dependencies, and infrastructure, compared to executing a series of scripts. Furthermore, you can apply tags to resources to logically organize all the resources in your subscription.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73402847"/>
                  </a:ext>
                </a:extLst>
              </a:tr>
              <a:tr h="972000">
                <a:tc>
                  <a:txBody>
                    <a:bodyPr/>
                    <a:lstStyle/>
                    <a:p>
                      <a:pPr>
                        <a:lnSpc>
                          <a:spcPct val="90000"/>
                        </a:lnSpc>
                      </a:pPr>
                      <a:r>
                        <a:rPr lang="en-US" sz="1600" dirty="0">
                          <a:solidFill>
                            <a:schemeClr val="bg1"/>
                          </a:solidFill>
                          <a:latin typeface="+mj-lt"/>
                          <a:cs typeface="Segoe UI Semilight" panose="020B0402040204020203" pitchFamily="34" charset="0"/>
                        </a:rPr>
                        <a:t>To include your infrastructure definition as part of your app source code</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The template can become part of the source code for your app. Check it in to your source code repository and update it as your app evolves. Simply edit the template through Visual Studio or your favorite IDE.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622420946"/>
                  </a:ext>
                </a:extLst>
              </a:tr>
              <a:tr h="972000">
                <a:tc>
                  <a:txBody>
                    <a:bodyPr/>
                    <a:lstStyle/>
                    <a:p>
                      <a:pPr>
                        <a:lnSpc>
                          <a:spcPct val="90000"/>
                        </a:lnSpc>
                      </a:pPr>
                      <a:r>
                        <a:rPr lang="en-US" sz="1600" dirty="0">
                          <a:solidFill>
                            <a:schemeClr val="bg1"/>
                          </a:solidFill>
                          <a:latin typeface="+mj-lt"/>
                          <a:cs typeface="Segoe UI Semilight" panose="020B0402040204020203" pitchFamily="34" charset="0"/>
                        </a:rPr>
                        <a:t>To ensure your resources are deployed in the correct order</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Resource dependencies are declaratively expressed within the ARM template. This ensures that components add their dependencies when they are provisioned, and that the resources within the template are created in the proper order. For instance, an ARM template that creates a VM and a VNet to which it is added, first creates the VNet, then creates the VM and associates the two.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84778137"/>
                  </a:ext>
                </a:extLst>
              </a:tr>
            </a:tbl>
          </a:graphicData>
        </a:graphic>
      </p:graphicFrame>
      <p:sp>
        <p:nvSpPr>
          <p:cNvPr id="9" name="Text Placeholder 8">
            <a:extLst>
              <a:ext uri="{FF2B5EF4-FFF2-40B4-BE49-F238E27FC236}">
                <a16:creationId xmlns:a16="http://schemas.microsoft.com/office/drawing/2014/main" id="{6A3DF03E-DF98-4E7E-8DAE-047F9D188258}"/>
              </a:ext>
            </a:extLst>
          </p:cNvPr>
          <p:cNvSpPr>
            <a:spLocks noGrp="1"/>
          </p:cNvSpPr>
          <p:nvPr>
            <p:ph type="body" sz="quarter" idx="10"/>
          </p:nvPr>
        </p:nvSpPr>
        <p:spPr/>
        <p:txBody>
          <a:bodyPr/>
          <a:lstStyle/>
          <a:p>
            <a:r>
              <a:rPr lang="en-US"/>
              <a:t>When Azure Resource Manager (ARM) templates can be a good option for cloud-based automation</a:t>
            </a:r>
            <a:endParaRPr lang="en-US" dirty="0"/>
          </a:p>
        </p:txBody>
      </p:sp>
      <p:sp>
        <p:nvSpPr>
          <p:cNvPr id="7" name="Title 6">
            <a:extLst>
              <a:ext uri="{FF2B5EF4-FFF2-40B4-BE49-F238E27FC236}">
                <a16:creationId xmlns:a16="http://schemas.microsoft.com/office/drawing/2014/main" id="{C8519B8B-A9A5-488A-8E70-6102001FCF33}"/>
              </a:ext>
            </a:extLst>
          </p:cNvPr>
          <p:cNvSpPr>
            <a:spLocks noGrp="1"/>
          </p:cNvSpPr>
          <p:nvPr>
            <p:ph type="title"/>
          </p:nvPr>
        </p:nvSpPr>
        <p:spPr/>
        <p:txBody>
          <a:bodyPr/>
          <a:lstStyle/>
          <a:p>
            <a:r>
              <a:rPr lang="en-US"/>
              <a:t>Choosing Azure resource manager templates</a:t>
            </a:r>
            <a:endParaRPr lang="en-US" dirty="0"/>
          </a:p>
        </p:txBody>
      </p:sp>
      <p:sp>
        <p:nvSpPr>
          <p:cNvPr id="10" name="Title 1">
            <a:extLst>
              <a:ext uri="{FF2B5EF4-FFF2-40B4-BE49-F238E27FC236}">
                <a16:creationId xmlns:a16="http://schemas.microsoft.com/office/drawing/2014/main" id="{4252FAD0-729F-491A-9FE0-6522087182FD}"/>
              </a:ext>
            </a:extLst>
          </p:cNvPr>
          <p:cNvSpPr txBox="1">
            <a:spLocks/>
          </p:cNvSpPr>
          <p:nvPr/>
        </p:nvSpPr>
        <p:spPr>
          <a:xfrm>
            <a:off x="269240" y="-1526589"/>
            <a:ext cx="11655840" cy="899665"/>
          </a:xfrm>
          <a:prstGeom prst="rect">
            <a:avLst/>
          </a:prstGeom>
        </p:spPr>
        <p:txBody>
          <a:bodyPr vert="horz" wrap="square" lIns="146304" tIns="91440" rIns="146304" bIns="91440" rtlCol="0" anchor="ctr">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800" normalizeH="0" baseline="0" noProof="0" dirty="0">
              <a:ln w="3175">
                <a:noFill/>
              </a:ln>
              <a:solidFill>
                <a:srgbClr val="0078D7"/>
              </a:solidFill>
              <a:effectLst/>
              <a:uLnTx/>
              <a:uFillTx/>
              <a:latin typeface="Segoe UI Light" charset="0"/>
              <a:ea typeface="+mn-ea"/>
              <a:cs typeface="Segoe UI Light" charset="0"/>
            </a:endParaRPr>
          </a:p>
        </p:txBody>
      </p:sp>
    </p:spTree>
    <p:custDataLst>
      <p:tags r:id="rId1"/>
    </p:custDataLst>
    <p:extLst>
      <p:ext uri="{BB962C8B-B14F-4D97-AF65-F5344CB8AC3E}">
        <p14:creationId xmlns:p14="http://schemas.microsoft.com/office/powerpoint/2010/main" val="283904522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0"/>
            <a:ext cx="6096000" cy="6858000"/>
          </a:xfrm>
          <a:prstGeom prst="rect">
            <a:avLst/>
          </a:prstGeom>
        </p:spPr>
      </p:pic>
      <p:sp>
        <p:nvSpPr>
          <p:cNvPr id="4" name="Rectangle 3">
            <a:extLst>
              <a:ext uri="{FF2B5EF4-FFF2-40B4-BE49-F238E27FC236}">
                <a16:creationId xmlns:a16="http://schemas.microsoft.com/office/drawing/2014/main" id="{4B147562-7142-3146-A939-6EAB85683062}"/>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1842629" y="1504973"/>
            <a:ext cx="4253372" cy="758022"/>
          </a:xfrm>
        </p:spPr>
        <p:txBody>
          <a:bodyPr/>
          <a:lstStyle/>
          <a:p>
            <a:r>
              <a:rPr lang="nn-NO" sz="4000" dirty="0">
                <a:solidFill>
                  <a:schemeClr val="bg2"/>
                </a:solidFill>
              </a:rPr>
              <a:t>Monitoring</a:t>
            </a:r>
            <a:endParaRPr lang="en-US" sz="4000" dirty="0">
              <a:solidFill>
                <a:schemeClr val="bg2"/>
              </a:solidFill>
            </a:endParaRPr>
          </a:p>
        </p:txBody>
      </p:sp>
      <p:sp>
        <p:nvSpPr>
          <p:cNvPr id="6" name="Text Placeholder 4">
            <a:extLst>
              <a:ext uri="{FF2B5EF4-FFF2-40B4-BE49-F238E27FC236}">
                <a16:creationId xmlns:a16="http://schemas.microsoft.com/office/drawing/2014/main" id="{6D884429-0B46-4DB7-B252-7AC706175E46}"/>
              </a:ext>
            </a:extLst>
          </p:cNvPr>
          <p:cNvSpPr txBox="1">
            <a:spLocks/>
          </p:cNvSpPr>
          <p:nvPr/>
        </p:nvSpPr>
        <p:spPr>
          <a:xfrm>
            <a:off x="6693408" y="1745606"/>
            <a:ext cx="4435509" cy="1292662"/>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Provides insights into the status and health of the data warehouse solution</a:t>
            </a:r>
          </a:p>
        </p:txBody>
      </p:sp>
    </p:spTree>
    <p:custDataLst>
      <p:tags r:id="rId1"/>
    </p:custDataLst>
    <p:extLst>
      <p:ext uri="{BB962C8B-B14F-4D97-AF65-F5344CB8AC3E}">
        <p14:creationId xmlns:p14="http://schemas.microsoft.com/office/powerpoint/2010/main" val="303921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457200" y="1773973"/>
          <a:ext cx="11366500" cy="4081324"/>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438844">
                <a:tc>
                  <a:txBody>
                    <a:bodyPr/>
                    <a:lstStyle/>
                    <a:p>
                      <a:r>
                        <a:rPr lang="en-US" sz="1600" b="0" dirty="0">
                          <a:latin typeface="+mj-lt"/>
                        </a:rPr>
                        <a:t>When you want… </a:t>
                      </a:r>
                    </a:p>
                  </a:txBody>
                  <a:tcPr anchor="ctr">
                    <a:solidFill>
                      <a:schemeClr val="tx1"/>
                    </a:solidFill>
                  </a:tcPr>
                </a:tc>
                <a:tc>
                  <a:txBody>
                    <a:bodyPr/>
                    <a:lstStyle/>
                    <a:p>
                      <a:r>
                        <a:rPr lang="en-US" sz="1600" b="0" dirty="0">
                          <a:latin typeface="+mj-lt"/>
                        </a:rPr>
                        <a:t>Description</a:t>
                      </a:r>
                    </a:p>
                  </a:txBody>
                  <a:tcPr anchor="ctr">
                    <a:solidFill>
                      <a:schemeClr val="tx1"/>
                    </a:solidFill>
                  </a:tcPr>
                </a:tc>
                <a:extLst>
                  <a:ext uri="{0D108BD9-81ED-4DB2-BD59-A6C34878D82A}">
                    <a16:rowId xmlns:a16="http://schemas.microsoft.com/office/drawing/2014/main" val="3389207413"/>
                  </a:ext>
                </a:extLst>
              </a:tr>
              <a:tr h="1044000">
                <a:tc>
                  <a:txBody>
                    <a:bodyPr/>
                    <a:lstStyle/>
                    <a:p>
                      <a:pPr>
                        <a:lnSpc>
                          <a:spcPct val="90000"/>
                        </a:lnSpc>
                      </a:pPr>
                      <a:r>
                        <a:rPr lang="en-US" sz="1600" dirty="0">
                          <a:solidFill>
                            <a:schemeClr val="bg1"/>
                          </a:solidFill>
                          <a:latin typeface="+mj-lt"/>
                          <a:cs typeface="Segoe UI Semilight" panose="020B0402040204020203" pitchFamily="34" charset="0"/>
                        </a:rPr>
                        <a:t>To access base-level metrics and logs</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Azure Monitor provides base-level infrastructure metrics and logs for most services in Microsoft Azure. Azure services that do not yet put their data into Azure Monitor will put it there in the future.</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212888764"/>
                  </a:ext>
                </a:extLst>
              </a:tr>
              <a:tr h="1044000">
                <a:tc>
                  <a:txBody>
                    <a:bodyPr/>
                    <a:lstStyle/>
                    <a:p>
                      <a:pPr>
                        <a:lnSpc>
                          <a:spcPct val="90000"/>
                        </a:lnSpc>
                      </a:pPr>
                      <a:r>
                        <a:rPr lang="en-US" sz="1600" dirty="0">
                          <a:solidFill>
                            <a:schemeClr val="bg1"/>
                          </a:solidFill>
                          <a:latin typeface="+mj-lt"/>
                          <a:cs typeface="Segoe UI Semilight" panose="020B0402040204020203" pitchFamily="34" charset="0"/>
                        </a:rPr>
                        <a:t>To discover, configure, and on-board Azure Monitor features</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Provides a landing page that helps you understand the monitoring capabilities offered by Azure. This starting point for on-boarding platform and premium monitoring capabilities shows curated notable issues from different services, allowing you to navigate to them in context.</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73402847"/>
                  </a:ext>
                </a:extLst>
              </a:tr>
              <a:tr h="1371600">
                <a:tc>
                  <a:txBody>
                    <a:bodyPr/>
                    <a:lstStyle/>
                    <a:p>
                      <a:pPr>
                        <a:lnSpc>
                          <a:spcPct val="90000"/>
                        </a:lnSpc>
                      </a:pPr>
                      <a:r>
                        <a:rPr lang="en-US" sz="1600" dirty="0">
                          <a:solidFill>
                            <a:schemeClr val="bg1"/>
                          </a:solidFill>
                          <a:latin typeface="+mj-lt"/>
                          <a:cs typeface="Segoe UI Semilight" panose="020B0402040204020203" pitchFamily="34" charset="0"/>
                        </a:rPr>
                        <a:t>To view important monitoring events across a given subscription</a:t>
                      </a:r>
                    </a:p>
                  </a:txBody>
                  <a:tcPr anchor="ctr">
                    <a:solidFill>
                      <a:schemeClr val="tx2"/>
                    </a:solidFill>
                  </a:tcPr>
                </a:tc>
                <a:tc>
                  <a:txBody>
                    <a:bodyPr/>
                    <a:lstStyle/>
                    <a:p>
                      <a:r>
                        <a:rPr lang="en-US" sz="1200" dirty="0">
                          <a:solidFill>
                            <a:schemeClr val="tx2"/>
                          </a:solidFill>
                          <a:latin typeface="Segoe UI" panose="020B0502040204020203" pitchFamily="34" charset="0"/>
                          <a:cs typeface="Segoe UI" panose="020B0502040204020203" pitchFamily="34" charset="0"/>
                        </a:rPr>
                        <a:t>In Azure Monitor, select a subscription and view the following across the components of the subscription: </a:t>
                      </a:r>
                    </a:p>
                    <a:p>
                      <a:pPr marL="0" indent="0">
                        <a:buFont typeface="Arial" panose="020B0604020202020204" pitchFamily="34" charset="0"/>
                        <a:buNone/>
                      </a:pPr>
                      <a:r>
                        <a:rPr lang="en-US" sz="1200" dirty="0">
                          <a:solidFill>
                            <a:schemeClr val="tx1"/>
                          </a:solidFill>
                          <a:latin typeface="Segoe UI" panose="020B0502040204020203" pitchFamily="34" charset="0"/>
                          <a:cs typeface="Segoe UI" panose="020B0502040204020203" pitchFamily="34" charset="0"/>
                        </a:rPr>
                        <a:t>Triggered alerts and alert sources</a:t>
                      </a:r>
                    </a:p>
                    <a:p>
                      <a:pPr marL="0" indent="0">
                        <a:buFont typeface="Arial" panose="020B0604020202020204" pitchFamily="34" charset="0"/>
                        <a:buNone/>
                      </a:pPr>
                      <a:r>
                        <a:rPr lang="en-US" sz="1200" dirty="0">
                          <a:solidFill>
                            <a:schemeClr val="tx1"/>
                          </a:solidFill>
                          <a:latin typeface="Segoe UI" panose="020B0502040204020203" pitchFamily="34" charset="0"/>
                          <a:cs typeface="Segoe UI" panose="020B0502040204020203" pitchFamily="34" charset="0"/>
                        </a:rPr>
                        <a:t>Activity log errors</a:t>
                      </a:r>
                    </a:p>
                    <a:p>
                      <a:pPr marL="0" indent="0">
                        <a:buFont typeface="Arial" panose="020B0604020202020204" pitchFamily="34" charset="0"/>
                        <a:buNone/>
                      </a:pPr>
                      <a:r>
                        <a:rPr lang="en-US" sz="1200" dirty="0">
                          <a:solidFill>
                            <a:schemeClr val="tx1"/>
                          </a:solidFill>
                          <a:latin typeface="Segoe UI" panose="020B0502040204020203" pitchFamily="34" charset="0"/>
                          <a:cs typeface="Segoe UI" panose="020B0502040204020203" pitchFamily="34" charset="0"/>
                        </a:rPr>
                        <a:t>Azure Service Health data and alerts</a:t>
                      </a:r>
                    </a:p>
                    <a:p>
                      <a:pPr marL="0" indent="0">
                        <a:buFont typeface="Arial" panose="020B0604020202020204" pitchFamily="34" charset="0"/>
                        <a:buNone/>
                      </a:pPr>
                      <a:r>
                        <a:rPr lang="en-US" sz="1200" dirty="0">
                          <a:solidFill>
                            <a:schemeClr val="tx1"/>
                          </a:solidFill>
                          <a:latin typeface="Segoe UI" panose="020B0502040204020203" pitchFamily="34" charset="0"/>
                          <a:cs typeface="Segoe UI" panose="020B0502040204020203" pitchFamily="34" charset="0"/>
                        </a:rPr>
                        <a:t>Application Insights KPIs (key performance indicators)</a:t>
                      </a:r>
                      <a:br>
                        <a:rPr lang="en-US" sz="1200" dirty="0">
                          <a:solidFill>
                            <a:schemeClr val="tx1"/>
                          </a:solidFill>
                          <a:latin typeface="Segoe UI" panose="020B0502040204020203" pitchFamily="34" charset="0"/>
                          <a:cs typeface="Segoe UI" panose="020B0502040204020203" pitchFamily="34" charset="0"/>
                        </a:rPr>
                      </a:br>
                      <a:endParaRPr lang="en-US" sz="1200" dirty="0">
                        <a:solidFill>
                          <a:schemeClr val="tx1"/>
                        </a:solidFill>
                        <a:latin typeface="Segoe UI" panose="020B0502040204020203" pitchFamily="34" charset="0"/>
                        <a:cs typeface="Segoe UI" panose="020B0502040204020203" pitchFamily="34" charset="0"/>
                      </a:endParaRPr>
                    </a:p>
                    <a:p>
                      <a:r>
                        <a:rPr lang="en-US" sz="1200" dirty="0">
                          <a:solidFill>
                            <a:schemeClr val="tx2"/>
                          </a:solidFill>
                          <a:latin typeface="Segoe UI" panose="020B0502040204020203" pitchFamily="34" charset="0"/>
                          <a:cs typeface="Segoe UI" panose="020B0502040204020203" pitchFamily="34" charset="0"/>
                        </a:rPr>
                        <a:t>If Log Analytics, Azure Alerts, or Application Insights haven’t been configured, the page provides links to begin your on-boarding process.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2390A772-F1C9-4D49-8874-6E326132344A}"/>
              </a:ext>
            </a:extLst>
          </p:cNvPr>
          <p:cNvSpPr>
            <a:spLocks noGrp="1"/>
          </p:cNvSpPr>
          <p:nvPr>
            <p:ph type="body" sz="quarter" idx="10"/>
          </p:nvPr>
        </p:nvSpPr>
        <p:spPr/>
        <p:txBody>
          <a:bodyPr/>
          <a:lstStyle/>
          <a:p>
            <a:r>
              <a:rPr lang="en-US"/>
              <a:t>When Azure Monitor can be a good option for your monitoring solution</a:t>
            </a:r>
          </a:p>
          <a:p>
            <a:endParaRPr lang="en-US" dirty="0"/>
          </a:p>
        </p:txBody>
      </p:sp>
      <p:sp>
        <p:nvSpPr>
          <p:cNvPr id="7" name="Title 6">
            <a:extLst>
              <a:ext uri="{FF2B5EF4-FFF2-40B4-BE49-F238E27FC236}">
                <a16:creationId xmlns:a16="http://schemas.microsoft.com/office/drawing/2014/main" id="{345C6A7A-D781-41FB-A828-15985F0E9818}"/>
              </a:ext>
            </a:extLst>
          </p:cNvPr>
          <p:cNvSpPr>
            <a:spLocks noGrp="1"/>
          </p:cNvSpPr>
          <p:nvPr>
            <p:ph type="title"/>
          </p:nvPr>
        </p:nvSpPr>
        <p:spPr/>
        <p:txBody>
          <a:bodyPr/>
          <a:lstStyle/>
          <a:p>
            <a:r>
              <a:rPr lang="en-US"/>
              <a:t>Choosing Azure for monitoring</a:t>
            </a:r>
            <a:endParaRPr lang="en-US" dirty="0"/>
          </a:p>
        </p:txBody>
      </p:sp>
    </p:spTree>
    <p:custDataLst>
      <p:tags r:id="rId1"/>
    </p:custDataLst>
    <p:extLst>
      <p:ext uri="{BB962C8B-B14F-4D97-AF65-F5344CB8AC3E}">
        <p14:creationId xmlns:p14="http://schemas.microsoft.com/office/powerpoint/2010/main" val="11054633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466725" y="1773973"/>
          <a:ext cx="11356975" cy="4462204"/>
        </p:xfrm>
        <a:graphic>
          <a:graphicData uri="http://schemas.openxmlformats.org/drawingml/2006/table">
            <a:tbl>
              <a:tblPr firstRow="1" bandRow="1">
                <a:tableStyleId>{5C22544A-7EE6-4342-B048-85BDC9FD1C3A}</a:tableStyleId>
              </a:tblPr>
              <a:tblGrid>
                <a:gridCol w="3080433">
                  <a:extLst>
                    <a:ext uri="{9D8B030D-6E8A-4147-A177-3AD203B41FA5}">
                      <a16:colId xmlns:a16="http://schemas.microsoft.com/office/drawing/2014/main" val="3272501966"/>
                    </a:ext>
                  </a:extLst>
                </a:gridCol>
                <a:gridCol w="8276542">
                  <a:extLst>
                    <a:ext uri="{9D8B030D-6E8A-4147-A177-3AD203B41FA5}">
                      <a16:colId xmlns:a16="http://schemas.microsoft.com/office/drawing/2014/main" val="2459301866"/>
                    </a:ext>
                  </a:extLst>
                </a:gridCol>
              </a:tblGrid>
              <a:tr h="438844">
                <a:tc>
                  <a:txBody>
                    <a:bodyPr/>
                    <a:lstStyle/>
                    <a:p>
                      <a:r>
                        <a:rPr lang="en-US" sz="1600" b="0" dirty="0">
                          <a:solidFill>
                            <a:schemeClr val="bg1"/>
                          </a:solidFill>
                          <a:latin typeface="+mj-lt"/>
                        </a:rPr>
                        <a:t>When you want…</a:t>
                      </a:r>
                    </a:p>
                  </a:txBody>
                  <a:tcPr anchor="ctr">
                    <a:solidFill>
                      <a:schemeClr val="tx1"/>
                    </a:solidFill>
                  </a:tcPr>
                </a:tc>
                <a:tc>
                  <a:txBody>
                    <a:bodyPr/>
                    <a:lstStyle/>
                    <a:p>
                      <a:r>
                        <a:rPr lang="en-US" sz="1600" b="0" dirty="0">
                          <a:solidFill>
                            <a:schemeClr val="bg1"/>
                          </a:solidFill>
                          <a:latin typeface="+mj-lt"/>
                        </a:rPr>
                        <a:t>Description</a:t>
                      </a:r>
                    </a:p>
                  </a:txBody>
                  <a:tcPr anchor="ctr">
                    <a:solidFill>
                      <a:schemeClr val="tx1"/>
                    </a:solidFill>
                  </a:tcPr>
                </a:tc>
                <a:extLst>
                  <a:ext uri="{0D108BD9-81ED-4DB2-BD59-A6C34878D82A}">
                    <a16:rowId xmlns:a16="http://schemas.microsoft.com/office/drawing/2014/main" val="3389207413"/>
                  </a:ext>
                </a:extLst>
              </a:tr>
              <a:tr h="1005840">
                <a:tc>
                  <a:txBody>
                    <a:bodyPr/>
                    <a:lstStyle/>
                    <a:p>
                      <a:pPr>
                        <a:lnSpc>
                          <a:spcPct val="90000"/>
                        </a:lnSpc>
                      </a:pPr>
                      <a:r>
                        <a:rPr lang="en-US" sz="1600" dirty="0">
                          <a:solidFill>
                            <a:schemeClr val="bg1"/>
                          </a:solidFill>
                          <a:latin typeface="+mj-lt"/>
                          <a:cs typeface="Segoe UI Semilight" panose="020B0402040204020203" pitchFamily="34" charset="0"/>
                        </a:rPr>
                        <a:t>To monitor your live web application</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Azure Application Insights provides a rich monitoring solution optimized for collecting and visualizing performance metrics from both the server and client, identifying exceptions in the application, and monitoring application usage.</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212888764"/>
                  </a:ext>
                </a:extLst>
              </a:tr>
              <a:tr h="1005840">
                <a:tc>
                  <a:txBody>
                    <a:bodyPr/>
                    <a:lstStyle/>
                    <a:p>
                      <a:pPr>
                        <a:lnSpc>
                          <a:spcPct val="90000"/>
                        </a:lnSpc>
                      </a:pPr>
                      <a:r>
                        <a:rPr lang="en-US" sz="1600" dirty="0">
                          <a:solidFill>
                            <a:schemeClr val="bg1"/>
                          </a:solidFill>
                          <a:latin typeface="+mj-lt"/>
                          <a:cs typeface="Segoe UI Semilight" panose="020B0402040204020203" pitchFamily="34" charset="0"/>
                        </a:rPr>
                        <a:t>To track exceptions down to actual failing code</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When you receive an alert or discover a problem, you can assess how many users are affected. Correlate failures with exceptions, dependency calls, and traces. To dig deeper, examine profiler, snapshots, stack dumps, and trace logs.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73402847"/>
                  </a:ext>
                </a:extLst>
              </a:tr>
              <a:tr h="1005840">
                <a:tc>
                  <a:txBody>
                    <a:bodyPr/>
                    <a:lstStyle/>
                    <a:p>
                      <a:pPr>
                        <a:lnSpc>
                          <a:spcPct val="90000"/>
                        </a:lnSpc>
                      </a:pPr>
                      <a:r>
                        <a:rPr lang="en-US" sz="1600" dirty="0">
                          <a:solidFill>
                            <a:schemeClr val="bg1"/>
                          </a:solidFill>
                          <a:latin typeface="+mj-lt"/>
                          <a:cs typeface="Segoe UI Semilight" panose="020B0402040204020203" pitchFamily="34" charset="0"/>
                        </a:rPr>
                        <a:t>To write custom telemetry in your code</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Use the Azure Application Insights core telemetry API to send custom events and metrics, and your own versions of standard telemetry. Create custom events that are relevant to your application, and that can provide more custom monitoring options than standard out-of-the-box telemetry. For example, your e-commerce site can send events like </a:t>
                      </a:r>
                      <a:r>
                        <a:rPr lang="en-US" sz="1200" i="1" dirty="0">
                          <a:latin typeface="Segoe UI" panose="020B0502040204020203" pitchFamily="34" charset="0"/>
                          <a:cs typeface="Segoe UI" panose="020B0502040204020203" pitchFamily="34" charset="0"/>
                        </a:rPr>
                        <a:t>item added to cart</a:t>
                      </a:r>
                      <a:r>
                        <a:rPr lang="en-US" sz="1200" dirty="0">
                          <a:latin typeface="Segoe UI" panose="020B0502040204020203" pitchFamily="34" charset="0"/>
                          <a:cs typeface="Segoe UI" panose="020B0502040204020203" pitchFamily="34" charset="0"/>
                        </a:rPr>
                        <a:t> and </a:t>
                      </a:r>
                      <a:r>
                        <a:rPr lang="en-US" sz="1200" i="1" dirty="0">
                          <a:latin typeface="Segoe UI" panose="020B0502040204020203" pitchFamily="34" charset="0"/>
                          <a:cs typeface="Segoe UI" panose="020B0502040204020203" pitchFamily="34" charset="0"/>
                        </a:rPr>
                        <a:t>coupon applied</a:t>
                      </a:r>
                      <a:r>
                        <a:rPr lang="en-US" sz="1200" dirty="0">
                          <a:latin typeface="Segoe UI" panose="020B0502040204020203" pitchFamily="34" charset="0"/>
                          <a:cs typeface="Segoe UI" panose="020B0502040204020203" pitchFamily="34" charset="0"/>
                        </a:rPr>
                        <a:t> to Azure Application Insights, where you can use the built-in visualization tools to aggregate and compare these events over a given timeframe.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622420946"/>
                  </a:ext>
                </a:extLst>
              </a:tr>
              <a:tr h="1005840">
                <a:tc>
                  <a:txBody>
                    <a:bodyPr/>
                    <a:lstStyle/>
                    <a:p>
                      <a:pPr>
                        <a:lnSpc>
                          <a:spcPct val="90000"/>
                        </a:lnSpc>
                      </a:pPr>
                      <a:r>
                        <a:rPr lang="en-US" sz="1600" dirty="0">
                          <a:solidFill>
                            <a:schemeClr val="bg1"/>
                          </a:solidFill>
                          <a:latin typeface="+mj-lt"/>
                          <a:cs typeface="Segoe UI Semilight" panose="020B0402040204020203" pitchFamily="34" charset="0"/>
                        </a:rPr>
                        <a:t>To monitor web site availability and responsiveness</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Create availability tests for any HTTP or HTTPS endpoint that is accessible from the public internet. Web requests will be sent to your application at regular intervals from points around the world and alert you if your application doesn’t respond, or responds slowly. Use Visual Studio to record a multi-step web test scenario for more advanced test automation.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147304150"/>
                  </a:ext>
                </a:extLst>
              </a:tr>
            </a:tbl>
          </a:graphicData>
        </a:graphic>
      </p:graphicFrame>
      <p:sp>
        <p:nvSpPr>
          <p:cNvPr id="9" name="Text Placeholder 8">
            <a:extLst>
              <a:ext uri="{FF2B5EF4-FFF2-40B4-BE49-F238E27FC236}">
                <a16:creationId xmlns:a16="http://schemas.microsoft.com/office/drawing/2014/main" id="{9CA1348F-E838-4338-BEF9-13C386269260}"/>
              </a:ext>
            </a:extLst>
          </p:cNvPr>
          <p:cNvSpPr>
            <a:spLocks noGrp="1"/>
          </p:cNvSpPr>
          <p:nvPr>
            <p:ph type="body" sz="quarter" idx="10"/>
          </p:nvPr>
        </p:nvSpPr>
        <p:spPr/>
        <p:txBody>
          <a:bodyPr/>
          <a:lstStyle/>
          <a:p>
            <a:r>
              <a:rPr lang="en-US"/>
              <a:t>When Azure Application Insights can be a good option for your monitoring solution</a:t>
            </a:r>
            <a:endParaRPr lang="en-US" dirty="0"/>
          </a:p>
        </p:txBody>
      </p:sp>
      <p:sp>
        <p:nvSpPr>
          <p:cNvPr id="7" name="Title 6">
            <a:extLst>
              <a:ext uri="{FF2B5EF4-FFF2-40B4-BE49-F238E27FC236}">
                <a16:creationId xmlns:a16="http://schemas.microsoft.com/office/drawing/2014/main" id="{DAE52926-0306-4D90-8512-1D62B29309FD}"/>
              </a:ext>
            </a:extLst>
          </p:cNvPr>
          <p:cNvSpPr>
            <a:spLocks noGrp="1"/>
          </p:cNvSpPr>
          <p:nvPr>
            <p:ph type="title"/>
          </p:nvPr>
        </p:nvSpPr>
        <p:spPr/>
        <p:txBody>
          <a:bodyPr/>
          <a:lstStyle/>
          <a:p>
            <a:r>
              <a:rPr lang="en-US" dirty="0"/>
              <a:t>Choosing Azure Application Insights</a:t>
            </a:r>
          </a:p>
        </p:txBody>
      </p:sp>
    </p:spTree>
    <p:custDataLst>
      <p:tags r:id="rId1"/>
    </p:custDataLst>
    <p:extLst>
      <p:ext uri="{BB962C8B-B14F-4D97-AF65-F5344CB8AC3E}">
        <p14:creationId xmlns:p14="http://schemas.microsoft.com/office/powerpoint/2010/main" val="319049298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457200" y="1773973"/>
          <a:ext cx="11366500" cy="4370764"/>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438844">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solidFill>
                      <a:schemeClr val="tx1"/>
                    </a:solidFill>
                  </a:tcPr>
                </a:tc>
                <a:extLst>
                  <a:ext uri="{0D108BD9-81ED-4DB2-BD59-A6C34878D82A}">
                    <a16:rowId xmlns:a16="http://schemas.microsoft.com/office/drawing/2014/main" val="3389207413"/>
                  </a:ext>
                </a:extLst>
              </a:tr>
              <a:tr h="1310640">
                <a:tc>
                  <a:txBody>
                    <a:bodyPr/>
                    <a:lstStyle/>
                    <a:p>
                      <a:pPr>
                        <a:lnSpc>
                          <a:spcPct val="90000"/>
                        </a:lnSpc>
                      </a:pPr>
                      <a:r>
                        <a:rPr lang="en-US" sz="1600" dirty="0">
                          <a:solidFill>
                            <a:schemeClr val="bg1"/>
                          </a:solidFill>
                          <a:latin typeface="+mj-lt"/>
                          <a:cs typeface="Segoe UI Semilight" panose="020B0402040204020203" pitchFamily="34" charset="0"/>
                        </a:rPr>
                        <a:t>To be able to collect data generated by your cloud resources, on-premises environments, and other monitoring tools</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Azure Log Analytics can collect data from multiple sources, including information sent directly from agents running on VMs, and other monitoring tools such as Azure Monitor, System Center Operations Manager, and Azure Application Insights. This allows you to correlate this data and have a single pane of glass through which to query and view logs pertinent to your cloud and on-premises environments.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212888764"/>
                  </a:ext>
                </a:extLst>
              </a:tr>
              <a:tr h="1310640">
                <a:tc>
                  <a:txBody>
                    <a:bodyPr/>
                    <a:lstStyle/>
                    <a:p>
                      <a:pPr>
                        <a:lnSpc>
                          <a:spcPct val="90000"/>
                        </a:lnSpc>
                      </a:pPr>
                      <a:r>
                        <a:rPr lang="en-US" sz="1600" dirty="0">
                          <a:solidFill>
                            <a:schemeClr val="bg1"/>
                          </a:solidFill>
                          <a:latin typeface="+mj-lt"/>
                          <a:cs typeface="Segoe UI Semilight" panose="020B0402040204020203" pitchFamily="34" charset="0"/>
                        </a:rPr>
                        <a:t>Service and application-specific monitoring</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Solutions are available for a variety of functions and additional solutions are constantly being added. You can easily browse available solutions and add them to your workspace from the Azure Marketplace. Many will be automatically deployed and start working immediately while others will require moderate configuration. Some examples include Logic Apps Management, Azure Search, HDInsight, SQL Health Check, and Azure Active Directory.</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773402847"/>
                  </a:ext>
                </a:extLst>
              </a:tr>
              <a:tr h="1310640">
                <a:tc>
                  <a:txBody>
                    <a:bodyPr/>
                    <a:lstStyle/>
                    <a:p>
                      <a:pPr>
                        <a:lnSpc>
                          <a:spcPct val="90000"/>
                        </a:lnSpc>
                      </a:pPr>
                      <a:r>
                        <a:rPr lang="en-US" sz="1600" dirty="0">
                          <a:solidFill>
                            <a:schemeClr val="bg1"/>
                          </a:solidFill>
                          <a:latin typeface="+mj-lt"/>
                          <a:cs typeface="Segoe UI Semilight" panose="020B0402040204020203" pitchFamily="34" charset="0"/>
                        </a:rPr>
                        <a:t>To create alert rules on </a:t>
                      </a:r>
                      <a:br>
                        <a:rPr lang="en-US" sz="1600" dirty="0">
                          <a:solidFill>
                            <a:schemeClr val="bg1"/>
                          </a:solidFill>
                          <a:latin typeface="+mj-lt"/>
                          <a:cs typeface="Segoe UI Semilight" panose="020B0402040204020203" pitchFamily="34" charset="0"/>
                        </a:rPr>
                      </a:br>
                      <a:r>
                        <a:rPr lang="en-US" sz="1600" dirty="0">
                          <a:solidFill>
                            <a:schemeClr val="bg1"/>
                          </a:solidFill>
                          <a:latin typeface="+mj-lt"/>
                          <a:cs typeface="Segoe UI Semilight" panose="020B0402040204020203" pitchFamily="34" charset="0"/>
                        </a:rPr>
                        <a:t>log data</a:t>
                      </a:r>
                    </a:p>
                  </a:txBody>
                  <a:tcPr anchor="ctr">
                    <a:solidFill>
                      <a:schemeClr val="tx2"/>
                    </a:solidFill>
                  </a:tcPr>
                </a:tc>
                <a:tc>
                  <a:txBody>
                    <a:bodyPr/>
                    <a:lstStyle/>
                    <a:p>
                      <a:r>
                        <a:rPr lang="en-US" sz="1200" dirty="0">
                          <a:latin typeface="Segoe UI" panose="020B0502040204020203" pitchFamily="34" charset="0"/>
                          <a:cs typeface="Segoe UI" panose="020B0502040204020203" pitchFamily="34" charset="0"/>
                        </a:rPr>
                        <a:t>Alerts can be created through alert rules that automatically run log searches at regular intervals. If results of the log search match particular criteria, an alert record is created and can be configured to perform an automated response.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FC4BD7A1-335C-451B-A48A-4A30AB267C40}"/>
              </a:ext>
            </a:extLst>
          </p:cNvPr>
          <p:cNvSpPr>
            <a:spLocks noGrp="1"/>
          </p:cNvSpPr>
          <p:nvPr>
            <p:ph type="body" sz="quarter" idx="10"/>
          </p:nvPr>
        </p:nvSpPr>
        <p:spPr/>
        <p:txBody>
          <a:bodyPr/>
          <a:lstStyle/>
          <a:p>
            <a:r>
              <a:rPr lang="en-US"/>
              <a:t>When Azure Log Analytics can be a good option for your monitoring solution</a:t>
            </a:r>
            <a:endParaRPr lang="en-US" dirty="0"/>
          </a:p>
        </p:txBody>
      </p:sp>
      <p:sp>
        <p:nvSpPr>
          <p:cNvPr id="7" name="Title 6">
            <a:extLst>
              <a:ext uri="{FF2B5EF4-FFF2-40B4-BE49-F238E27FC236}">
                <a16:creationId xmlns:a16="http://schemas.microsoft.com/office/drawing/2014/main" id="{CB819D8E-08B0-435A-972E-2BD867DB34CA}"/>
              </a:ext>
            </a:extLst>
          </p:cNvPr>
          <p:cNvSpPr>
            <a:spLocks noGrp="1"/>
          </p:cNvSpPr>
          <p:nvPr>
            <p:ph type="title"/>
          </p:nvPr>
        </p:nvSpPr>
        <p:spPr/>
        <p:txBody>
          <a:bodyPr/>
          <a:lstStyle/>
          <a:p>
            <a:r>
              <a:rPr lang="en-US"/>
              <a:t>Choosing Azure Log Analytics</a:t>
            </a:r>
            <a:endParaRPr lang="en-US" dirty="0"/>
          </a:p>
        </p:txBody>
      </p:sp>
    </p:spTree>
    <p:custDataLst>
      <p:tags r:id="rId1"/>
    </p:custDataLst>
    <p:extLst>
      <p:ext uri="{BB962C8B-B14F-4D97-AF65-F5344CB8AC3E}">
        <p14:creationId xmlns:p14="http://schemas.microsoft.com/office/powerpoint/2010/main" val="17456396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6306" y="2243654"/>
            <a:ext cx="12184831" cy="46138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dirty="0">
              <a:solidFill>
                <a:srgbClr val="FFFFFF"/>
              </a:solidFill>
              <a:latin typeface="Segoe UI Semilight"/>
              <a:ea typeface="Segoe UI" pitchFamily="34" charset="0"/>
              <a:cs typeface="Segoe UI" pitchFamily="34" charset="0"/>
            </a:endParaRPr>
          </a:p>
        </p:txBody>
      </p:sp>
      <p:sp>
        <p:nvSpPr>
          <p:cNvPr id="26" name="Title 1"/>
          <p:cNvSpPr txBox="1">
            <a:spLocks/>
          </p:cNvSpPr>
          <p:nvPr/>
        </p:nvSpPr>
        <p:spPr>
          <a:xfrm>
            <a:off x="270895" y="290848"/>
            <a:ext cx="11915668" cy="899282"/>
          </a:xfrm>
          <a:prstGeom prst="rect">
            <a:avLst/>
          </a:prstGeom>
        </p:spPr>
        <p:txBody>
          <a:bodyPr vert="horz" wrap="square" lIns="143387" tIns="89617" rIns="143387" bIns="89617" rtlCol="0" anchor="t">
            <a:noAutofit/>
          </a:bodyPr>
          <a:lstStyle>
            <a:lvl1pPr algn="l" defTabSz="932563" rtl="0" eaLnBrk="1" latinLnBrk="0" hangingPunct="1">
              <a:lnSpc>
                <a:spcPct val="90000"/>
              </a:lnSpc>
              <a:spcBef>
                <a:spcPct val="0"/>
              </a:spcBef>
              <a:buNone/>
              <a:defRPr lang="en-US" sz="4799" b="0" kern="1200" cap="none" spc="-102" baseline="0">
                <a:ln w="3175">
                  <a:noFill/>
                </a:ln>
                <a:solidFill>
                  <a:schemeClr val="tx1"/>
                </a:solidFill>
                <a:effectLst/>
                <a:latin typeface="+mj-lt"/>
                <a:ea typeface="+mn-ea"/>
                <a:cs typeface="Segoe UI" pitchFamily="34" charset="0"/>
              </a:defRPr>
            </a:lvl1pPr>
          </a:lstStyle>
          <a:p>
            <a:pPr defTabSz="913841">
              <a:defRPr/>
            </a:pPr>
            <a:r>
              <a:rPr lang="en-US" sz="4313" spc="-100" dirty="0">
                <a:solidFill>
                  <a:srgbClr val="353535"/>
                </a:solidFill>
                <a:latin typeface="Segoe UI Light"/>
              </a:rPr>
              <a:t>On the most secure, compliant and scalable platform</a:t>
            </a:r>
          </a:p>
        </p:txBody>
      </p:sp>
      <p:sp>
        <p:nvSpPr>
          <p:cNvPr id="25" name="Title 1"/>
          <p:cNvSpPr txBox="1">
            <a:spLocks/>
          </p:cNvSpPr>
          <p:nvPr/>
        </p:nvSpPr>
        <p:spPr>
          <a:xfrm>
            <a:off x="270894" y="290849"/>
            <a:ext cx="11652534" cy="899282"/>
          </a:xfrm>
          <a:prstGeom prst="rect">
            <a:avLst/>
          </a:prstGeom>
        </p:spPr>
        <p:txBody>
          <a:bodyPr vert="horz" wrap="square" lIns="143387" tIns="89617" rIns="143387" bIns="89617" rtlCol="0" anchor="t">
            <a:noAutofit/>
          </a:bodyPr>
          <a:lstStyle>
            <a:lvl1pPr algn="l" defTabSz="932563" rtl="0" eaLnBrk="1" latinLnBrk="0" hangingPunct="1">
              <a:lnSpc>
                <a:spcPct val="90000"/>
              </a:lnSpc>
              <a:spcBef>
                <a:spcPct val="0"/>
              </a:spcBef>
              <a:buNone/>
              <a:defRPr lang="en-US" sz="4799" b="0" kern="1200" cap="none" spc="-102" baseline="0">
                <a:ln w="3175">
                  <a:noFill/>
                </a:ln>
                <a:solidFill>
                  <a:schemeClr val="tx1"/>
                </a:solidFill>
                <a:effectLst/>
                <a:latin typeface="+mj-lt"/>
                <a:ea typeface="+mn-ea"/>
                <a:cs typeface="Segoe UI" pitchFamily="34" charset="0"/>
              </a:defRPr>
            </a:lvl1pPr>
          </a:lstStyle>
          <a:p>
            <a:pPr defTabSz="913841">
              <a:defRPr/>
            </a:pPr>
            <a:endParaRPr lang="en-US" sz="4702" spc="-100" dirty="0">
              <a:solidFill>
                <a:srgbClr val="353535"/>
              </a:solidFill>
              <a:latin typeface="Segoe UI Light"/>
            </a:endParaRPr>
          </a:p>
        </p:txBody>
      </p:sp>
      <p:sp>
        <p:nvSpPr>
          <p:cNvPr id="103" name="Rectangle 102"/>
          <p:cNvSpPr/>
          <p:nvPr/>
        </p:nvSpPr>
        <p:spPr>
          <a:xfrm>
            <a:off x="-1981" y="2320729"/>
            <a:ext cx="12188542" cy="63990"/>
          </a:xfrm>
          <a:prstGeom prst="rect">
            <a:avLst/>
          </a:prstGeom>
          <a:solidFill>
            <a:schemeClr val="accent1">
              <a:alpha val="99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endParaRPr lang="en-US" sz="2800" kern="0" dirty="0">
              <a:solidFill>
                <a:srgbClr val="FFFFFF"/>
              </a:solidFill>
              <a:latin typeface="Segoe UI Light" panose="020B0502040204020203" pitchFamily="34" charset="0"/>
              <a:cs typeface="Segoe UI Light" panose="020B0502040204020203" pitchFamily="34" charset="0"/>
            </a:endParaRPr>
          </a:p>
        </p:txBody>
      </p:sp>
      <p:sp>
        <p:nvSpPr>
          <p:cNvPr id="98" name="Rectangle: Top Corners Rounded 97"/>
          <p:cNvSpPr/>
          <p:nvPr/>
        </p:nvSpPr>
        <p:spPr>
          <a:xfrm>
            <a:off x="65950" y="1555683"/>
            <a:ext cx="3963983" cy="762504"/>
          </a:xfrm>
          <a:prstGeom prst="round2SameRect">
            <a:avLst>
              <a:gd name="adj1" fmla="val 9093"/>
              <a:gd name="adj2" fmla="val 0"/>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r>
              <a:rPr lang="en-US" sz="2800" kern="0" dirty="0">
                <a:solidFill>
                  <a:srgbClr val="FFFFFF"/>
                </a:solidFill>
                <a:latin typeface="Segoe UI Light" panose="020B0502040204020203" pitchFamily="34" charset="0"/>
                <a:cs typeface="Segoe UI Light" panose="020B0502040204020203" pitchFamily="34" charset="0"/>
              </a:rPr>
              <a:t>Intelligent</a:t>
            </a:r>
          </a:p>
        </p:txBody>
      </p:sp>
      <p:sp>
        <p:nvSpPr>
          <p:cNvPr id="104" name="Rectangle: Top Corners Rounded 103"/>
          <p:cNvSpPr/>
          <p:nvPr/>
        </p:nvSpPr>
        <p:spPr>
          <a:xfrm>
            <a:off x="4111999" y="1555683"/>
            <a:ext cx="3963983" cy="762504"/>
          </a:xfrm>
          <a:prstGeom prst="round2SameRect">
            <a:avLst>
              <a:gd name="adj1" fmla="val 9093"/>
              <a:gd name="adj2"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r>
              <a:rPr lang="en-US" sz="2800" kern="0" dirty="0">
                <a:solidFill>
                  <a:srgbClr val="FFFFFF"/>
                </a:solidFill>
                <a:latin typeface="Segoe UI Light" panose="020B0502040204020203" pitchFamily="34" charset="0"/>
                <a:cs typeface="Segoe UI Light" panose="020B0502040204020203" pitchFamily="34" charset="0"/>
              </a:rPr>
              <a:t>Trusted</a:t>
            </a:r>
          </a:p>
        </p:txBody>
      </p:sp>
      <p:sp>
        <p:nvSpPr>
          <p:cNvPr id="105" name="Rectangle: Top Corners Rounded 104"/>
          <p:cNvSpPr/>
          <p:nvPr/>
        </p:nvSpPr>
        <p:spPr>
          <a:xfrm>
            <a:off x="8158047" y="1555683"/>
            <a:ext cx="3963983" cy="762504"/>
          </a:xfrm>
          <a:prstGeom prst="round2SameRect">
            <a:avLst>
              <a:gd name="adj1" fmla="val 9093"/>
              <a:gd name="adj2" fmla="val 0"/>
            </a:avLst>
          </a:prstGeom>
          <a:solidFill>
            <a:schemeClr val="bg1">
              <a:lumMod val="75000"/>
              <a:alpha val="99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r>
              <a:rPr lang="en-US" sz="2800" kern="0" dirty="0">
                <a:solidFill>
                  <a:srgbClr val="FFFFFF"/>
                </a:solidFill>
                <a:latin typeface="Segoe UI Light" panose="020B0502040204020203" pitchFamily="34" charset="0"/>
                <a:cs typeface="Segoe UI Light" panose="020B0502040204020203" pitchFamily="34" charset="0"/>
              </a:rPr>
              <a:t>Flexible</a:t>
            </a:r>
          </a:p>
        </p:txBody>
      </p:sp>
      <p:grpSp>
        <p:nvGrpSpPr>
          <p:cNvPr id="3" name="Group 2"/>
          <p:cNvGrpSpPr/>
          <p:nvPr/>
        </p:nvGrpSpPr>
        <p:grpSpPr>
          <a:xfrm>
            <a:off x="175772" y="3204893"/>
            <a:ext cx="11401675" cy="2611951"/>
            <a:chOff x="174932" y="3365327"/>
            <a:chExt cx="11403292" cy="2612321"/>
          </a:xfrm>
        </p:grpSpPr>
        <p:grpSp>
          <p:nvGrpSpPr>
            <p:cNvPr id="88" name="Group 87"/>
            <p:cNvGrpSpPr/>
            <p:nvPr/>
          </p:nvGrpSpPr>
          <p:grpSpPr>
            <a:xfrm>
              <a:off x="7973302" y="3365327"/>
              <a:ext cx="3604922" cy="2405506"/>
              <a:chOff x="8335103" y="3365319"/>
              <a:chExt cx="3605433" cy="2405849"/>
            </a:xfrm>
          </p:grpSpPr>
          <p:sp>
            <p:nvSpPr>
              <p:cNvPr id="95" name="Rectangle 94"/>
              <p:cNvSpPr/>
              <p:nvPr/>
            </p:nvSpPr>
            <p:spPr>
              <a:xfrm>
                <a:off x="8335103" y="3365319"/>
                <a:ext cx="3605433" cy="367582"/>
              </a:xfrm>
              <a:prstGeom prst="rect">
                <a:avLst/>
              </a:prstGeom>
            </p:spPr>
            <p:txBody>
              <a:bodyPr wrap="square">
                <a:spAutoFit/>
              </a:bodyPr>
              <a:lstStyle/>
              <a:p>
                <a:pPr algn="ctr" defTabSz="914192">
                  <a:defRPr/>
                </a:pPr>
                <a:r>
                  <a:rPr lang="en-US" dirty="0">
                    <a:solidFill>
                      <a:srgbClr val="0078D7"/>
                    </a:solidFill>
                    <a:latin typeface="Segoe UI Light"/>
                  </a:rPr>
                  <a:t>Grow effortlessly with your business</a:t>
                </a:r>
                <a:endParaRPr lang="en-US" dirty="0">
                  <a:solidFill>
                    <a:srgbClr val="353535"/>
                  </a:solidFill>
                  <a:latin typeface="Segoe UI Semilight"/>
                </a:endParaRPr>
              </a:p>
            </p:txBody>
          </p:sp>
          <p:sp>
            <p:nvSpPr>
              <p:cNvPr id="96" name="Rectangle 2"/>
              <p:cNvSpPr>
                <a:spLocks noChangeArrowheads="1"/>
              </p:cNvSpPr>
              <p:nvPr/>
            </p:nvSpPr>
            <p:spPr bwMode="auto">
              <a:xfrm>
                <a:off x="8438077" y="5306129"/>
                <a:ext cx="3385289" cy="465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4" tIns="45706" rIns="91414" bIns="45706" numCol="1" anchor="ctr" anchorCtr="0" compatLnSpc="1">
                <a:prstTxWarp prst="textNoShape">
                  <a:avLst/>
                </a:prstTxWarp>
                <a:spAutoFit/>
              </a:bodyPr>
              <a:lstStyle/>
              <a:p>
                <a:pPr marR="57128" algn="ctr" defTabSz="914192">
                  <a:lnSpc>
                    <a:spcPct val="115000"/>
                  </a:lnSpc>
                  <a:spcAft>
                    <a:spcPts val="1000"/>
                  </a:spcAft>
                  <a:defRPr/>
                </a:pPr>
                <a:r>
                  <a:rPr lang="en-US" sz="1100" dirty="0">
                    <a:solidFill>
                      <a:srgbClr val="353535"/>
                    </a:solidFill>
                    <a:latin typeface="Segoe UI Semilight"/>
                    <a:ea typeface="Calibri" panose="020F0502020204030204" pitchFamily="34" charset="0"/>
                    <a:cs typeface="Calibri" panose="020F0502020204030204" pitchFamily="34" charset="0"/>
                  </a:rPr>
                  <a:t>Highly scalable and performant data services with ML based automatic index tuning</a:t>
                </a:r>
                <a:endParaRPr lang="en-US" sz="1600" dirty="0">
                  <a:solidFill>
                    <a:srgbClr val="353535"/>
                  </a:solidFill>
                  <a:latin typeface="Segoe UI Semilight"/>
                  <a:ea typeface="Calibri" panose="020F0502020204030204" pitchFamily="34" charset="0"/>
                  <a:cs typeface="Times New Roman" panose="02020603050405020304" pitchFamily="18" charset="0"/>
                </a:endParaRPr>
              </a:p>
            </p:txBody>
          </p:sp>
          <p:grpSp>
            <p:nvGrpSpPr>
              <p:cNvPr id="97" name="Group 96"/>
              <p:cNvGrpSpPr/>
              <p:nvPr/>
            </p:nvGrpSpPr>
            <p:grpSpPr>
              <a:xfrm>
                <a:off x="9610657" y="4064189"/>
                <a:ext cx="1054324" cy="786149"/>
                <a:chOff x="9456738" y="3233738"/>
                <a:chExt cx="3825876" cy="2852737"/>
              </a:xfrm>
            </p:grpSpPr>
            <p:sp>
              <p:nvSpPr>
                <p:cNvPr id="99" name="Freeform 665"/>
                <p:cNvSpPr>
                  <a:spLocks noEditPoints="1"/>
                </p:cNvSpPr>
                <p:nvPr/>
              </p:nvSpPr>
              <p:spPr bwMode="auto">
                <a:xfrm>
                  <a:off x="9456738" y="3252788"/>
                  <a:ext cx="3122613" cy="2730500"/>
                </a:xfrm>
                <a:custGeom>
                  <a:avLst/>
                  <a:gdLst>
                    <a:gd name="T0" fmla="*/ 1001 w 1031"/>
                    <a:gd name="T1" fmla="*/ 544 h 898"/>
                    <a:gd name="T2" fmla="*/ 828 w 1031"/>
                    <a:gd name="T3" fmla="*/ 371 h 898"/>
                    <a:gd name="T4" fmla="*/ 702 w 1031"/>
                    <a:gd name="T5" fmla="*/ 284 h 898"/>
                    <a:gd name="T6" fmla="*/ 557 w 1031"/>
                    <a:gd name="T7" fmla="*/ 341 h 898"/>
                    <a:gd name="T8" fmla="*/ 493 w 1031"/>
                    <a:gd name="T9" fmla="*/ 363 h 898"/>
                    <a:gd name="T10" fmla="*/ 438 w 1031"/>
                    <a:gd name="T11" fmla="*/ 170 h 898"/>
                    <a:gd name="T12" fmla="*/ 598 w 1031"/>
                    <a:gd name="T13" fmla="*/ 77 h 898"/>
                    <a:gd name="T14" fmla="*/ 604 w 1031"/>
                    <a:gd name="T15" fmla="*/ 50 h 898"/>
                    <a:gd name="T16" fmla="*/ 239 w 1031"/>
                    <a:gd name="T17" fmla="*/ 105 h 898"/>
                    <a:gd name="T18" fmla="*/ 147 w 1031"/>
                    <a:gd name="T19" fmla="*/ 107 h 898"/>
                    <a:gd name="T20" fmla="*/ 24 w 1031"/>
                    <a:gd name="T21" fmla="*/ 64 h 898"/>
                    <a:gd name="T22" fmla="*/ 0 w 1031"/>
                    <a:gd name="T23" fmla="*/ 81 h 898"/>
                    <a:gd name="T24" fmla="*/ 13 w 1031"/>
                    <a:gd name="T25" fmla="*/ 523 h 898"/>
                    <a:gd name="T26" fmla="*/ 92 w 1031"/>
                    <a:gd name="T27" fmla="*/ 545 h 898"/>
                    <a:gd name="T28" fmla="*/ 131 w 1031"/>
                    <a:gd name="T29" fmla="*/ 487 h 898"/>
                    <a:gd name="T30" fmla="*/ 291 w 1031"/>
                    <a:gd name="T31" fmla="*/ 485 h 898"/>
                    <a:gd name="T32" fmla="*/ 328 w 1031"/>
                    <a:gd name="T33" fmla="*/ 542 h 898"/>
                    <a:gd name="T34" fmla="*/ 396 w 1031"/>
                    <a:gd name="T35" fmla="*/ 612 h 898"/>
                    <a:gd name="T36" fmla="*/ 451 w 1031"/>
                    <a:gd name="T37" fmla="*/ 651 h 898"/>
                    <a:gd name="T38" fmla="*/ 489 w 1031"/>
                    <a:gd name="T39" fmla="*/ 712 h 898"/>
                    <a:gd name="T40" fmla="*/ 562 w 1031"/>
                    <a:gd name="T41" fmla="*/ 831 h 898"/>
                    <a:gd name="T42" fmla="*/ 570 w 1031"/>
                    <a:gd name="T43" fmla="*/ 849 h 898"/>
                    <a:gd name="T44" fmla="*/ 581 w 1031"/>
                    <a:gd name="T45" fmla="*/ 858 h 898"/>
                    <a:gd name="T46" fmla="*/ 646 w 1031"/>
                    <a:gd name="T47" fmla="*/ 898 h 898"/>
                    <a:gd name="T48" fmla="*/ 718 w 1031"/>
                    <a:gd name="T49" fmla="*/ 821 h 898"/>
                    <a:gd name="T50" fmla="*/ 807 w 1031"/>
                    <a:gd name="T51" fmla="*/ 811 h 898"/>
                    <a:gd name="T52" fmla="*/ 861 w 1031"/>
                    <a:gd name="T53" fmla="*/ 758 h 898"/>
                    <a:gd name="T54" fmla="*/ 928 w 1031"/>
                    <a:gd name="T55" fmla="*/ 665 h 898"/>
                    <a:gd name="T56" fmla="*/ 1003 w 1031"/>
                    <a:gd name="T57" fmla="*/ 648 h 898"/>
                    <a:gd name="T58" fmla="*/ 978 w 1031"/>
                    <a:gd name="T59" fmla="*/ 622 h 898"/>
                    <a:gd name="T60" fmla="*/ 927 w 1031"/>
                    <a:gd name="T61" fmla="*/ 622 h 898"/>
                    <a:gd name="T62" fmla="*/ 806 w 1031"/>
                    <a:gd name="T63" fmla="*/ 538 h 898"/>
                    <a:gd name="T64" fmla="*/ 880 w 1031"/>
                    <a:gd name="T65" fmla="*/ 656 h 898"/>
                    <a:gd name="T66" fmla="*/ 887 w 1031"/>
                    <a:gd name="T67" fmla="*/ 664 h 898"/>
                    <a:gd name="T68" fmla="*/ 861 w 1031"/>
                    <a:gd name="T69" fmla="*/ 722 h 898"/>
                    <a:gd name="T70" fmla="*/ 836 w 1031"/>
                    <a:gd name="T71" fmla="*/ 712 h 898"/>
                    <a:gd name="T72" fmla="*/ 701 w 1031"/>
                    <a:gd name="T73" fmla="*/ 605 h 898"/>
                    <a:gd name="T74" fmla="*/ 681 w 1031"/>
                    <a:gd name="T75" fmla="*/ 625 h 898"/>
                    <a:gd name="T76" fmla="*/ 781 w 1031"/>
                    <a:gd name="T77" fmla="*/ 734 h 898"/>
                    <a:gd name="T78" fmla="*/ 756 w 1031"/>
                    <a:gd name="T79" fmla="*/ 796 h 898"/>
                    <a:gd name="T80" fmla="*/ 730 w 1031"/>
                    <a:gd name="T81" fmla="*/ 785 h 898"/>
                    <a:gd name="T82" fmla="*/ 602 w 1031"/>
                    <a:gd name="T83" fmla="*/ 690 h 898"/>
                    <a:gd name="T84" fmla="*/ 671 w 1031"/>
                    <a:gd name="T85" fmla="*/ 801 h 898"/>
                    <a:gd name="T86" fmla="*/ 646 w 1031"/>
                    <a:gd name="T87" fmla="*/ 862 h 898"/>
                    <a:gd name="T88" fmla="*/ 611 w 1031"/>
                    <a:gd name="T89" fmla="*/ 838 h 898"/>
                    <a:gd name="T90" fmla="*/ 560 w 1031"/>
                    <a:gd name="T91" fmla="*/ 714 h 898"/>
                    <a:gd name="T92" fmla="*/ 476 w 1031"/>
                    <a:gd name="T93" fmla="*/ 626 h 898"/>
                    <a:gd name="T94" fmla="*/ 397 w 1031"/>
                    <a:gd name="T95" fmla="*/ 543 h 898"/>
                    <a:gd name="T96" fmla="*/ 317 w 1031"/>
                    <a:gd name="T97" fmla="*/ 460 h 898"/>
                    <a:gd name="T98" fmla="*/ 106 w 1031"/>
                    <a:gd name="T99" fmla="*/ 461 h 898"/>
                    <a:gd name="T100" fmla="*/ 36 w 1031"/>
                    <a:gd name="T101" fmla="*/ 492 h 898"/>
                    <a:gd name="T102" fmla="*/ 134 w 1031"/>
                    <a:gd name="T103" fmla="*/ 140 h 898"/>
                    <a:gd name="T104" fmla="*/ 258 w 1031"/>
                    <a:gd name="T105" fmla="*/ 135 h 898"/>
                    <a:gd name="T106" fmla="*/ 558 w 1031"/>
                    <a:gd name="T107" fmla="*/ 58 h 898"/>
                    <a:gd name="T108" fmla="*/ 352 w 1031"/>
                    <a:gd name="T109" fmla="*/ 259 h 898"/>
                    <a:gd name="T110" fmla="*/ 573 w 1031"/>
                    <a:gd name="T111" fmla="*/ 373 h 898"/>
                    <a:gd name="T112" fmla="*/ 702 w 1031"/>
                    <a:gd name="T113" fmla="*/ 320 h 898"/>
                    <a:gd name="T114" fmla="*/ 802 w 1031"/>
                    <a:gd name="T115" fmla="*/ 396 h 898"/>
                    <a:gd name="T116" fmla="*/ 977 w 1031"/>
                    <a:gd name="T117" fmla="*/ 571 h 898"/>
                    <a:gd name="T118" fmla="*/ 978 w 1031"/>
                    <a:gd name="T119" fmla="*/ 622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1" h="898">
                      <a:moveTo>
                        <a:pt x="1003" y="546"/>
                      </a:moveTo>
                      <a:cubicBezTo>
                        <a:pt x="1002" y="545"/>
                        <a:pt x="1002" y="544"/>
                        <a:pt x="1001" y="544"/>
                      </a:cubicBezTo>
                      <a:cubicBezTo>
                        <a:pt x="926" y="469"/>
                        <a:pt x="926" y="469"/>
                        <a:pt x="926" y="469"/>
                      </a:cubicBezTo>
                      <a:cubicBezTo>
                        <a:pt x="848" y="391"/>
                        <a:pt x="848" y="391"/>
                        <a:pt x="828" y="371"/>
                      </a:cubicBezTo>
                      <a:cubicBezTo>
                        <a:pt x="817" y="361"/>
                        <a:pt x="802" y="345"/>
                        <a:pt x="767" y="310"/>
                      </a:cubicBezTo>
                      <a:cubicBezTo>
                        <a:pt x="766" y="309"/>
                        <a:pt x="740" y="284"/>
                        <a:pt x="702" y="284"/>
                      </a:cubicBezTo>
                      <a:cubicBezTo>
                        <a:pt x="689" y="284"/>
                        <a:pt x="677" y="286"/>
                        <a:pt x="665" y="292"/>
                      </a:cubicBezTo>
                      <a:cubicBezTo>
                        <a:pt x="630" y="307"/>
                        <a:pt x="587" y="327"/>
                        <a:pt x="557" y="341"/>
                      </a:cubicBezTo>
                      <a:cubicBezTo>
                        <a:pt x="557" y="341"/>
                        <a:pt x="557" y="341"/>
                        <a:pt x="557" y="341"/>
                      </a:cubicBezTo>
                      <a:cubicBezTo>
                        <a:pt x="524" y="359"/>
                        <a:pt x="501" y="363"/>
                        <a:pt x="493" y="363"/>
                      </a:cubicBezTo>
                      <a:cubicBezTo>
                        <a:pt x="435" y="363"/>
                        <a:pt x="388" y="316"/>
                        <a:pt x="388" y="259"/>
                      </a:cubicBezTo>
                      <a:cubicBezTo>
                        <a:pt x="388" y="223"/>
                        <a:pt x="407" y="189"/>
                        <a:pt x="438" y="170"/>
                      </a:cubicBezTo>
                      <a:cubicBezTo>
                        <a:pt x="438" y="170"/>
                        <a:pt x="438" y="170"/>
                        <a:pt x="438" y="170"/>
                      </a:cubicBezTo>
                      <a:cubicBezTo>
                        <a:pt x="486" y="137"/>
                        <a:pt x="597" y="78"/>
                        <a:pt x="598" y="77"/>
                      </a:cubicBezTo>
                      <a:cubicBezTo>
                        <a:pt x="603" y="74"/>
                        <a:pt x="606" y="70"/>
                        <a:pt x="607" y="65"/>
                      </a:cubicBezTo>
                      <a:cubicBezTo>
                        <a:pt x="608" y="60"/>
                        <a:pt x="607" y="54"/>
                        <a:pt x="604" y="50"/>
                      </a:cubicBezTo>
                      <a:cubicBezTo>
                        <a:pt x="602" y="48"/>
                        <a:pt x="563" y="0"/>
                        <a:pt x="480" y="0"/>
                      </a:cubicBezTo>
                      <a:cubicBezTo>
                        <a:pt x="401" y="0"/>
                        <a:pt x="245" y="101"/>
                        <a:pt x="239" y="105"/>
                      </a:cubicBezTo>
                      <a:cubicBezTo>
                        <a:pt x="238" y="105"/>
                        <a:pt x="221" y="116"/>
                        <a:pt x="193" y="116"/>
                      </a:cubicBezTo>
                      <a:cubicBezTo>
                        <a:pt x="178" y="116"/>
                        <a:pt x="163" y="113"/>
                        <a:pt x="147" y="107"/>
                      </a:cubicBezTo>
                      <a:cubicBezTo>
                        <a:pt x="147" y="106"/>
                        <a:pt x="147" y="106"/>
                        <a:pt x="146" y="106"/>
                      </a:cubicBezTo>
                      <a:cubicBezTo>
                        <a:pt x="24" y="64"/>
                        <a:pt x="24" y="64"/>
                        <a:pt x="24" y="64"/>
                      </a:cubicBezTo>
                      <a:cubicBezTo>
                        <a:pt x="19" y="62"/>
                        <a:pt x="13" y="63"/>
                        <a:pt x="8" y="66"/>
                      </a:cubicBezTo>
                      <a:cubicBezTo>
                        <a:pt x="3" y="69"/>
                        <a:pt x="0" y="75"/>
                        <a:pt x="0" y="81"/>
                      </a:cubicBezTo>
                      <a:cubicBezTo>
                        <a:pt x="0" y="506"/>
                        <a:pt x="0" y="506"/>
                        <a:pt x="0" y="506"/>
                      </a:cubicBezTo>
                      <a:cubicBezTo>
                        <a:pt x="0" y="514"/>
                        <a:pt x="5" y="521"/>
                        <a:pt x="13" y="523"/>
                      </a:cubicBezTo>
                      <a:cubicBezTo>
                        <a:pt x="14" y="523"/>
                        <a:pt x="48" y="533"/>
                        <a:pt x="78" y="545"/>
                      </a:cubicBezTo>
                      <a:cubicBezTo>
                        <a:pt x="82" y="547"/>
                        <a:pt x="87" y="547"/>
                        <a:pt x="92" y="545"/>
                      </a:cubicBezTo>
                      <a:cubicBezTo>
                        <a:pt x="96" y="543"/>
                        <a:pt x="100" y="539"/>
                        <a:pt x="101" y="534"/>
                      </a:cubicBezTo>
                      <a:cubicBezTo>
                        <a:pt x="108" y="516"/>
                        <a:pt x="118" y="500"/>
                        <a:pt x="131" y="487"/>
                      </a:cubicBezTo>
                      <a:cubicBezTo>
                        <a:pt x="153" y="467"/>
                        <a:pt x="183" y="455"/>
                        <a:pt x="214" y="455"/>
                      </a:cubicBezTo>
                      <a:cubicBezTo>
                        <a:pt x="244" y="455"/>
                        <a:pt x="273" y="466"/>
                        <a:pt x="291" y="485"/>
                      </a:cubicBezTo>
                      <a:cubicBezTo>
                        <a:pt x="304" y="498"/>
                        <a:pt x="312" y="513"/>
                        <a:pt x="316" y="529"/>
                      </a:cubicBezTo>
                      <a:cubicBezTo>
                        <a:pt x="318" y="535"/>
                        <a:pt x="322" y="540"/>
                        <a:pt x="328" y="542"/>
                      </a:cubicBezTo>
                      <a:cubicBezTo>
                        <a:pt x="345" y="547"/>
                        <a:pt x="359" y="556"/>
                        <a:pt x="371" y="568"/>
                      </a:cubicBezTo>
                      <a:cubicBezTo>
                        <a:pt x="383" y="580"/>
                        <a:pt x="391" y="595"/>
                        <a:pt x="396" y="612"/>
                      </a:cubicBezTo>
                      <a:cubicBezTo>
                        <a:pt x="397" y="618"/>
                        <a:pt x="402" y="623"/>
                        <a:pt x="408" y="625"/>
                      </a:cubicBezTo>
                      <a:cubicBezTo>
                        <a:pt x="424" y="630"/>
                        <a:pt x="439" y="639"/>
                        <a:pt x="451" y="651"/>
                      </a:cubicBezTo>
                      <a:cubicBezTo>
                        <a:pt x="464" y="664"/>
                        <a:pt x="473" y="681"/>
                        <a:pt x="477" y="699"/>
                      </a:cubicBezTo>
                      <a:cubicBezTo>
                        <a:pt x="478" y="705"/>
                        <a:pt x="483" y="710"/>
                        <a:pt x="489" y="712"/>
                      </a:cubicBezTo>
                      <a:cubicBezTo>
                        <a:pt x="506" y="717"/>
                        <a:pt x="522" y="726"/>
                        <a:pt x="534" y="739"/>
                      </a:cubicBezTo>
                      <a:cubicBezTo>
                        <a:pt x="557" y="763"/>
                        <a:pt x="567" y="796"/>
                        <a:pt x="562" y="831"/>
                      </a:cubicBezTo>
                      <a:cubicBezTo>
                        <a:pt x="561" y="836"/>
                        <a:pt x="562" y="841"/>
                        <a:pt x="566" y="845"/>
                      </a:cubicBezTo>
                      <a:cubicBezTo>
                        <a:pt x="567" y="847"/>
                        <a:pt x="568" y="848"/>
                        <a:pt x="570" y="849"/>
                      </a:cubicBezTo>
                      <a:cubicBezTo>
                        <a:pt x="572" y="850"/>
                        <a:pt x="574" y="851"/>
                        <a:pt x="577" y="851"/>
                      </a:cubicBezTo>
                      <a:cubicBezTo>
                        <a:pt x="578" y="853"/>
                        <a:pt x="580" y="856"/>
                        <a:pt x="581" y="858"/>
                      </a:cubicBezTo>
                      <a:cubicBezTo>
                        <a:pt x="585" y="865"/>
                        <a:pt x="590" y="872"/>
                        <a:pt x="595" y="877"/>
                      </a:cubicBezTo>
                      <a:cubicBezTo>
                        <a:pt x="609" y="890"/>
                        <a:pt x="627" y="898"/>
                        <a:pt x="646" y="898"/>
                      </a:cubicBezTo>
                      <a:cubicBezTo>
                        <a:pt x="665" y="898"/>
                        <a:pt x="683" y="890"/>
                        <a:pt x="697" y="877"/>
                      </a:cubicBezTo>
                      <a:cubicBezTo>
                        <a:pt x="712" y="861"/>
                        <a:pt x="719" y="841"/>
                        <a:pt x="718" y="821"/>
                      </a:cubicBezTo>
                      <a:cubicBezTo>
                        <a:pt x="729" y="828"/>
                        <a:pt x="742" y="832"/>
                        <a:pt x="756" y="832"/>
                      </a:cubicBezTo>
                      <a:cubicBezTo>
                        <a:pt x="775" y="832"/>
                        <a:pt x="793" y="824"/>
                        <a:pt x="807" y="811"/>
                      </a:cubicBezTo>
                      <a:cubicBezTo>
                        <a:pt x="823" y="794"/>
                        <a:pt x="830" y="771"/>
                        <a:pt x="827" y="749"/>
                      </a:cubicBezTo>
                      <a:cubicBezTo>
                        <a:pt x="837" y="755"/>
                        <a:pt x="849" y="758"/>
                        <a:pt x="861" y="758"/>
                      </a:cubicBezTo>
                      <a:cubicBezTo>
                        <a:pt x="880" y="758"/>
                        <a:pt x="898" y="750"/>
                        <a:pt x="911" y="737"/>
                      </a:cubicBezTo>
                      <a:cubicBezTo>
                        <a:pt x="931" y="718"/>
                        <a:pt x="937" y="690"/>
                        <a:pt x="928" y="665"/>
                      </a:cubicBezTo>
                      <a:cubicBezTo>
                        <a:pt x="936" y="667"/>
                        <a:pt x="944" y="669"/>
                        <a:pt x="952" y="669"/>
                      </a:cubicBezTo>
                      <a:cubicBezTo>
                        <a:pt x="971" y="669"/>
                        <a:pt x="989" y="661"/>
                        <a:pt x="1003" y="648"/>
                      </a:cubicBezTo>
                      <a:cubicBezTo>
                        <a:pt x="1031" y="620"/>
                        <a:pt x="1031" y="574"/>
                        <a:pt x="1003" y="546"/>
                      </a:cubicBezTo>
                      <a:close/>
                      <a:moveTo>
                        <a:pt x="978" y="622"/>
                      </a:moveTo>
                      <a:cubicBezTo>
                        <a:pt x="971" y="629"/>
                        <a:pt x="962" y="633"/>
                        <a:pt x="952" y="633"/>
                      </a:cubicBezTo>
                      <a:cubicBezTo>
                        <a:pt x="943" y="633"/>
                        <a:pt x="934" y="629"/>
                        <a:pt x="927" y="622"/>
                      </a:cubicBezTo>
                      <a:cubicBezTo>
                        <a:pt x="839" y="532"/>
                        <a:pt x="828" y="532"/>
                        <a:pt x="820" y="532"/>
                      </a:cubicBezTo>
                      <a:cubicBezTo>
                        <a:pt x="814" y="532"/>
                        <a:pt x="810" y="535"/>
                        <a:pt x="806" y="538"/>
                      </a:cubicBezTo>
                      <a:cubicBezTo>
                        <a:pt x="791" y="554"/>
                        <a:pt x="808" y="574"/>
                        <a:pt x="832" y="602"/>
                      </a:cubicBezTo>
                      <a:cubicBezTo>
                        <a:pt x="849" y="622"/>
                        <a:pt x="869" y="644"/>
                        <a:pt x="880" y="656"/>
                      </a:cubicBezTo>
                      <a:cubicBezTo>
                        <a:pt x="884" y="659"/>
                        <a:pt x="886" y="662"/>
                        <a:pt x="887" y="663"/>
                      </a:cubicBezTo>
                      <a:cubicBezTo>
                        <a:pt x="887" y="663"/>
                        <a:pt x="887" y="664"/>
                        <a:pt x="887" y="664"/>
                      </a:cubicBezTo>
                      <a:cubicBezTo>
                        <a:pt x="899" y="678"/>
                        <a:pt x="899" y="699"/>
                        <a:pt x="886" y="712"/>
                      </a:cubicBezTo>
                      <a:cubicBezTo>
                        <a:pt x="879" y="718"/>
                        <a:pt x="870" y="722"/>
                        <a:pt x="861" y="722"/>
                      </a:cubicBezTo>
                      <a:cubicBezTo>
                        <a:pt x="852" y="722"/>
                        <a:pt x="843" y="719"/>
                        <a:pt x="837" y="712"/>
                      </a:cubicBezTo>
                      <a:cubicBezTo>
                        <a:pt x="837" y="712"/>
                        <a:pt x="836" y="712"/>
                        <a:pt x="836" y="712"/>
                      </a:cubicBezTo>
                      <a:cubicBezTo>
                        <a:pt x="836" y="712"/>
                        <a:pt x="835" y="711"/>
                        <a:pt x="833" y="709"/>
                      </a:cubicBezTo>
                      <a:cubicBezTo>
                        <a:pt x="720" y="605"/>
                        <a:pt x="710" y="605"/>
                        <a:pt x="701" y="605"/>
                      </a:cubicBezTo>
                      <a:cubicBezTo>
                        <a:pt x="695" y="605"/>
                        <a:pt x="690" y="607"/>
                        <a:pt x="687" y="611"/>
                      </a:cubicBezTo>
                      <a:cubicBezTo>
                        <a:pt x="683" y="614"/>
                        <a:pt x="681" y="620"/>
                        <a:pt x="681" y="625"/>
                      </a:cubicBezTo>
                      <a:cubicBezTo>
                        <a:pt x="681" y="633"/>
                        <a:pt x="682" y="645"/>
                        <a:pt x="775" y="728"/>
                      </a:cubicBezTo>
                      <a:cubicBezTo>
                        <a:pt x="776" y="730"/>
                        <a:pt x="780" y="733"/>
                        <a:pt x="781" y="734"/>
                      </a:cubicBezTo>
                      <a:cubicBezTo>
                        <a:pt x="795" y="749"/>
                        <a:pt x="795" y="771"/>
                        <a:pt x="781" y="785"/>
                      </a:cubicBezTo>
                      <a:cubicBezTo>
                        <a:pt x="774" y="792"/>
                        <a:pt x="765" y="796"/>
                        <a:pt x="756" y="796"/>
                      </a:cubicBezTo>
                      <a:cubicBezTo>
                        <a:pt x="746" y="796"/>
                        <a:pt x="737" y="792"/>
                        <a:pt x="731" y="785"/>
                      </a:cubicBezTo>
                      <a:cubicBezTo>
                        <a:pt x="730" y="785"/>
                        <a:pt x="730" y="785"/>
                        <a:pt x="730" y="785"/>
                      </a:cubicBezTo>
                      <a:cubicBezTo>
                        <a:pt x="633" y="684"/>
                        <a:pt x="624" y="684"/>
                        <a:pt x="615" y="684"/>
                      </a:cubicBezTo>
                      <a:cubicBezTo>
                        <a:pt x="610" y="684"/>
                        <a:pt x="605" y="686"/>
                        <a:pt x="602" y="690"/>
                      </a:cubicBezTo>
                      <a:cubicBezTo>
                        <a:pt x="587" y="705"/>
                        <a:pt x="601" y="723"/>
                        <a:pt x="633" y="759"/>
                      </a:cubicBezTo>
                      <a:cubicBezTo>
                        <a:pt x="651" y="780"/>
                        <a:pt x="671" y="800"/>
                        <a:pt x="671" y="801"/>
                      </a:cubicBezTo>
                      <a:cubicBezTo>
                        <a:pt x="685" y="815"/>
                        <a:pt x="685" y="837"/>
                        <a:pt x="671" y="851"/>
                      </a:cubicBezTo>
                      <a:cubicBezTo>
                        <a:pt x="665" y="858"/>
                        <a:pt x="656" y="862"/>
                        <a:pt x="646" y="862"/>
                      </a:cubicBezTo>
                      <a:cubicBezTo>
                        <a:pt x="636" y="862"/>
                        <a:pt x="627" y="858"/>
                        <a:pt x="621" y="851"/>
                      </a:cubicBezTo>
                      <a:cubicBezTo>
                        <a:pt x="618" y="849"/>
                        <a:pt x="614" y="843"/>
                        <a:pt x="611" y="838"/>
                      </a:cubicBezTo>
                      <a:cubicBezTo>
                        <a:pt x="607" y="832"/>
                        <a:pt x="603" y="826"/>
                        <a:pt x="599" y="822"/>
                      </a:cubicBezTo>
                      <a:cubicBezTo>
                        <a:pt x="601" y="781"/>
                        <a:pt x="588" y="742"/>
                        <a:pt x="560" y="714"/>
                      </a:cubicBezTo>
                      <a:cubicBezTo>
                        <a:pt x="546" y="699"/>
                        <a:pt x="528" y="688"/>
                        <a:pt x="509" y="681"/>
                      </a:cubicBezTo>
                      <a:cubicBezTo>
                        <a:pt x="503" y="660"/>
                        <a:pt x="492" y="641"/>
                        <a:pt x="476" y="626"/>
                      </a:cubicBezTo>
                      <a:cubicBezTo>
                        <a:pt x="463" y="612"/>
                        <a:pt x="446" y="601"/>
                        <a:pt x="428" y="593"/>
                      </a:cubicBezTo>
                      <a:cubicBezTo>
                        <a:pt x="421" y="575"/>
                        <a:pt x="411" y="557"/>
                        <a:pt x="397" y="543"/>
                      </a:cubicBezTo>
                      <a:cubicBezTo>
                        <a:pt x="383" y="529"/>
                        <a:pt x="367" y="518"/>
                        <a:pt x="348" y="511"/>
                      </a:cubicBezTo>
                      <a:cubicBezTo>
                        <a:pt x="342" y="492"/>
                        <a:pt x="332" y="475"/>
                        <a:pt x="317" y="460"/>
                      </a:cubicBezTo>
                      <a:cubicBezTo>
                        <a:pt x="292" y="434"/>
                        <a:pt x="254" y="419"/>
                        <a:pt x="214" y="419"/>
                      </a:cubicBezTo>
                      <a:cubicBezTo>
                        <a:pt x="174" y="419"/>
                        <a:pt x="135" y="434"/>
                        <a:pt x="106" y="461"/>
                      </a:cubicBezTo>
                      <a:cubicBezTo>
                        <a:pt x="93" y="474"/>
                        <a:pt x="83" y="489"/>
                        <a:pt x="75" y="505"/>
                      </a:cubicBezTo>
                      <a:cubicBezTo>
                        <a:pt x="60" y="500"/>
                        <a:pt x="46" y="495"/>
                        <a:pt x="36" y="492"/>
                      </a:cubicBezTo>
                      <a:cubicBezTo>
                        <a:pt x="36" y="106"/>
                        <a:pt x="36" y="106"/>
                        <a:pt x="36" y="106"/>
                      </a:cubicBezTo>
                      <a:cubicBezTo>
                        <a:pt x="134" y="140"/>
                        <a:pt x="134" y="140"/>
                        <a:pt x="134" y="140"/>
                      </a:cubicBezTo>
                      <a:cubicBezTo>
                        <a:pt x="154" y="148"/>
                        <a:pt x="174" y="152"/>
                        <a:pt x="193" y="152"/>
                      </a:cubicBezTo>
                      <a:cubicBezTo>
                        <a:pt x="231" y="152"/>
                        <a:pt x="255" y="137"/>
                        <a:pt x="258" y="135"/>
                      </a:cubicBezTo>
                      <a:cubicBezTo>
                        <a:pt x="301" y="108"/>
                        <a:pt x="423" y="36"/>
                        <a:pt x="480" y="36"/>
                      </a:cubicBezTo>
                      <a:cubicBezTo>
                        <a:pt x="517" y="36"/>
                        <a:pt x="543" y="47"/>
                        <a:pt x="558" y="58"/>
                      </a:cubicBezTo>
                      <a:cubicBezTo>
                        <a:pt x="523" y="77"/>
                        <a:pt x="454" y="115"/>
                        <a:pt x="418" y="140"/>
                      </a:cubicBezTo>
                      <a:cubicBezTo>
                        <a:pt x="377" y="166"/>
                        <a:pt x="352" y="210"/>
                        <a:pt x="352" y="259"/>
                      </a:cubicBezTo>
                      <a:cubicBezTo>
                        <a:pt x="352" y="336"/>
                        <a:pt x="415" y="399"/>
                        <a:pt x="493" y="399"/>
                      </a:cubicBezTo>
                      <a:cubicBezTo>
                        <a:pt x="512" y="399"/>
                        <a:pt x="542" y="389"/>
                        <a:pt x="573" y="373"/>
                      </a:cubicBezTo>
                      <a:cubicBezTo>
                        <a:pt x="597" y="362"/>
                        <a:pt x="644" y="340"/>
                        <a:pt x="679" y="325"/>
                      </a:cubicBezTo>
                      <a:cubicBezTo>
                        <a:pt x="687" y="321"/>
                        <a:pt x="694" y="320"/>
                        <a:pt x="702" y="320"/>
                      </a:cubicBezTo>
                      <a:cubicBezTo>
                        <a:pt x="725" y="320"/>
                        <a:pt x="742" y="336"/>
                        <a:pt x="742" y="336"/>
                      </a:cubicBezTo>
                      <a:cubicBezTo>
                        <a:pt x="776" y="370"/>
                        <a:pt x="792" y="386"/>
                        <a:pt x="802" y="396"/>
                      </a:cubicBezTo>
                      <a:cubicBezTo>
                        <a:pt x="822" y="416"/>
                        <a:pt x="822" y="416"/>
                        <a:pt x="900" y="494"/>
                      </a:cubicBezTo>
                      <a:cubicBezTo>
                        <a:pt x="977" y="571"/>
                        <a:pt x="977" y="571"/>
                        <a:pt x="977" y="571"/>
                      </a:cubicBezTo>
                      <a:cubicBezTo>
                        <a:pt x="977" y="571"/>
                        <a:pt x="978" y="572"/>
                        <a:pt x="979" y="573"/>
                      </a:cubicBezTo>
                      <a:cubicBezTo>
                        <a:pt x="992" y="587"/>
                        <a:pt x="991" y="609"/>
                        <a:pt x="978" y="622"/>
                      </a:cubicBezTo>
                      <a:close/>
                    </a:path>
                  </a:pathLst>
                </a:custGeom>
                <a:solidFill>
                  <a:srgbClr val="0078D7"/>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12">
                    <a:defRPr/>
                  </a:pPr>
                  <a:endParaRPr lang="en-US">
                    <a:solidFill>
                      <a:srgbClr val="FFFFFF"/>
                    </a:solidFill>
                    <a:latin typeface="Segoe UI"/>
                  </a:endParaRPr>
                </a:p>
              </p:txBody>
            </p:sp>
            <p:sp>
              <p:nvSpPr>
                <p:cNvPr id="100" name="Freeform 666"/>
                <p:cNvSpPr>
                  <a:spLocks noEditPoints="1"/>
                </p:cNvSpPr>
                <p:nvPr/>
              </p:nvSpPr>
              <p:spPr bwMode="auto">
                <a:xfrm>
                  <a:off x="10674351" y="3233738"/>
                  <a:ext cx="2608263" cy="1646237"/>
                </a:xfrm>
                <a:custGeom>
                  <a:avLst/>
                  <a:gdLst>
                    <a:gd name="T0" fmla="*/ 854 w 861"/>
                    <a:gd name="T1" fmla="*/ 114 h 541"/>
                    <a:gd name="T2" fmla="*/ 839 w 861"/>
                    <a:gd name="T3" fmla="*/ 110 h 541"/>
                    <a:gd name="T4" fmla="*/ 647 w 861"/>
                    <a:gd name="T5" fmla="*/ 153 h 541"/>
                    <a:gd name="T6" fmla="*/ 636 w 861"/>
                    <a:gd name="T7" fmla="*/ 154 h 541"/>
                    <a:gd name="T8" fmla="*/ 612 w 861"/>
                    <a:gd name="T9" fmla="*/ 147 h 541"/>
                    <a:gd name="T10" fmla="*/ 488 w 861"/>
                    <a:gd name="T11" fmla="*/ 41 h 541"/>
                    <a:gd name="T12" fmla="*/ 401 w 861"/>
                    <a:gd name="T13" fmla="*/ 0 h 541"/>
                    <a:gd name="T14" fmla="*/ 347 w 861"/>
                    <a:gd name="T15" fmla="*/ 16 h 541"/>
                    <a:gd name="T16" fmla="*/ 55 w 861"/>
                    <a:gd name="T17" fmla="*/ 181 h 541"/>
                    <a:gd name="T18" fmla="*/ 0 w 861"/>
                    <a:gd name="T19" fmla="*/ 263 h 541"/>
                    <a:gd name="T20" fmla="*/ 26 w 861"/>
                    <a:gd name="T21" fmla="*/ 321 h 541"/>
                    <a:gd name="T22" fmla="*/ 91 w 861"/>
                    <a:gd name="T23" fmla="*/ 349 h 541"/>
                    <a:gd name="T24" fmla="*/ 137 w 861"/>
                    <a:gd name="T25" fmla="*/ 337 h 541"/>
                    <a:gd name="T26" fmla="*/ 298 w 861"/>
                    <a:gd name="T27" fmla="*/ 254 h 541"/>
                    <a:gd name="T28" fmla="*/ 335 w 861"/>
                    <a:gd name="T29" fmla="*/ 244 h 541"/>
                    <a:gd name="T30" fmla="*/ 369 w 861"/>
                    <a:gd name="T31" fmla="*/ 255 h 541"/>
                    <a:gd name="T32" fmla="*/ 630 w 861"/>
                    <a:gd name="T33" fmla="*/ 513 h 541"/>
                    <a:gd name="T34" fmla="*/ 703 w 861"/>
                    <a:gd name="T35" fmla="*/ 541 h 541"/>
                    <a:gd name="T36" fmla="*/ 742 w 861"/>
                    <a:gd name="T37" fmla="*/ 536 h 541"/>
                    <a:gd name="T38" fmla="*/ 749 w 861"/>
                    <a:gd name="T39" fmla="*/ 535 h 541"/>
                    <a:gd name="T40" fmla="*/ 846 w 861"/>
                    <a:gd name="T41" fmla="*/ 517 h 541"/>
                    <a:gd name="T42" fmla="*/ 861 w 861"/>
                    <a:gd name="T43" fmla="*/ 499 h 541"/>
                    <a:gd name="T44" fmla="*/ 861 w 861"/>
                    <a:gd name="T45" fmla="*/ 128 h 541"/>
                    <a:gd name="T46" fmla="*/ 854 w 861"/>
                    <a:gd name="T47" fmla="*/ 114 h 541"/>
                    <a:gd name="T48" fmla="*/ 825 w 861"/>
                    <a:gd name="T49" fmla="*/ 485 h 541"/>
                    <a:gd name="T50" fmla="*/ 745 w 861"/>
                    <a:gd name="T51" fmla="*/ 499 h 541"/>
                    <a:gd name="T52" fmla="*/ 735 w 861"/>
                    <a:gd name="T53" fmla="*/ 501 h 541"/>
                    <a:gd name="T54" fmla="*/ 703 w 861"/>
                    <a:gd name="T55" fmla="*/ 505 h 541"/>
                    <a:gd name="T56" fmla="*/ 655 w 861"/>
                    <a:gd name="T57" fmla="*/ 487 h 541"/>
                    <a:gd name="T58" fmla="*/ 394 w 861"/>
                    <a:gd name="T59" fmla="*/ 230 h 541"/>
                    <a:gd name="T60" fmla="*/ 335 w 861"/>
                    <a:gd name="T61" fmla="*/ 208 h 541"/>
                    <a:gd name="T62" fmla="*/ 281 w 861"/>
                    <a:gd name="T63" fmla="*/ 222 h 541"/>
                    <a:gd name="T64" fmla="*/ 121 w 861"/>
                    <a:gd name="T65" fmla="*/ 304 h 541"/>
                    <a:gd name="T66" fmla="*/ 121 w 861"/>
                    <a:gd name="T67" fmla="*/ 305 h 541"/>
                    <a:gd name="T68" fmla="*/ 91 w 861"/>
                    <a:gd name="T69" fmla="*/ 313 h 541"/>
                    <a:gd name="T70" fmla="*/ 52 w 861"/>
                    <a:gd name="T71" fmla="*/ 296 h 541"/>
                    <a:gd name="T72" fmla="*/ 36 w 861"/>
                    <a:gd name="T73" fmla="*/ 263 h 541"/>
                    <a:gd name="T74" fmla="*/ 73 w 861"/>
                    <a:gd name="T75" fmla="*/ 213 h 541"/>
                    <a:gd name="T76" fmla="*/ 74 w 861"/>
                    <a:gd name="T77" fmla="*/ 212 h 541"/>
                    <a:gd name="T78" fmla="*/ 364 w 861"/>
                    <a:gd name="T79" fmla="*/ 48 h 541"/>
                    <a:gd name="T80" fmla="*/ 401 w 861"/>
                    <a:gd name="T81" fmla="*/ 36 h 541"/>
                    <a:gd name="T82" fmla="*/ 464 w 861"/>
                    <a:gd name="T83" fmla="*/ 68 h 541"/>
                    <a:gd name="T84" fmla="*/ 589 w 861"/>
                    <a:gd name="T85" fmla="*/ 174 h 541"/>
                    <a:gd name="T86" fmla="*/ 636 w 861"/>
                    <a:gd name="T87" fmla="*/ 190 h 541"/>
                    <a:gd name="T88" fmla="*/ 636 w 861"/>
                    <a:gd name="T89" fmla="*/ 190 h 541"/>
                    <a:gd name="T90" fmla="*/ 654 w 861"/>
                    <a:gd name="T91" fmla="*/ 188 h 541"/>
                    <a:gd name="T92" fmla="*/ 825 w 861"/>
                    <a:gd name="T93" fmla="*/ 151 h 541"/>
                    <a:gd name="T94" fmla="*/ 825 w 861"/>
                    <a:gd name="T95" fmla="*/ 485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1" h="541">
                      <a:moveTo>
                        <a:pt x="854" y="114"/>
                      </a:moveTo>
                      <a:cubicBezTo>
                        <a:pt x="850" y="111"/>
                        <a:pt x="844" y="109"/>
                        <a:pt x="839" y="110"/>
                      </a:cubicBezTo>
                      <a:cubicBezTo>
                        <a:pt x="838" y="111"/>
                        <a:pt x="721" y="137"/>
                        <a:pt x="647" y="153"/>
                      </a:cubicBezTo>
                      <a:cubicBezTo>
                        <a:pt x="643" y="153"/>
                        <a:pt x="639" y="154"/>
                        <a:pt x="636" y="154"/>
                      </a:cubicBezTo>
                      <a:cubicBezTo>
                        <a:pt x="622" y="154"/>
                        <a:pt x="613" y="148"/>
                        <a:pt x="612" y="147"/>
                      </a:cubicBezTo>
                      <a:cubicBezTo>
                        <a:pt x="607" y="143"/>
                        <a:pt x="550" y="94"/>
                        <a:pt x="488" y="41"/>
                      </a:cubicBezTo>
                      <a:cubicBezTo>
                        <a:pt x="454" y="13"/>
                        <a:pt x="427" y="0"/>
                        <a:pt x="401" y="0"/>
                      </a:cubicBezTo>
                      <a:cubicBezTo>
                        <a:pt x="384" y="0"/>
                        <a:pt x="368" y="5"/>
                        <a:pt x="347" y="16"/>
                      </a:cubicBezTo>
                      <a:cubicBezTo>
                        <a:pt x="285" y="49"/>
                        <a:pt x="130" y="136"/>
                        <a:pt x="55" y="181"/>
                      </a:cubicBezTo>
                      <a:cubicBezTo>
                        <a:pt x="19" y="202"/>
                        <a:pt x="0" y="229"/>
                        <a:pt x="0" y="263"/>
                      </a:cubicBezTo>
                      <a:cubicBezTo>
                        <a:pt x="0" y="283"/>
                        <a:pt x="10" y="304"/>
                        <a:pt x="26" y="321"/>
                      </a:cubicBezTo>
                      <a:cubicBezTo>
                        <a:pt x="44" y="339"/>
                        <a:pt x="67" y="349"/>
                        <a:pt x="91" y="349"/>
                      </a:cubicBezTo>
                      <a:cubicBezTo>
                        <a:pt x="106" y="349"/>
                        <a:pt x="122" y="345"/>
                        <a:pt x="137" y="337"/>
                      </a:cubicBezTo>
                      <a:cubicBezTo>
                        <a:pt x="172" y="320"/>
                        <a:pt x="255" y="277"/>
                        <a:pt x="298" y="254"/>
                      </a:cubicBezTo>
                      <a:cubicBezTo>
                        <a:pt x="311" y="247"/>
                        <a:pt x="323" y="244"/>
                        <a:pt x="335" y="244"/>
                      </a:cubicBezTo>
                      <a:cubicBezTo>
                        <a:pt x="356" y="244"/>
                        <a:pt x="368" y="255"/>
                        <a:pt x="369" y="255"/>
                      </a:cubicBezTo>
                      <a:cubicBezTo>
                        <a:pt x="371" y="257"/>
                        <a:pt x="573" y="459"/>
                        <a:pt x="630" y="513"/>
                      </a:cubicBezTo>
                      <a:cubicBezTo>
                        <a:pt x="649" y="531"/>
                        <a:pt x="673" y="541"/>
                        <a:pt x="703" y="541"/>
                      </a:cubicBezTo>
                      <a:cubicBezTo>
                        <a:pt x="719" y="541"/>
                        <a:pt x="733" y="538"/>
                        <a:pt x="742" y="536"/>
                      </a:cubicBezTo>
                      <a:cubicBezTo>
                        <a:pt x="745" y="536"/>
                        <a:pt x="748" y="535"/>
                        <a:pt x="749" y="535"/>
                      </a:cubicBezTo>
                      <a:cubicBezTo>
                        <a:pt x="766" y="533"/>
                        <a:pt x="843" y="518"/>
                        <a:pt x="846" y="517"/>
                      </a:cubicBezTo>
                      <a:cubicBezTo>
                        <a:pt x="855" y="515"/>
                        <a:pt x="861" y="508"/>
                        <a:pt x="861" y="499"/>
                      </a:cubicBezTo>
                      <a:cubicBezTo>
                        <a:pt x="861" y="128"/>
                        <a:pt x="861" y="128"/>
                        <a:pt x="861" y="128"/>
                      </a:cubicBezTo>
                      <a:cubicBezTo>
                        <a:pt x="861" y="123"/>
                        <a:pt x="858" y="117"/>
                        <a:pt x="854" y="114"/>
                      </a:cubicBezTo>
                      <a:close/>
                      <a:moveTo>
                        <a:pt x="825" y="485"/>
                      </a:moveTo>
                      <a:cubicBezTo>
                        <a:pt x="798" y="490"/>
                        <a:pt x="755" y="498"/>
                        <a:pt x="745" y="499"/>
                      </a:cubicBezTo>
                      <a:cubicBezTo>
                        <a:pt x="742" y="500"/>
                        <a:pt x="739" y="500"/>
                        <a:pt x="735" y="501"/>
                      </a:cubicBezTo>
                      <a:cubicBezTo>
                        <a:pt x="727" y="502"/>
                        <a:pt x="715" y="505"/>
                        <a:pt x="703" y="505"/>
                      </a:cubicBezTo>
                      <a:cubicBezTo>
                        <a:pt x="683" y="505"/>
                        <a:pt x="667" y="499"/>
                        <a:pt x="655" y="487"/>
                      </a:cubicBezTo>
                      <a:cubicBezTo>
                        <a:pt x="598" y="433"/>
                        <a:pt x="396" y="232"/>
                        <a:pt x="394" y="230"/>
                      </a:cubicBezTo>
                      <a:cubicBezTo>
                        <a:pt x="392" y="227"/>
                        <a:pt x="370" y="208"/>
                        <a:pt x="335" y="208"/>
                      </a:cubicBezTo>
                      <a:cubicBezTo>
                        <a:pt x="317" y="208"/>
                        <a:pt x="299" y="212"/>
                        <a:pt x="281" y="222"/>
                      </a:cubicBezTo>
                      <a:cubicBezTo>
                        <a:pt x="223" y="253"/>
                        <a:pt x="151" y="290"/>
                        <a:pt x="121" y="304"/>
                      </a:cubicBezTo>
                      <a:cubicBezTo>
                        <a:pt x="121" y="305"/>
                        <a:pt x="121" y="305"/>
                        <a:pt x="121" y="305"/>
                      </a:cubicBezTo>
                      <a:cubicBezTo>
                        <a:pt x="111" y="310"/>
                        <a:pt x="101" y="313"/>
                        <a:pt x="91" y="313"/>
                      </a:cubicBezTo>
                      <a:cubicBezTo>
                        <a:pt x="71" y="313"/>
                        <a:pt x="58" y="302"/>
                        <a:pt x="52" y="296"/>
                      </a:cubicBezTo>
                      <a:cubicBezTo>
                        <a:pt x="42" y="286"/>
                        <a:pt x="36" y="273"/>
                        <a:pt x="36" y="263"/>
                      </a:cubicBezTo>
                      <a:cubicBezTo>
                        <a:pt x="36" y="250"/>
                        <a:pt x="40" y="231"/>
                        <a:pt x="73" y="213"/>
                      </a:cubicBezTo>
                      <a:cubicBezTo>
                        <a:pt x="73" y="213"/>
                        <a:pt x="73" y="212"/>
                        <a:pt x="74" y="212"/>
                      </a:cubicBezTo>
                      <a:cubicBezTo>
                        <a:pt x="148" y="167"/>
                        <a:pt x="302" y="81"/>
                        <a:pt x="364" y="48"/>
                      </a:cubicBezTo>
                      <a:cubicBezTo>
                        <a:pt x="380" y="40"/>
                        <a:pt x="391" y="36"/>
                        <a:pt x="401" y="36"/>
                      </a:cubicBezTo>
                      <a:cubicBezTo>
                        <a:pt x="418" y="36"/>
                        <a:pt x="438" y="46"/>
                        <a:pt x="464" y="68"/>
                      </a:cubicBezTo>
                      <a:cubicBezTo>
                        <a:pt x="530" y="123"/>
                        <a:pt x="588" y="174"/>
                        <a:pt x="589" y="174"/>
                      </a:cubicBezTo>
                      <a:cubicBezTo>
                        <a:pt x="591" y="176"/>
                        <a:pt x="608" y="190"/>
                        <a:pt x="636" y="190"/>
                      </a:cubicBezTo>
                      <a:cubicBezTo>
                        <a:pt x="636" y="190"/>
                        <a:pt x="636" y="190"/>
                        <a:pt x="636" y="190"/>
                      </a:cubicBezTo>
                      <a:cubicBezTo>
                        <a:pt x="642" y="190"/>
                        <a:pt x="648" y="189"/>
                        <a:pt x="654" y="188"/>
                      </a:cubicBezTo>
                      <a:cubicBezTo>
                        <a:pt x="709" y="176"/>
                        <a:pt x="787" y="159"/>
                        <a:pt x="825" y="151"/>
                      </a:cubicBezTo>
                      <a:lnTo>
                        <a:pt x="825" y="485"/>
                      </a:ln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12">
                    <a:defRPr/>
                  </a:pPr>
                  <a:endParaRPr lang="en-US">
                    <a:solidFill>
                      <a:srgbClr val="FFFFFF"/>
                    </a:solidFill>
                    <a:latin typeface="Segoe UI"/>
                  </a:endParaRPr>
                </a:p>
              </p:txBody>
            </p:sp>
            <p:sp>
              <p:nvSpPr>
                <p:cNvPr id="106" name="Freeform 667"/>
                <p:cNvSpPr>
                  <a:spLocks noEditPoints="1"/>
                </p:cNvSpPr>
                <p:nvPr/>
              </p:nvSpPr>
              <p:spPr bwMode="auto">
                <a:xfrm>
                  <a:off x="9720263" y="4737100"/>
                  <a:ext cx="636588" cy="538162"/>
                </a:xfrm>
                <a:custGeom>
                  <a:avLst/>
                  <a:gdLst>
                    <a:gd name="T0" fmla="*/ 181 w 210"/>
                    <a:gd name="T1" fmla="*/ 21 h 177"/>
                    <a:gd name="T2" fmla="*/ 129 w 210"/>
                    <a:gd name="T3" fmla="*/ 0 h 177"/>
                    <a:gd name="T4" fmla="*/ 54 w 210"/>
                    <a:gd name="T5" fmla="*/ 30 h 177"/>
                    <a:gd name="T6" fmla="*/ 28 w 210"/>
                    <a:gd name="T7" fmla="*/ 155 h 177"/>
                    <a:gd name="T8" fmla="*/ 80 w 210"/>
                    <a:gd name="T9" fmla="*/ 177 h 177"/>
                    <a:gd name="T10" fmla="*/ 155 w 210"/>
                    <a:gd name="T11" fmla="*/ 147 h 177"/>
                    <a:gd name="T12" fmla="*/ 181 w 210"/>
                    <a:gd name="T13" fmla="*/ 21 h 177"/>
                    <a:gd name="T14" fmla="*/ 132 w 210"/>
                    <a:gd name="T15" fmla="*/ 119 h 177"/>
                    <a:gd name="T16" fmla="*/ 80 w 210"/>
                    <a:gd name="T17" fmla="*/ 141 h 177"/>
                    <a:gd name="T18" fmla="*/ 55 w 210"/>
                    <a:gd name="T19" fmla="*/ 132 h 177"/>
                    <a:gd name="T20" fmla="*/ 77 w 210"/>
                    <a:gd name="T21" fmla="*/ 57 h 177"/>
                    <a:gd name="T22" fmla="*/ 129 w 210"/>
                    <a:gd name="T23" fmla="*/ 36 h 177"/>
                    <a:gd name="T24" fmla="*/ 154 w 210"/>
                    <a:gd name="T25" fmla="*/ 45 h 177"/>
                    <a:gd name="T26" fmla="*/ 132 w 210"/>
                    <a:gd name="T27" fmla="*/ 11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0" h="177">
                      <a:moveTo>
                        <a:pt x="181" y="21"/>
                      </a:moveTo>
                      <a:cubicBezTo>
                        <a:pt x="169" y="7"/>
                        <a:pt x="150" y="0"/>
                        <a:pt x="129" y="0"/>
                      </a:cubicBezTo>
                      <a:cubicBezTo>
                        <a:pt x="104" y="0"/>
                        <a:pt x="76" y="11"/>
                        <a:pt x="54" y="30"/>
                      </a:cubicBezTo>
                      <a:cubicBezTo>
                        <a:pt x="11" y="68"/>
                        <a:pt x="0" y="123"/>
                        <a:pt x="28" y="155"/>
                      </a:cubicBezTo>
                      <a:cubicBezTo>
                        <a:pt x="40" y="170"/>
                        <a:pt x="59" y="177"/>
                        <a:pt x="80" y="177"/>
                      </a:cubicBezTo>
                      <a:cubicBezTo>
                        <a:pt x="106" y="177"/>
                        <a:pt x="133" y="166"/>
                        <a:pt x="155" y="147"/>
                      </a:cubicBezTo>
                      <a:cubicBezTo>
                        <a:pt x="198" y="109"/>
                        <a:pt x="210" y="54"/>
                        <a:pt x="181" y="21"/>
                      </a:cubicBezTo>
                      <a:close/>
                      <a:moveTo>
                        <a:pt x="132" y="119"/>
                      </a:moveTo>
                      <a:cubicBezTo>
                        <a:pt x="116" y="133"/>
                        <a:pt x="97" y="141"/>
                        <a:pt x="80" y="141"/>
                      </a:cubicBezTo>
                      <a:cubicBezTo>
                        <a:pt x="73" y="141"/>
                        <a:pt x="62" y="140"/>
                        <a:pt x="55" y="132"/>
                      </a:cubicBezTo>
                      <a:cubicBezTo>
                        <a:pt x="40" y="115"/>
                        <a:pt x="51" y="81"/>
                        <a:pt x="77" y="57"/>
                      </a:cubicBezTo>
                      <a:cubicBezTo>
                        <a:pt x="93" y="44"/>
                        <a:pt x="112" y="36"/>
                        <a:pt x="129" y="36"/>
                      </a:cubicBezTo>
                      <a:cubicBezTo>
                        <a:pt x="137" y="36"/>
                        <a:pt x="147" y="37"/>
                        <a:pt x="154" y="45"/>
                      </a:cubicBezTo>
                      <a:cubicBezTo>
                        <a:pt x="169" y="62"/>
                        <a:pt x="159" y="96"/>
                        <a:pt x="132" y="119"/>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12">
                    <a:defRPr/>
                  </a:pPr>
                  <a:endParaRPr lang="en-US">
                    <a:solidFill>
                      <a:srgbClr val="FFFFFF"/>
                    </a:solidFill>
                    <a:latin typeface="Segoe UI"/>
                  </a:endParaRPr>
                </a:p>
              </p:txBody>
            </p:sp>
            <p:sp>
              <p:nvSpPr>
                <p:cNvPr id="107" name="Freeform 668"/>
                <p:cNvSpPr>
                  <a:spLocks noEditPoints="1"/>
                </p:cNvSpPr>
                <p:nvPr/>
              </p:nvSpPr>
              <p:spPr bwMode="auto">
                <a:xfrm>
                  <a:off x="9974263" y="5013325"/>
                  <a:ext cx="636588" cy="541337"/>
                </a:xfrm>
                <a:custGeom>
                  <a:avLst/>
                  <a:gdLst>
                    <a:gd name="T0" fmla="*/ 182 w 210"/>
                    <a:gd name="T1" fmla="*/ 22 h 178"/>
                    <a:gd name="T2" fmla="*/ 130 w 210"/>
                    <a:gd name="T3" fmla="*/ 0 h 178"/>
                    <a:gd name="T4" fmla="*/ 54 w 210"/>
                    <a:gd name="T5" fmla="*/ 31 h 178"/>
                    <a:gd name="T6" fmla="*/ 29 w 210"/>
                    <a:gd name="T7" fmla="*/ 156 h 178"/>
                    <a:gd name="T8" fmla="*/ 81 w 210"/>
                    <a:gd name="T9" fmla="*/ 178 h 178"/>
                    <a:gd name="T10" fmla="*/ 156 w 210"/>
                    <a:gd name="T11" fmla="*/ 147 h 178"/>
                    <a:gd name="T12" fmla="*/ 182 w 210"/>
                    <a:gd name="T13" fmla="*/ 22 h 178"/>
                    <a:gd name="T14" fmla="*/ 132 w 210"/>
                    <a:gd name="T15" fmla="*/ 120 h 178"/>
                    <a:gd name="T16" fmla="*/ 81 w 210"/>
                    <a:gd name="T17" fmla="*/ 142 h 178"/>
                    <a:gd name="T18" fmla="*/ 56 w 210"/>
                    <a:gd name="T19" fmla="*/ 132 h 178"/>
                    <a:gd name="T20" fmla="*/ 78 w 210"/>
                    <a:gd name="T21" fmla="*/ 58 h 178"/>
                    <a:gd name="T22" fmla="*/ 130 w 210"/>
                    <a:gd name="T23" fmla="*/ 36 h 178"/>
                    <a:gd name="T24" fmla="*/ 155 w 210"/>
                    <a:gd name="T25" fmla="*/ 46 h 178"/>
                    <a:gd name="T26" fmla="*/ 132 w 210"/>
                    <a:gd name="T27" fmla="*/ 12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0" h="178">
                      <a:moveTo>
                        <a:pt x="182" y="22"/>
                      </a:moveTo>
                      <a:cubicBezTo>
                        <a:pt x="169" y="8"/>
                        <a:pt x="151" y="0"/>
                        <a:pt x="130" y="0"/>
                      </a:cubicBezTo>
                      <a:cubicBezTo>
                        <a:pt x="104" y="0"/>
                        <a:pt x="77" y="11"/>
                        <a:pt x="54" y="31"/>
                      </a:cubicBezTo>
                      <a:cubicBezTo>
                        <a:pt x="11" y="68"/>
                        <a:pt x="0" y="123"/>
                        <a:pt x="29" y="156"/>
                      </a:cubicBezTo>
                      <a:cubicBezTo>
                        <a:pt x="41" y="170"/>
                        <a:pt x="60" y="178"/>
                        <a:pt x="81" y="178"/>
                      </a:cubicBezTo>
                      <a:cubicBezTo>
                        <a:pt x="106" y="178"/>
                        <a:pt x="134" y="167"/>
                        <a:pt x="156" y="147"/>
                      </a:cubicBezTo>
                      <a:cubicBezTo>
                        <a:pt x="199" y="109"/>
                        <a:pt x="210" y="54"/>
                        <a:pt x="182" y="22"/>
                      </a:cubicBezTo>
                      <a:close/>
                      <a:moveTo>
                        <a:pt x="132" y="120"/>
                      </a:moveTo>
                      <a:cubicBezTo>
                        <a:pt x="117" y="134"/>
                        <a:pt x="97" y="142"/>
                        <a:pt x="81" y="142"/>
                      </a:cubicBezTo>
                      <a:cubicBezTo>
                        <a:pt x="73" y="142"/>
                        <a:pt x="63" y="140"/>
                        <a:pt x="56" y="132"/>
                      </a:cubicBezTo>
                      <a:cubicBezTo>
                        <a:pt x="41" y="115"/>
                        <a:pt x="51" y="81"/>
                        <a:pt x="78" y="58"/>
                      </a:cubicBezTo>
                      <a:cubicBezTo>
                        <a:pt x="94" y="44"/>
                        <a:pt x="113" y="36"/>
                        <a:pt x="130" y="36"/>
                      </a:cubicBezTo>
                      <a:cubicBezTo>
                        <a:pt x="137" y="36"/>
                        <a:pt x="148" y="38"/>
                        <a:pt x="155" y="46"/>
                      </a:cubicBezTo>
                      <a:cubicBezTo>
                        <a:pt x="169" y="62"/>
                        <a:pt x="159" y="96"/>
                        <a:pt x="132" y="120"/>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12">
                    <a:defRPr/>
                  </a:pPr>
                  <a:endParaRPr lang="en-US">
                    <a:solidFill>
                      <a:srgbClr val="FFFFFF"/>
                    </a:solidFill>
                    <a:latin typeface="Segoe UI"/>
                  </a:endParaRPr>
                </a:p>
              </p:txBody>
            </p:sp>
            <p:sp>
              <p:nvSpPr>
                <p:cNvPr id="108" name="Freeform 669"/>
                <p:cNvSpPr>
                  <a:spLocks noEditPoints="1"/>
                </p:cNvSpPr>
                <p:nvPr/>
              </p:nvSpPr>
              <p:spPr bwMode="auto">
                <a:xfrm>
                  <a:off x="10234613" y="5272088"/>
                  <a:ext cx="609600" cy="541337"/>
                </a:xfrm>
                <a:custGeom>
                  <a:avLst/>
                  <a:gdLst>
                    <a:gd name="T0" fmla="*/ 182 w 201"/>
                    <a:gd name="T1" fmla="*/ 22 h 178"/>
                    <a:gd name="T2" fmla="*/ 130 w 201"/>
                    <a:gd name="T3" fmla="*/ 0 h 178"/>
                    <a:gd name="T4" fmla="*/ 54 w 201"/>
                    <a:gd name="T5" fmla="*/ 31 h 178"/>
                    <a:gd name="T6" fmla="*/ 29 w 201"/>
                    <a:gd name="T7" fmla="*/ 156 h 178"/>
                    <a:gd name="T8" fmla="*/ 81 w 201"/>
                    <a:gd name="T9" fmla="*/ 178 h 178"/>
                    <a:gd name="T10" fmla="*/ 156 w 201"/>
                    <a:gd name="T11" fmla="*/ 147 h 178"/>
                    <a:gd name="T12" fmla="*/ 195 w 201"/>
                    <a:gd name="T13" fmla="*/ 86 h 178"/>
                    <a:gd name="T14" fmla="*/ 182 w 201"/>
                    <a:gd name="T15" fmla="*/ 22 h 178"/>
                    <a:gd name="T16" fmla="*/ 160 w 201"/>
                    <a:gd name="T17" fmla="*/ 77 h 178"/>
                    <a:gd name="T18" fmla="*/ 132 w 201"/>
                    <a:gd name="T19" fmla="*/ 120 h 178"/>
                    <a:gd name="T20" fmla="*/ 81 w 201"/>
                    <a:gd name="T21" fmla="*/ 142 h 178"/>
                    <a:gd name="T22" fmla="*/ 56 w 201"/>
                    <a:gd name="T23" fmla="*/ 132 h 178"/>
                    <a:gd name="T24" fmla="*/ 78 w 201"/>
                    <a:gd name="T25" fmla="*/ 58 h 178"/>
                    <a:gd name="T26" fmla="*/ 130 w 201"/>
                    <a:gd name="T27" fmla="*/ 36 h 178"/>
                    <a:gd name="T28" fmla="*/ 155 w 201"/>
                    <a:gd name="T29" fmla="*/ 46 h 178"/>
                    <a:gd name="T30" fmla="*/ 160 w 201"/>
                    <a:gd name="T31" fmla="*/ 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178">
                      <a:moveTo>
                        <a:pt x="182" y="22"/>
                      </a:moveTo>
                      <a:cubicBezTo>
                        <a:pt x="169" y="8"/>
                        <a:pt x="151" y="0"/>
                        <a:pt x="130" y="0"/>
                      </a:cubicBezTo>
                      <a:cubicBezTo>
                        <a:pt x="104" y="0"/>
                        <a:pt x="77" y="11"/>
                        <a:pt x="54" y="31"/>
                      </a:cubicBezTo>
                      <a:cubicBezTo>
                        <a:pt x="11" y="68"/>
                        <a:pt x="0" y="123"/>
                        <a:pt x="29" y="156"/>
                      </a:cubicBezTo>
                      <a:cubicBezTo>
                        <a:pt x="41" y="170"/>
                        <a:pt x="59" y="178"/>
                        <a:pt x="81" y="178"/>
                      </a:cubicBezTo>
                      <a:cubicBezTo>
                        <a:pt x="106" y="178"/>
                        <a:pt x="134" y="167"/>
                        <a:pt x="156" y="147"/>
                      </a:cubicBezTo>
                      <a:cubicBezTo>
                        <a:pt x="176" y="130"/>
                        <a:pt x="189" y="108"/>
                        <a:pt x="195" y="86"/>
                      </a:cubicBezTo>
                      <a:cubicBezTo>
                        <a:pt x="201" y="62"/>
                        <a:pt x="196" y="38"/>
                        <a:pt x="182" y="22"/>
                      </a:cubicBezTo>
                      <a:close/>
                      <a:moveTo>
                        <a:pt x="160" y="77"/>
                      </a:moveTo>
                      <a:cubicBezTo>
                        <a:pt x="156" y="92"/>
                        <a:pt x="146" y="108"/>
                        <a:pt x="132" y="120"/>
                      </a:cubicBezTo>
                      <a:cubicBezTo>
                        <a:pt x="117" y="134"/>
                        <a:pt x="97" y="142"/>
                        <a:pt x="81" y="142"/>
                      </a:cubicBezTo>
                      <a:cubicBezTo>
                        <a:pt x="73" y="142"/>
                        <a:pt x="63" y="140"/>
                        <a:pt x="56" y="132"/>
                      </a:cubicBezTo>
                      <a:cubicBezTo>
                        <a:pt x="41" y="115"/>
                        <a:pt x="51" y="81"/>
                        <a:pt x="78" y="58"/>
                      </a:cubicBezTo>
                      <a:cubicBezTo>
                        <a:pt x="94" y="44"/>
                        <a:pt x="113" y="36"/>
                        <a:pt x="130" y="36"/>
                      </a:cubicBezTo>
                      <a:cubicBezTo>
                        <a:pt x="137" y="36"/>
                        <a:pt x="148" y="38"/>
                        <a:pt x="155" y="46"/>
                      </a:cubicBezTo>
                      <a:cubicBezTo>
                        <a:pt x="163" y="56"/>
                        <a:pt x="162" y="70"/>
                        <a:pt x="160" y="77"/>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12">
                    <a:defRPr/>
                  </a:pPr>
                  <a:endParaRPr lang="en-US">
                    <a:solidFill>
                      <a:srgbClr val="FFFFFF"/>
                    </a:solidFill>
                    <a:latin typeface="Segoe UI"/>
                  </a:endParaRPr>
                </a:p>
              </p:txBody>
            </p:sp>
            <p:sp>
              <p:nvSpPr>
                <p:cNvPr id="109" name="Freeform 670"/>
                <p:cNvSpPr>
                  <a:spLocks noEditPoints="1"/>
                </p:cNvSpPr>
                <p:nvPr/>
              </p:nvSpPr>
              <p:spPr bwMode="auto">
                <a:xfrm>
                  <a:off x="10483851" y="5545138"/>
                  <a:ext cx="608013" cy="541337"/>
                </a:xfrm>
                <a:custGeom>
                  <a:avLst/>
                  <a:gdLst>
                    <a:gd name="T0" fmla="*/ 182 w 201"/>
                    <a:gd name="T1" fmla="*/ 22 h 178"/>
                    <a:gd name="T2" fmla="*/ 130 w 201"/>
                    <a:gd name="T3" fmla="*/ 0 h 178"/>
                    <a:gd name="T4" fmla="*/ 55 w 201"/>
                    <a:gd name="T5" fmla="*/ 31 h 178"/>
                    <a:gd name="T6" fmla="*/ 29 w 201"/>
                    <a:gd name="T7" fmla="*/ 156 h 178"/>
                    <a:gd name="T8" fmla="*/ 81 w 201"/>
                    <a:gd name="T9" fmla="*/ 178 h 178"/>
                    <a:gd name="T10" fmla="*/ 156 w 201"/>
                    <a:gd name="T11" fmla="*/ 147 h 178"/>
                    <a:gd name="T12" fmla="*/ 195 w 201"/>
                    <a:gd name="T13" fmla="*/ 86 h 178"/>
                    <a:gd name="T14" fmla="*/ 182 w 201"/>
                    <a:gd name="T15" fmla="*/ 22 h 178"/>
                    <a:gd name="T16" fmla="*/ 160 w 201"/>
                    <a:gd name="T17" fmla="*/ 77 h 178"/>
                    <a:gd name="T18" fmla="*/ 133 w 201"/>
                    <a:gd name="T19" fmla="*/ 120 h 178"/>
                    <a:gd name="T20" fmla="*/ 81 w 201"/>
                    <a:gd name="T21" fmla="*/ 142 h 178"/>
                    <a:gd name="T22" fmla="*/ 56 w 201"/>
                    <a:gd name="T23" fmla="*/ 132 h 178"/>
                    <a:gd name="T24" fmla="*/ 78 w 201"/>
                    <a:gd name="T25" fmla="*/ 58 h 178"/>
                    <a:gd name="T26" fmla="*/ 130 w 201"/>
                    <a:gd name="T27" fmla="*/ 36 h 178"/>
                    <a:gd name="T28" fmla="*/ 155 w 201"/>
                    <a:gd name="T29" fmla="*/ 46 h 178"/>
                    <a:gd name="T30" fmla="*/ 160 w 201"/>
                    <a:gd name="T31" fmla="*/ 7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178">
                      <a:moveTo>
                        <a:pt x="182" y="22"/>
                      </a:moveTo>
                      <a:cubicBezTo>
                        <a:pt x="170" y="8"/>
                        <a:pt x="151" y="0"/>
                        <a:pt x="130" y="0"/>
                      </a:cubicBezTo>
                      <a:cubicBezTo>
                        <a:pt x="104" y="0"/>
                        <a:pt x="77" y="11"/>
                        <a:pt x="55" y="31"/>
                      </a:cubicBezTo>
                      <a:cubicBezTo>
                        <a:pt x="12" y="68"/>
                        <a:pt x="0" y="123"/>
                        <a:pt x="29" y="156"/>
                      </a:cubicBezTo>
                      <a:cubicBezTo>
                        <a:pt x="41" y="170"/>
                        <a:pt x="60" y="178"/>
                        <a:pt x="81" y="178"/>
                      </a:cubicBezTo>
                      <a:cubicBezTo>
                        <a:pt x="107" y="178"/>
                        <a:pt x="134" y="167"/>
                        <a:pt x="156" y="147"/>
                      </a:cubicBezTo>
                      <a:cubicBezTo>
                        <a:pt x="176" y="130"/>
                        <a:pt x="190" y="108"/>
                        <a:pt x="195" y="86"/>
                      </a:cubicBezTo>
                      <a:cubicBezTo>
                        <a:pt x="201" y="62"/>
                        <a:pt x="196" y="38"/>
                        <a:pt x="182" y="22"/>
                      </a:cubicBezTo>
                      <a:close/>
                      <a:moveTo>
                        <a:pt x="160" y="77"/>
                      </a:moveTo>
                      <a:cubicBezTo>
                        <a:pt x="157" y="92"/>
                        <a:pt x="147" y="108"/>
                        <a:pt x="133" y="120"/>
                      </a:cubicBezTo>
                      <a:cubicBezTo>
                        <a:pt x="117" y="134"/>
                        <a:pt x="98" y="142"/>
                        <a:pt x="81" y="142"/>
                      </a:cubicBezTo>
                      <a:cubicBezTo>
                        <a:pt x="74" y="142"/>
                        <a:pt x="63" y="140"/>
                        <a:pt x="56" y="132"/>
                      </a:cubicBezTo>
                      <a:cubicBezTo>
                        <a:pt x="41" y="115"/>
                        <a:pt x="52" y="81"/>
                        <a:pt x="78" y="58"/>
                      </a:cubicBezTo>
                      <a:cubicBezTo>
                        <a:pt x="94" y="44"/>
                        <a:pt x="113" y="36"/>
                        <a:pt x="130" y="36"/>
                      </a:cubicBezTo>
                      <a:cubicBezTo>
                        <a:pt x="138" y="36"/>
                        <a:pt x="148" y="38"/>
                        <a:pt x="155" y="46"/>
                      </a:cubicBezTo>
                      <a:cubicBezTo>
                        <a:pt x="164" y="56"/>
                        <a:pt x="162" y="70"/>
                        <a:pt x="160" y="77"/>
                      </a:cubicBezTo>
                      <a:close/>
                    </a:path>
                  </a:pathLst>
                </a:custGeom>
                <a:solidFill>
                  <a:srgbClr val="002050"/>
                </a:solidFill>
                <a:ln>
                  <a:noFill/>
                </a:ln>
              </p:spPr>
              <p:txBody>
                <a:bodyPr vert="horz" wrap="square" lIns="91414" tIns="45706" rIns="91414" bIns="457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12">
                    <a:defRPr/>
                  </a:pPr>
                  <a:endParaRPr lang="en-US">
                    <a:solidFill>
                      <a:srgbClr val="FFFFFF"/>
                    </a:solidFill>
                    <a:latin typeface="Segoe UI"/>
                  </a:endParaRPr>
                </a:p>
              </p:txBody>
            </p:sp>
          </p:grpSp>
        </p:grpSp>
        <p:grpSp>
          <p:nvGrpSpPr>
            <p:cNvPr id="118" name="Group 117"/>
            <p:cNvGrpSpPr/>
            <p:nvPr/>
          </p:nvGrpSpPr>
          <p:grpSpPr>
            <a:xfrm>
              <a:off x="4138142" y="3406050"/>
              <a:ext cx="3802795" cy="2329088"/>
              <a:chOff x="784871" y="3365319"/>
              <a:chExt cx="3803334" cy="2329418"/>
            </a:xfrm>
          </p:grpSpPr>
          <p:sp>
            <p:nvSpPr>
              <p:cNvPr id="119" name="Rectangle 118"/>
              <p:cNvSpPr/>
              <p:nvPr/>
            </p:nvSpPr>
            <p:spPr>
              <a:xfrm>
                <a:off x="784871" y="3365319"/>
                <a:ext cx="3803334" cy="346570"/>
              </a:xfrm>
              <a:prstGeom prst="rect">
                <a:avLst/>
              </a:prstGeom>
            </p:spPr>
            <p:txBody>
              <a:bodyPr wrap="square">
                <a:spAutoFit/>
              </a:bodyPr>
              <a:lstStyle/>
              <a:p>
                <a:pPr algn="ctr" defTabSz="645597" fontAlgn="base">
                  <a:lnSpc>
                    <a:spcPct val="90000"/>
                  </a:lnSpc>
                  <a:spcBef>
                    <a:spcPct val="0"/>
                  </a:spcBef>
                  <a:spcAft>
                    <a:spcPts val="1726"/>
                  </a:spcAft>
                  <a:defRPr/>
                </a:pPr>
                <a:r>
                  <a:rPr lang="en-US" dirty="0">
                    <a:solidFill>
                      <a:srgbClr val="0078D7"/>
                    </a:solidFill>
                    <a:latin typeface="Segoe UI Light"/>
                  </a:rPr>
                  <a:t>Meet your compliance requirements</a:t>
                </a:r>
              </a:p>
            </p:txBody>
          </p:sp>
          <p:sp>
            <p:nvSpPr>
              <p:cNvPr id="120" name="Rectangle 119"/>
              <p:cNvSpPr/>
              <p:nvPr/>
            </p:nvSpPr>
            <p:spPr>
              <a:xfrm>
                <a:off x="952511" y="5257053"/>
                <a:ext cx="3468054" cy="437684"/>
              </a:xfrm>
              <a:prstGeom prst="rect">
                <a:avLst/>
              </a:prstGeom>
            </p:spPr>
            <p:txBody>
              <a:bodyPr wrap="square">
                <a:spAutoFit/>
              </a:bodyPr>
              <a:lstStyle/>
              <a:p>
                <a:pPr algn="ctr" defTabSz="914192">
                  <a:defRPr/>
                </a:pPr>
                <a:r>
                  <a:rPr lang="en-US" sz="1100" dirty="0">
                    <a:solidFill>
                      <a:srgbClr val="353535"/>
                    </a:solidFill>
                    <a:latin typeface="Segoe UI Semilight"/>
                  </a:rPr>
                  <a:t>Meets global and industry-specific compliance standards, as well as country-specific standards</a:t>
                </a:r>
                <a:r>
                  <a:rPr lang="en-US" sz="1100" dirty="0">
                    <a:solidFill>
                      <a:srgbClr val="353535"/>
                    </a:solidFill>
                    <a:latin typeface="Calibri" panose="020F0502020204030204" pitchFamily="34" charset="0"/>
                  </a:rPr>
                  <a:t> </a:t>
                </a:r>
                <a:endParaRPr lang="en-US" sz="1100" dirty="0">
                  <a:solidFill>
                    <a:srgbClr val="353535"/>
                  </a:solidFill>
                  <a:latin typeface="Segoe UI Semilight"/>
                </a:endParaRPr>
              </a:p>
            </p:txBody>
          </p:sp>
          <p:grpSp>
            <p:nvGrpSpPr>
              <p:cNvPr id="121" name="Group 120"/>
              <p:cNvGrpSpPr/>
              <p:nvPr/>
            </p:nvGrpSpPr>
            <p:grpSpPr>
              <a:xfrm>
                <a:off x="2212281" y="3948227"/>
                <a:ext cx="948514" cy="1005017"/>
                <a:chOff x="1909060" y="3948227"/>
                <a:chExt cx="948514" cy="1005017"/>
              </a:xfrm>
            </p:grpSpPr>
            <p:grpSp>
              <p:nvGrpSpPr>
                <p:cNvPr id="122" name="Group 121"/>
                <p:cNvGrpSpPr/>
                <p:nvPr/>
              </p:nvGrpSpPr>
              <p:grpSpPr>
                <a:xfrm>
                  <a:off x="2180221" y="3948227"/>
                  <a:ext cx="677353" cy="913518"/>
                  <a:chOff x="6281738" y="4119563"/>
                  <a:chExt cx="828675" cy="1117600"/>
                </a:xfrm>
              </p:grpSpPr>
              <p:sp>
                <p:nvSpPr>
                  <p:cNvPr id="126" name="Line 54"/>
                  <p:cNvSpPr>
                    <a:spLocks noChangeShapeType="1"/>
                  </p:cNvSpPr>
                  <p:nvPr/>
                </p:nvSpPr>
                <p:spPr bwMode="auto">
                  <a:xfrm flipH="1" flipV="1">
                    <a:off x="6900863" y="4119563"/>
                    <a:ext cx="209550" cy="241300"/>
                  </a:xfrm>
                  <a:prstGeom prst="line">
                    <a:avLst/>
                  </a:prstGeom>
                  <a:noFill/>
                  <a:ln w="254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192">
                      <a:defRPr/>
                    </a:pPr>
                    <a:endParaRPr lang="en-US">
                      <a:solidFill>
                        <a:srgbClr val="353535"/>
                      </a:solidFill>
                      <a:latin typeface="Segoe UI Semilight"/>
                    </a:endParaRPr>
                  </a:p>
                </p:txBody>
              </p:sp>
              <p:sp>
                <p:nvSpPr>
                  <p:cNvPr id="127" name="Freeform 55"/>
                  <p:cNvSpPr>
                    <a:spLocks/>
                  </p:cNvSpPr>
                  <p:nvPr/>
                </p:nvSpPr>
                <p:spPr bwMode="auto">
                  <a:xfrm>
                    <a:off x="6281738" y="4119563"/>
                    <a:ext cx="828675" cy="1117600"/>
                  </a:xfrm>
                  <a:custGeom>
                    <a:avLst/>
                    <a:gdLst>
                      <a:gd name="T0" fmla="*/ 482 w 522"/>
                      <a:gd name="T1" fmla="*/ 704 h 704"/>
                      <a:gd name="T2" fmla="*/ 40 w 522"/>
                      <a:gd name="T3" fmla="*/ 704 h 704"/>
                      <a:gd name="T4" fmla="*/ 40 w 522"/>
                      <a:gd name="T5" fmla="*/ 704 h 704"/>
                      <a:gd name="T6" fmla="*/ 32 w 522"/>
                      <a:gd name="T7" fmla="*/ 702 h 704"/>
                      <a:gd name="T8" fmla="*/ 26 w 522"/>
                      <a:gd name="T9" fmla="*/ 700 h 704"/>
                      <a:gd name="T10" fmla="*/ 18 w 522"/>
                      <a:gd name="T11" fmla="*/ 696 h 704"/>
                      <a:gd name="T12" fmla="*/ 12 w 522"/>
                      <a:gd name="T13" fmla="*/ 692 h 704"/>
                      <a:gd name="T14" fmla="*/ 8 w 522"/>
                      <a:gd name="T15" fmla="*/ 686 h 704"/>
                      <a:gd name="T16" fmla="*/ 4 w 522"/>
                      <a:gd name="T17" fmla="*/ 680 h 704"/>
                      <a:gd name="T18" fmla="*/ 2 w 522"/>
                      <a:gd name="T19" fmla="*/ 672 h 704"/>
                      <a:gd name="T20" fmla="*/ 0 w 522"/>
                      <a:gd name="T21" fmla="*/ 664 h 704"/>
                      <a:gd name="T22" fmla="*/ 0 w 522"/>
                      <a:gd name="T23" fmla="*/ 40 h 704"/>
                      <a:gd name="T24" fmla="*/ 0 w 522"/>
                      <a:gd name="T25" fmla="*/ 40 h 704"/>
                      <a:gd name="T26" fmla="*/ 2 w 522"/>
                      <a:gd name="T27" fmla="*/ 32 h 704"/>
                      <a:gd name="T28" fmla="*/ 4 w 522"/>
                      <a:gd name="T29" fmla="*/ 24 h 704"/>
                      <a:gd name="T30" fmla="*/ 8 w 522"/>
                      <a:gd name="T31" fmla="*/ 18 h 704"/>
                      <a:gd name="T32" fmla="*/ 12 w 522"/>
                      <a:gd name="T33" fmla="*/ 12 h 704"/>
                      <a:gd name="T34" fmla="*/ 18 w 522"/>
                      <a:gd name="T35" fmla="*/ 8 h 704"/>
                      <a:gd name="T36" fmla="*/ 26 w 522"/>
                      <a:gd name="T37" fmla="*/ 4 h 704"/>
                      <a:gd name="T38" fmla="*/ 32 w 522"/>
                      <a:gd name="T39" fmla="*/ 2 h 704"/>
                      <a:gd name="T40" fmla="*/ 40 w 522"/>
                      <a:gd name="T41" fmla="*/ 0 h 704"/>
                      <a:gd name="T42" fmla="*/ 482 w 522"/>
                      <a:gd name="T43" fmla="*/ 0 h 704"/>
                      <a:gd name="T44" fmla="*/ 482 w 522"/>
                      <a:gd name="T45" fmla="*/ 0 h 704"/>
                      <a:gd name="T46" fmla="*/ 490 w 522"/>
                      <a:gd name="T47" fmla="*/ 2 h 704"/>
                      <a:gd name="T48" fmla="*/ 498 w 522"/>
                      <a:gd name="T49" fmla="*/ 4 h 704"/>
                      <a:gd name="T50" fmla="*/ 504 w 522"/>
                      <a:gd name="T51" fmla="*/ 8 h 704"/>
                      <a:gd name="T52" fmla="*/ 510 w 522"/>
                      <a:gd name="T53" fmla="*/ 12 h 704"/>
                      <a:gd name="T54" fmla="*/ 514 w 522"/>
                      <a:gd name="T55" fmla="*/ 18 h 704"/>
                      <a:gd name="T56" fmla="*/ 518 w 522"/>
                      <a:gd name="T57" fmla="*/ 24 h 704"/>
                      <a:gd name="T58" fmla="*/ 520 w 522"/>
                      <a:gd name="T59" fmla="*/ 32 h 704"/>
                      <a:gd name="T60" fmla="*/ 522 w 522"/>
                      <a:gd name="T61" fmla="*/ 40 h 704"/>
                      <a:gd name="T62" fmla="*/ 522 w 522"/>
                      <a:gd name="T63" fmla="*/ 664 h 704"/>
                      <a:gd name="T64" fmla="*/ 522 w 522"/>
                      <a:gd name="T65" fmla="*/ 664 h 704"/>
                      <a:gd name="T66" fmla="*/ 520 w 522"/>
                      <a:gd name="T67" fmla="*/ 672 h 704"/>
                      <a:gd name="T68" fmla="*/ 518 w 522"/>
                      <a:gd name="T69" fmla="*/ 680 h 704"/>
                      <a:gd name="T70" fmla="*/ 514 w 522"/>
                      <a:gd name="T71" fmla="*/ 686 h 704"/>
                      <a:gd name="T72" fmla="*/ 510 w 522"/>
                      <a:gd name="T73" fmla="*/ 692 h 704"/>
                      <a:gd name="T74" fmla="*/ 504 w 522"/>
                      <a:gd name="T75" fmla="*/ 696 h 704"/>
                      <a:gd name="T76" fmla="*/ 498 w 522"/>
                      <a:gd name="T77" fmla="*/ 700 h 704"/>
                      <a:gd name="T78" fmla="*/ 490 w 522"/>
                      <a:gd name="T79" fmla="*/ 702 h 704"/>
                      <a:gd name="T80" fmla="*/ 482 w 522"/>
                      <a:gd name="T81" fmla="*/ 704 h 704"/>
                      <a:gd name="T82" fmla="*/ 482 w 522"/>
                      <a:gd name="T83"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2" h="704">
                        <a:moveTo>
                          <a:pt x="482" y="704"/>
                        </a:moveTo>
                        <a:lnTo>
                          <a:pt x="40" y="704"/>
                        </a:lnTo>
                        <a:lnTo>
                          <a:pt x="40" y="704"/>
                        </a:lnTo>
                        <a:lnTo>
                          <a:pt x="32" y="702"/>
                        </a:lnTo>
                        <a:lnTo>
                          <a:pt x="26" y="700"/>
                        </a:lnTo>
                        <a:lnTo>
                          <a:pt x="18" y="696"/>
                        </a:lnTo>
                        <a:lnTo>
                          <a:pt x="12" y="692"/>
                        </a:lnTo>
                        <a:lnTo>
                          <a:pt x="8" y="686"/>
                        </a:lnTo>
                        <a:lnTo>
                          <a:pt x="4" y="680"/>
                        </a:lnTo>
                        <a:lnTo>
                          <a:pt x="2" y="672"/>
                        </a:lnTo>
                        <a:lnTo>
                          <a:pt x="0" y="664"/>
                        </a:lnTo>
                        <a:lnTo>
                          <a:pt x="0" y="40"/>
                        </a:lnTo>
                        <a:lnTo>
                          <a:pt x="0" y="40"/>
                        </a:lnTo>
                        <a:lnTo>
                          <a:pt x="2" y="32"/>
                        </a:lnTo>
                        <a:lnTo>
                          <a:pt x="4" y="24"/>
                        </a:lnTo>
                        <a:lnTo>
                          <a:pt x="8" y="18"/>
                        </a:lnTo>
                        <a:lnTo>
                          <a:pt x="12" y="12"/>
                        </a:lnTo>
                        <a:lnTo>
                          <a:pt x="18" y="8"/>
                        </a:lnTo>
                        <a:lnTo>
                          <a:pt x="26" y="4"/>
                        </a:lnTo>
                        <a:lnTo>
                          <a:pt x="32" y="2"/>
                        </a:lnTo>
                        <a:lnTo>
                          <a:pt x="40" y="0"/>
                        </a:lnTo>
                        <a:lnTo>
                          <a:pt x="482" y="0"/>
                        </a:lnTo>
                        <a:lnTo>
                          <a:pt x="482" y="0"/>
                        </a:lnTo>
                        <a:lnTo>
                          <a:pt x="490" y="2"/>
                        </a:lnTo>
                        <a:lnTo>
                          <a:pt x="498" y="4"/>
                        </a:lnTo>
                        <a:lnTo>
                          <a:pt x="504" y="8"/>
                        </a:lnTo>
                        <a:lnTo>
                          <a:pt x="510" y="12"/>
                        </a:lnTo>
                        <a:lnTo>
                          <a:pt x="514" y="18"/>
                        </a:lnTo>
                        <a:lnTo>
                          <a:pt x="518" y="24"/>
                        </a:lnTo>
                        <a:lnTo>
                          <a:pt x="520" y="32"/>
                        </a:lnTo>
                        <a:lnTo>
                          <a:pt x="522" y="40"/>
                        </a:lnTo>
                        <a:lnTo>
                          <a:pt x="522" y="664"/>
                        </a:lnTo>
                        <a:lnTo>
                          <a:pt x="522" y="664"/>
                        </a:lnTo>
                        <a:lnTo>
                          <a:pt x="520" y="672"/>
                        </a:lnTo>
                        <a:lnTo>
                          <a:pt x="518" y="680"/>
                        </a:lnTo>
                        <a:lnTo>
                          <a:pt x="514" y="686"/>
                        </a:lnTo>
                        <a:lnTo>
                          <a:pt x="510" y="692"/>
                        </a:lnTo>
                        <a:lnTo>
                          <a:pt x="504" y="696"/>
                        </a:lnTo>
                        <a:lnTo>
                          <a:pt x="498" y="700"/>
                        </a:lnTo>
                        <a:lnTo>
                          <a:pt x="490" y="702"/>
                        </a:lnTo>
                        <a:lnTo>
                          <a:pt x="482" y="704"/>
                        </a:lnTo>
                        <a:lnTo>
                          <a:pt x="482" y="704"/>
                        </a:lnTo>
                        <a:close/>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algn="ctr" defTabSz="914192">
                      <a:defRPr/>
                    </a:pPr>
                    <a:endParaRPr lang="en-US">
                      <a:solidFill>
                        <a:srgbClr val="353535"/>
                      </a:solidFill>
                      <a:latin typeface="Segoe UI Semilight"/>
                    </a:endParaRPr>
                  </a:p>
                </p:txBody>
              </p:sp>
              <p:sp>
                <p:nvSpPr>
                  <p:cNvPr id="128" name="Line 56"/>
                  <p:cNvSpPr>
                    <a:spLocks noChangeShapeType="1"/>
                  </p:cNvSpPr>
                  <p:nvPr/>
                </p:nvSpPr>
                <p:spPr bwMode="auto">
                  <a:xfrm>
                    <a:off x="6510338" y="4481513"/>
                    <a:ext cx="457200" cy="0"/>
                  </a:xfrm>
                  <a:prstGeom prst="line">
                    <a:avLst/>
                  </a:prstGeom>
                  <a:noFill/>
                  <a:ln w="254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192">
                      <a:defRPr/>
                    </a:pPr>
                    <a:endParaRPr lang="en-US">
                      <a:solidFill>
                        <a:srgbClr val="353535"/>
                      </a:solidFill>
                      <a:latin typeface="Segoe UI Semilight"/>
                    </a:endParaRPr>
                  </a:p>
                </p:txBody>
              </p:sp>
              <p:sp>
                <p:nvSpPr>
                  <p:cNvPr id="129" name="Line 57"/>
                  <p:cNvSpPr>
                    <a:spLocks noChangeShapeType="1"/>
                  </p:cNvSpPr>
                  <p:nvPr/>
                </p:nvSpPr>
                <p:spPr bwMode="auto">
                  <a:xfrm>
                    <a:off x="6510338" y="4614863"/>
                    <a:ext cx="314325" cy="0"/>
                  </a:xfrm>
                  <a:prstGeom prst="line">
                    <a:avLst/>
                  </a:prstGeom>
                  <a:noFill/>
                  <a:ln w="254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192">
                      <a:defRPr/>
                    </a:pPr>
                    <a:endParaRPr lang="en-US">
                      <a:solidFill>
                        <a:srgbClr val="353535"/>
                      </a:solidFill>
                      <a:latin typeface="Segoe UI Semilight"/>
                    </a:endParaRPr>
                  </a:p>
                </p:txBody>
              </p:sp>
              <p:sp>
                <p:nvSpPr>
                  <p:cNvPr id="130" name="Line 58"/>
                  <p:cNvSpPr>
                    <a:spLocks noChangeShapeType="1"/>
                  </p:cNvSpPr>
                  <p:nvPr/>
                </p:nvSpPr>
                <p:spPr bwMode="auto">
                  <a:xfrm>
                    <a:off x="6510338" y="4751388"/>
                    <a:ext cx="495300" cy="0"/>
                  </a:xfrm>
                  <a:prstGeom prst="line">
                    <a:avLst/>
                  </a:prstGeom>
                  <a:noFill/>
                  <a:ln w="254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192">
                      <a:defRPr/>
                    </a:pPr>
                    <a:endParaRPr lang="en-US">
                      <a:solidFill>
                        <a:srgbClr val="353535"/>
                      </a:solidFill>
                      <a:latin typeface="Segoe UI Semilight"/>
                    </a:endParaRPr>
                  </a:p>
                </p:txBody>
              </p:sp>
              <p:sp>
                <p:nvSpPr>
                  <p:cNvPr id="131" name="Line 59"/>
                  <p:cNvSpPr>
                    <a:spLocks noChangeShapeType="1"/>
                  </p:cNvSpPr>
                  <p:nvPr/>
                </p:nvSpPr>
                <p:spPr bwMode="auto">
                  <a:xfrm>
                    <a:off x="6510338" y="4887913"/>
                    <a:ext cx="390525" cy="0"/>
                  </a:xfrm>
                  <a:prstGeom prst="line">
                    <a:avLst/>
                  </a:prstGeom>
                  <a:noFill/>
                  <a:ln w="254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algn="ctr" defTabSz="914192">
                      <a:defRPr/>
                    </a:pPr>
                    <a:endParaRPr lang="en-US">
                      <a:solidFill>
                        <a:srgbClr val="353535"/>
                      </a:solidFill>
                      <a:latin typeface="Segoe UI Semilight"/>
                    </a:endParaRPr>
                  </a:p>
                </p:txBody>
              </p:sp>
              <p:sp>
                <p:nvSpPr>
                  <p:cNvPr id="132" name="Freeform 60"/>
                  <p:cNvSpPr>
                    <a:spLocks/>
                  </p:cNvSpPr>
                  <p:nvPr/>
                </p:nvSpPr>
                <p:spPr bwMode="auto">
                  <a:xfrm>
                    <a:off x="6389688" y="4452938"/>
                    <a:ext cx="53975" cy="53975"/>
                  </a:xfrm>
                  <a:custGeom>
                    <a:avLst/>
                    <a:gdLst>
                      <a:gd name="T0" fmla="*/ 34 w 34"/>
                      <a:gd name="T1" fmla="*/ 18 h 34"/>
                      <a:gd name="T2" fmla="*/ 34 w 34"/>
                      <a:gd name="T3" fmla="*/ 18 h 34"/>
                      <a:gd name="T4" fmla="*/ 32 w 34"/>
                      <a:gd name="T5" fmla="*/ 24 h 34"/>
                      <a:gd name="T6" fmla="*/ 30 w 34"/>
                      <a:gd name="T7" fmla="*/ 30 h 34"/>
                      <a:gd name="T8" fmla="*/ 24 w 34"/>
                      <a:gd name="T9" fmla="*/ 34 h 34"/>
                      <a:gd name="T10" fmla="*/ 16 w 34"/>
                      <a:gd name="T11" fmla="*/ 34 h 34"/>
                      <a:gd name="T12" fmla="*/ 16 w 34"/>
                      <a:gd name="T13" fmla="*/ 34 h 34"/>
                      <a:gd name="T14" fmla="*/ 10 w 34"/>
                      <a:gd name="T15" fmla="*/ 34 h 34"/>
                      <a:gd name="T16" fmla="*/ 4 w 34"/>
                      <a:gd name="T17" fmla="*/ 30 h 34"/>
                      <a:gd name="T18" fmla="*/ 0 w 34"/>
                      <a:gd name="T19" fmla="*/ 24 h 34"/>
                      <a:gd name="T20" fmla="*/ 0 w 34"/>
                      <a:gd name="T21" fmla="*/ 18 h 34"/>
                      <a:gd name="T22" fmla="*/ 0 w 34"/>
                      <a:gd name="T23" fmla="*/ 18 h 34"/>
                      <a:gd name="T24" fmla="*/ 0 w 34"/>
                      <a:gd name="T25" fmla="*/ 10 h 34"/>
                      <a:gd name="T26" fmla="*/ 4 w 34"/>
                      <a:gd name="T27" fmla="*/ 6 h 34"/>
                      <a:gd name="T28" fmla="*/ 10 w 34"/>
                      <a:gd name="T29" fmla="*/ 2 h 34"/>
                      <a:gd name="T30" fmla="*/ 16 w 34"/>
                      <a:gd name="T31" fmla="*/ 0 h 34"/>
                      <a:gd name="T32" fmla="*/ 16 w 34"/>
                      <a:gd name="T33" fmla="*/ 0 h 34"/>
                      <a:gd name="T34" fmla="*/ 24 w 34"/>
                      <a:gd name="T35" fmla="*/ 2 h 34"/>
                      <a:gd name="T36" fmla="*/ 30 w 34"/>
                      <a:gd name="T37" fmla="*/ 6 h 34"/>
                      <a:gd name="T38" fmla="*/ 32 w 34"/>
                      <a:gd name="T39" fmla="*/ 10 h 34"/>
                      <a:gd name="T40" fmla="*/ 34 w 34"/>
                      <a:gd name="T41" fmla="*/ 18 h 34"/>
                      <a:gd name="T42" fmla="*/ 34 w 34"/>
                      <a:gd name="T43"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34" y="18"/>
                        </a:moveTo>
                        <a:lnTo>
                          <a:pt x="34" y="18"/>
                        </a:lnTo>
                        <a:lnTo>
                          <a:pt x="32" y="24"/>
                        </a:lnTo>
                        <a:lnTo>
                          <a:pt x="30" y="30"/>
                        </a:lnTo>
                        <a:lnTo>
                          <a:pt x="24" y="34"/>
                        </a:lnTo>
                        <a:lnTo>
                          <a:pt x="16" y="34"/>
                        </a:lnTo>
                        <a:lnTo>
                          <a:pt x="16" y="34"/>
                        </a:lnTo>
                        <a:lnTo>
                          <a:pt x="10" y="34"/>
                        </a:lnTo>
                        <a:lnTo>
                          <a:pt x="4" y="30"/>
                        </a:lnTo>
                        <a:lnTo>
                          <a:pt x="0" y="24"/>
                        </a:lnTo>
                        <a:lnTo>
                          <a:pt x="0" y="18"/>
                        </a:lnTo>
                        <a:lnTo>
                          <a:pt x="0" y="18"/>
                        </a:lnTo>
                        <a:lnTo>
                          <a:pt x="0" y="10"/>
                        </a:lnTo>
                        <a:lnTo>
                          <a:pt x="4" y="6"/>
                        </a:lnTo>
                        <a:lnTo>
                          <a:pt x="10" y="2"/>
                        </a:lnTo>
                        <a:lnTo>
                          <a:pt x="16" y="0"/>
                        </a:lnTo>
                        <a:lnTo>
                          <a:pt x="16" y="0"/>
                        </a:lnTo>
                        <a:lnTo>
                          <a:pt x="24" y="2"/>
                        </a:lnTo>
                        <a:lnTo>
                          <a:pt x="30" y="6"/>
                        </a:lnTo>
                        <a:lnTo>
                          <a:pt x="32" y="10"/>
                        </a:lnTo>
                        <a:lnTo>
                          <a:pt x="34" y="18"/>
                        </a:lnTo>
                        <a:lnTo>
                          <a:pt x="34" y="18"/>
                        </a:lnTo>
                        <a:close/>
                      </a:path>
                    </a:pathLst>
                  </a:custGeom>
                  <a:solidFill>
                    <a:schemeClr val="accent1"/>
                  </a:solidFill>
                  <a:ln w="9525">
                    <a:noFill/>
                    <a:round/>
                    <a:headEnd/>
                    <a:tailEnd/>
                  </a:ln>
                  <a:extLst/>
                </p:spPr>
                <p:txBody>
                  <a:bodyPr vert="horz" wrap="square" lIns="91414" tIns="45706" rIns="91414" bIns="45706" numCol="1" anchor="t" anchorCtr="0" compatLnSpc="1">
                    <a:prstTxWarp prst="textNoShape">
                      <a:avLst/>
                    </a:prstTxWarp>
                  </a:bodyPr>
                  <a:lstStyle/>
                  <a:p>
                    <a:pPr algn="ctr" defTabSz="914192">
                      <a:defRPr/>
                    </a:pPr>
                    <a:endParaRPr lang="en-US">
                      <a:solidFill>
                        <a:srgbClr val="353535"/>
                      </a:solidFill>
                      <a:latin typeface="Segoe UI Semilight"/>
                    </a:endParaRPr>
                  </a:p>
                </p:txBody>
              </p:sp>
              <p:sp>
                <p:nvSpPr>
                  <p:cNvPr id="133" name="Freeform 61"/>
                  <p:cNvSpPr>
                    <a:spLocks/>
                  </p:cNvSpPr>
                  <p:nvPr/>
                </p:nvSpPr>
                <p:spPr bwMode="auto">
                  <a:xfrm>
                    <a:off x="6389688" y="4722813"/>
                    <a:ext cx="53975" cy="57150"/>
                  </a:xfrm>
                  <a:custGeom>
                    <a:avLst/>
                    <a:gdLst>
                      <a:gd name="T0" fmla="*/ 34 w 34"/>
                      <a:gd name="T1" fmla="*/ 18 h 36"/>
                      <a:gd name="T2" fmla="*/ 34 w 34"/>
                      <a:gd name="T3" fmla="*/ 18 h 36"/>
                      <a:gd name="T4" fmla="*/ 32 w 34"/>
                      <a:gd name="T5" fmla="*/ 24 h 36"/>
                      <a:gd name="T6" fmla="*/ 30 w 34"/>
                      <a:gd name="T7" fmla="*/ 30 h 36"/>
                      <a:gd name="T8" fmla="*/ 24 w 34"/>
                      <a:gd name="T9" fmla="*/ 34 h 36"/>
                      <a:gd name="T10" fmla="*/ 16 w 34"/>
                      <a:gd name="T11" fmla="*/ 36 h 36"/>
                      <a:gd name="T12" fmla="*/ 16 w 34"/>
                      <a:gd name="T13" fmla="*/ 36 h 36"/>
                      <a:gd name="T14" fmla="*/ 10 w 34"/>
                      <a:gd name="T15" fmla="*/ 34 h 36"/>
                      <a:gd name="T16" fmla="*/ 4 w 34"/>
                      <a:gd name="T17" fmla="*/ 30 h 36"/>
                      <a:gd name="T18" fmla="*/ 0 w 34"/>
                      <a:gd name="T19" fmla="*/ 24 h 36"/>
                      <a:gd name="T20" fmla="*/ 0 w 34"/>
                      <a:gd name="T21" fmla="*/ 18 h 36"/>
                      <a:gd name="T22" fmla="*/ 0 w 34"/>
                      <a:gd name="T23" fmla="*/ 18 h 36"/>
                      <a:gd name="T24" fmla="*/ 0 w 34"/>
                      <a:gd name="T25" fmla="*/ 12 h 36"/>
                      <a:gd name="T26" fmla="*/ 4 w 34"/>
                      <a:gd name="T27" fmla="*/ 6 h 36"/>
                      <a:gd name="T28" fmla="*/ 10 w 34"/>
                      <a:gd name="T29" fmla="*/ 2 h 36"/>
                      <a:gd name="T30" fmla="*/ 16 w 34"/>
                      <a:gd name="T31" fmla="*/ 0 h 36"/>
                      <a:gd name="T32" fmla="*/ 16 w 34"/>
                      <a:gd name="T33" fmla="*/ 0 h 36"/>
                      <a:gd name="T34" fmla="*/ 24 w 34"/>
                      <a:gd name="T35" fmla="*/ 2 h 36"/>
                      <a:gd name="T36" fmla="*/ 30 w 34"/>
                      <a:gd name="T37" fmla="*/ 6 h 36"/>
                      <a:gd name="T38" fmla="*/ 32 w 34"/>
                      <a:gd name="T39" fmla="*/ 12 h 36"/>
                      <a:gd name="T40" fmla="*/ 34 w 34"/>
                      <a:gd name="T41" fmla="*/ 18 h 36"/>
                      <a:gd name="T42" fmla="*/ 34 w 34"/>
                      <a:gd name="T4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6">
                        <a:moveTo>
                          <a:pt x="34" y="18"/>
                        </a:moveTo>
                        <a:lnTo>
                          <a:pt x="34" y="18"/>
                        </a:lnTo>
                        <a:lnTo>
                          <a:pt x="32" y="24"/>
                        </a:lnTo>
                        <a:lnTo>
                          <a:pt x="30" y="30"/>
                        </a:lnTo>
                        <a:lnTo>
                          <a:pt x="24" y="34"/>
                        </a:lnTo>
                        <a:lnTo>
                          <a:pt x="16" y="36"/>
                        </a:lnTo>
                        <a:lnTo>
                          <a:pt x="16" y="36"/>
                        </a:lnTo>
                        <a:lnTo>
                          <a:pt x="10" y="34"/>
                        </a:lnTo>
                        <a:lnTo>
                          <a:pt x="4" y="30"/>
                        </a:lnTo>
                        <a:lnTo>
                          <a:pt x="0" y="24"/>
                        </a:lnTo>
                        <a:lnTo>
                          <a:pt x="0" y="18"/>
                        </a:lnTo>
                        <a:lnTo>
                          <a:pt x="0" y="18"/>
                        </a:lnTo>
                        <a:lnTo>
                          <a:pt x="0" y="12"/>
                        </a:lnTo>
                        <a:lnTo>
                          <a:pt x="4" y="6"/>
                        </a:lnTo>
                        <a:lnTo>
                          <a:pt x="10" y="2"/>
                        </a:lnTo>
                        <a:lnTo>
                          <a:pt x="16" y="0"/>
                        </a:lnTo>
                        <a:lnTo>
                          <a:pt x="16" y="0"/>
                        </a:lnTo>
                        <a:lnTo>
                          <a:pt x="24" y="2"/>
                        </a:lnTo>
                        <a:lnTo>
                          <a:pt x="30" y="6"/>
                        </a:lnTo>
                        <a:lnTo>
                          <a:pt x="32" y="12"/>
                        </a:lnTo>
                        <a:lnTo>
                          <a:pt x="34" y="18"/>
                        </a:lnTo>
                        <a:lnTo>
                          <a:pt x="34" y="18"/>
                        </a:lnTo>
                        <a:close/>
                      </a:path>
                    </a:pathLst>
                  </a:custGeom>
                  <a:solidFill>
                    <a:schemeClr val="accent1"/>
                  </a:solidFill>
                  <a:ln w="9525">
                    <a:noFill/>
                    <a:round/>
                    <a:headEnd/>
                    <a:tailEnd/>
                  </a:ln>
                  <a:extLst/>
                </p:spPr>
                <p:txBody>
                  <a:bodyPr vert="horz" wrap="square" lIns="91414" tIns="45706" rIns="91414" bIns="45706" numCol="1" anchor="t" anchorCtr="0" compatLnSpc="1">
                    <a:prstTxWarp prst="textNoShape">
                      <a:avLst/>
                    </a:prstTxWarp>
                  </a:bodyPr>
                  <a:lstStyle/>
                  <a:p>
                    <a:pPr algn="ctr" defTabSz="914192">
                      <a:defRPr/>
                    </a:pPr>
                    <a:endParaRPr lang="en-US">
                      <a:solidFill>
                        <a:srgbClr val="353535"/>
                      </a:solidFill>
                      <a:latin typeface="Segoe UI Semilight"/>
                    </a:endParaRPr>
                  </a:p>
                </p:txBody>
              </p:sp>
              <p:sp>
                <p:nvSpPr>
                  <p:cNvPr id="134" name="Freeform 62"/>
                  <p:cNvSpPr>
                    <a:spLocks/>
                  </p:cNvSpPr>
                  <p:nvPr/>
                </p:nvSpPr>
                <p:spPr bwMode="auto">
                  <a:xfrm>
                    <a:off x="6389688" y="4589463"/>
                    <a:ext cx="53975" cy="53975"/>
                  </a:xfrm>
                  <a:custGeom>
                    <a:avLst/>
                    <a:gdLst>
                      <a:gd name="T0" fmla="*/ 34 w 34"/>
                      <a:gd name="T1" fmla="*/ 16 h 34"/>
                      <a:gd name="T2" fmla="*/ 34 w 34"/>
                      <a:gd name="T3" fmla="*/ 16 h 34"/>
                      <a:gd name="T4" fmla="*/ 32 w 34"/>
                      <a:gd name="T5" fmla="*/ 24 h 34"/>
                      <a:gd name="T6" fmla="*/ 30 w 34"/>
                      <a:gd name="T7" fmla="*/ 28 h 34"/>
                      <a:gd name="T8" fmla="*/ 24 w 34"/>
                      <a:gd name="T9" fmla="*/ 32 h 34"/>
                      <a:gd name="T10" fmla="*/ 16 w 34"/>
                      <a:gd name="T11" fmla="*/ 34 h 34"/>
                      <a:gd name="T12" fmla="*/ 16 w 34"/>
                      <a:gd name="T13" fmla="*/ 34 h 34"/>
                      <a:gd name="T14" fmla="*/ 10 w 34"/>
                      <a:gd name="T15" fmla="*/ 32 h 34"/>
                      <a:gd name="T16" fmla="*/ 4 w 34"/>
                      <a:gd name="T17" fmla="*/ 28 h 34"/>
                      <a:gd name="T18" fmla="*/ 0 w 34"/>
                      <a:gd name="T19" fmla="*/ 24 h 34"/>
                      <a:gd name="T20" fmla="*/ 0 w 34"/>
                      <a:gd name="T21" fmla="*/ 16 h 34"/>
                      <a:gd name="T22" fmla="*/ 0 w 34"/>
                      <a:gd name="T23" fmla="*/ 16 h 34"/>
                      <a:gd name="T24" fmla="*/ 0 w 34"/>
                      <a:gd name="T25" fmla="*/ 10 h 34"/>
                      <a:gd name="T26" fmla="*/ 4 w 34"/>
                      <a:gd name="T27" fmla="*/ 4 h 34"/>
                      <a:gd name="T28" fmla="*/ 10 w 34"/>
                      <a:gd name="T29" fmla="*/ 0 h 34"/>
                      <a:gd name="T30" fmla="*/ 16 w 34"/>
                      <a:gd name="T31" fmla="*/ 0 h 34"/>
                      <a:gd name="T32" fmla="*/ 16 w 34"/>
                      <a:gd name="T33" fmla="*/ 0 h 34"/>
                      <a:gd name="T34" fmla="*/ 24 w 34"/>
                      <a:gd name="T35" fmla="*/ 0 h 34"/>
                      <a:gd name="T36" fmla="*/ 30 w 34"/>
                      <a:gd name="T37" fmla="*/ 4 h 34"/>
                      <a:gd name="T38" fmla="*/ 32 w 34"/>
                      <a:gd name="T39" fmla="*/ 10 h 34"/>
                      <a:gd name="T40" fmla="*/ 34 w 34"/>
                      <a:gd name="T41" fmla="*/ 16 h 34"/>
                      <a:gd name="T42" fmla="*/ 34 w 34"/>
                      <a:gd name="T43"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34">
                        <a:moveTo>
                          <a:pt x="34" y="16"/>
                        </a:moveTo>
                        <a:lnTo>
                          <a:pt x="34" y="16"/>
                        </a:lnTo>
                        <a:lnTo>
                          <a:pt x="32" y="24"/>
                        </a:lnTo>
                        <a:lnTo>
                          <a:pt x="30" y="28"/>
                        </a:lnTo>
                        <a:lnTo>
                          <a:pt x="24" y="32"/>
                        </a:lnTo>
                        <a:lnTo>
                          <a:pt x="16" y="34"/>
                        </a:lnTo>
                        <a:lnTo>
                          <a:pt x="16" y="34"/>
                        </a:lnTo>
                        <a:lnTo>
                          <a:pt x="10" y="32"/>
                        </a:lnTo>
                        <a:lnTo>
                          <a:pt x="4" y="28"/>
                        </a:lnTo>
                        <a:lnTo>
                          <a:pt x="0" y="24"/>
                        </a:lnTo>
                        <a:lnTo>
                          <a:pt x="0" y="16"/>
                        </a:lnTo>
                        <a:lnTo>
                          <a:pt x="0" y="16"/>
                        </a:lnTo>
                        <a:lnTo>
                          <a:pt x="0" y="10"/>
                        </a:lnTo>
                        <a:lnTo>
                          <a:pt x="4" y="4"/>
                        </a:lnTo>
                        <a:lnTo>
                          <a:pt x="10" y="0"/>
                        </a:lnTo>
                        <a:lnTo>
                          <a:pt x="16" y="0"/>
                        </a:lnTo>
                        <a:lnTo>
                          <a:pt x="16" y="0"/>
                        </a:lnTo>
                        <a:lnTo>
                          <a:pt x="24" y="0"/>
                        </a:lnTo>
                        <a:lnTo>
                          <a:pt x="30" y="4"/>
                        </a:lnTo>
                        <a:lnTo>
                          <a:pt x="32" y="10"/>
                        </a:lnTo>
                        <a:lnTo>
                          <a:pt x="34" y="16"/>
                        </a:lnTo>
                        <a:lnTo>
                          <a:pt x="34" y="16"/>
                        </a:lnTo>
                        <a:close/>
                      </a:path>
                    </a:pathLst>
                  </a:custGeom>
                  <a:solidFill>
                    <a:schemeClr val="accent1"/>
                  </a:solidFill>
                  <a:ln w="9525">
                    <a:noFill/>
                    <a:round/>
                    <a:headEnd/>
                    <a:tailEnd/>
                  </a:ln>
                  <a:extLst/>
                </p:spPr>
                <p:txBody>
                  <a:bodyPr vert="horz" wrap="square" lIns="91414" tIns="45706" rIns="91414" bIns="45706" numCol="1" anchor="t" anchorCtr="0" compatLnSpc="1">
                    <a:prstTxWarp prst="textNoShape">
                      <a:avLst/>
                    </a:prstTxWarp>
                  </a:bodyPr>
                  <a:lstStyle/>
                  <a:p>
                    <a:pPr algn="ctr" defTabSz="914192">
                      <a:defRPr/>
                    </a:pPr>
                    <a:endParaRPr lang="en-US">
                      <a:solidFill>
                        <a:srgbClr val="353535"/>
                      </a:solidFill>
                      <a:latin typeface="Segoe UI Semilight"/>
                    </a:endParaRPr>
                  </a:p>
                </p:txBody>
              </p:sp>
            </p:grpSp>
            <p:grpSp>
              <p:nvGrpSpPr>
                <p:cNvPr id="123" name="Group 122"/>
                <p:cNvGrpSpPr/>
                <p:nvPr/>
              </p:nvGrpSpPr>
              <p:grpSpPr>
                <a:xfrm>
                  <a:off x="1909060" y="4515227"/>
                  <a:ext cx="469702" cy="438017"/>
                  <a:chOff x="-1357312" y="-1714500"/>
                  <a:chExt cx="1341438" cy="1250951"/>
                </a:xfrm>
              </p:grpSpPr>
              <p:sp>
                <p:nvSpPr>
                  <p:cNvPr id="124"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solidFill>
                    <a:srgbClr val="FFFFFF"/>
                  </a:solidFill>
                  <a:ln w="34925" cap="flat">
                    <a:solidFill>
                      <a:srgbClr val="0078D7"/>
                    </a:solidFill>
                    <a:prstDash val="solid"/>
                    <a:miter lim="800000"/>
                    <a:headEnd/>
                    <a:tailEnd/>
                  </a:ln>
                  <a:extLst/>
                </p:spPr>
                <p:txBody>
                  <a:bodyPr vert="horz" wrap="square" lIns="93233" tIns="46616" rIns="93233" bIns="46616" numCol="1" anchor="t" anchorCtr="0" compatLnSpc="1">
                    <a:prstTxWarp prst="textNoShape">
                      <a:avLst/>
                    </a:prstTxWarp>
                  </a:bodyPr>
                  <a:lstStyle/>
                  <a:p>
                    <a:pPr algn="ctr" defTabSz="932384">
                      <a:defRPr/>
                    </a:pPr>
                    <a:endParaRPr lang="en-US" sz="1836" kern="0">
                      <a:solidFill>
                        <a:srgbClr val="FFFFFF"/>
                      </a:solidFill>
                      <a:latin typeface="Segoe UI"/>
                    </a:endParaRPr>
                  </a:p>
                </p:txBody>
              </p:sp>
              <p:sp>
                <p:nvSpPr>
                  <p:cNvPr id="125"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33" tIns="46616" rIns="93233" bIns="46616" numCol="1" anchor="t" anchorCtr="0" compatLnSpc="1">
                    <a:prstTxWarp prst="textNoShape">
                      <a:avLst/>
                    </a:prstTxWarp>
                  </a:bodyPr>
                  <a:lstStyle/>
                  <a:p>
                    <a:pPr algn="ctr" defTabSz="932384">
                      <a:defRPr/>
                    </a:pPr>
                    <a:endParaRPr lang="en-US" sz="1836" kern="0">
                      <a:solidFill>
                        <a:srgbClr val="FFFFFF"/>
                      </a:solidFill>
                      <a:latin typeface="Segoe UI"/>
                    </a:endParaRPr>
                  </a:p>
                </p:txBody>
              </p:sp>
            </p:grpSp>
          </p:grpSp>
        </p:grpSp>
        <p:cxnSp>
          <p:nvCxnSpPr>
            <p:cNvPr id="135" name="Straight Connector 134"/>
            <p:cNvCxnSpPr/>
            <p:nvPr/>
          </p:nvCxnSpPr>
          <p:spPr>
            <a:xfrm>
              <a:off x="613426" y="5977648"/>
              <a:ext cx="3383403" cy="0"/>
            </a:xfrm>
            <a:prstGeom prst="line">
              <a:avLst/>
            </a:prstGeom>
            <a:ln w="19050">
              <a:headEnd type="none"/>
              <a:tailEnd type="none"/>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352792" y="5977648"/>
              <a:ext cx="3383403" cy="0"/>
            </a:xfrm>
            <a:prstGeom prst="line">
              <a:avLst/>
            </a:prstGeom>
            <a:ln w="19050">
              <a:headEnd type="none"/>
              <a:tailEnd type="none"/>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8083016" y="5977648"/>
              <a:ext cx="3383403" cy="0"/>
            </a:xfrm>
            <a:prstGeom prst="line">
              <a:avLst/>
            </a:prstGeom>
            <a:ln w="19050">
              <a:headEnd type="none"/>
              <a:tailEnd type="non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174932" y="3406050"/>
              <a:ext cx="3802795" cy="2548796"/>
              <a:chOff x="4518000" y="3365319"/>
              <a:chExt cx="3803334" cy="2549158"/>
            </a:xfrm>
          </p:grpSpPr>
          <p:sp>
            <p:nvSpPr>
              <p:cNvPr id="49" name="Rectangle 48"/>
              <p:cNvSpPr/>
              <p:nvPr/>
            </p:nvSpPr>
            <p:spPr>
              <a:xfrm>
                <a:off x="4518000" y="3365319"/>
                <a:ext cx="3803334" cy="346570"/>
              </a:xfrm>
              <a:prstGeom prst="rect">
                <a:avLst/>
              </a:prstGeom>
            </p:spPr>
            <p:txBody>
              <a:bodyPr wrap="square">
                <a:spAutoFit/>
              </a:bodyPr>
              <a:lstStyle/>
              <a:p>
                <a:pPr algn="ctr" defTabSz="645597" fontAlgn="base">
                  <a:lnSpc>
                    <a:spcPct val="90000"/>
                  </a:lnSpc>
                  <a:spcBef>
                    <a:spcPct val="0"/>
                  </a:spcBef>
                  <a:spcAft>
                    <a:spcPts val="1726"/>
                  </a:spcAft>
                  <a:defRPr/>
                </a:pPr>
                <a:r>
                  <a:rPr lang="en-US" dirty="0">
                    <a:solidFill>
                      <a:srgbClr val="0078D7"/>
                    </a:solidFill>
                    <a:latin typeface="Segoe UI Light"/>
                  </a:rPr>
                  <a:t>Own, protect and control your data</a:t>
                </a:r>
              </a:p>
            </p:txBody>
          </p:sp>
          <p:sp>
            <p:nvSpPr>
              <p:cNvPr id="50" name="Rectangle 49"/>
              <p:cNvSpPr/>
              <p:nvPr/>
            </p:nvSpPr>
            <p:spPr>
              <a:xfrm>
                <a:off x="4633183" y="5257053"/>
                <a:ext cx="3572968" cy="657424"/>
              </a:xfrm>
              <a:prstGeom prst="rect">
                <a:avLst/>
              </a:prstGeom>
            </p:spPr>
            <p:txBody>
              <a:bodyPr wrap="square">
                <a:spAutoFit/>
              </a:bodyPr>
              <a:lstStyle/>
              <a:p>
                <a:pPr algn="ctr" defTabSz="914192">
                  <a:defRPr/>
                </a:pPr>
                <a:r>
                  <a:rPr lang="en-US" sz="1100" dirty="0">
                    <a:solidFill>
                      <a:srgbClr val="353535"/>
                    </a:solidFill>
                    <a:latin typeface="Segoe UI Semilight"/>
                    <a:ea typeface="Calibri" panose="020F0502020204030204" pitchFamily="34" charset="0"/>
                  </a:rPr>
                  <a:t>The least vulnerable database over </a:t>
                </a:r>
                <a:br>
                  <a:rPr lang="en-US" sz="1100" dirty="0">
                    <a:solidFill>
                      <a:srgbClr val="353535"/>
                    </a:solidFill>
                    <a:latin typeface="Segoe UI Semilight"/>
                    <a:ea typeface="Calibri" panose="020F0502020204030204" pitchFamily="34" charset="0"/>
                  </a:rPr>
                </a:br>
                <a:r>
                  <a:rPr lang="en-US" sz="1100" dirty="0">
                    <a:solidFill>
                      <a:srgbClr val="353535"/>
                    </a:solidFill>
                    <a:latin typeface="Segoe UI Semilight"/>
                    <a:ea typeface="Calibri" panose="020F0502020204030204" pitchFamily="34" charset="0"/>
                  </a:rPr>
                  <a:t>the last seven years*</a:t>
                </a:r>
                <a:endParaRPr lang="en-US" sz="1100" dirty="0">
                  <a:solidFill>
                    <a:srgbClr val="353535"/>
                  </a:solidFill>
                  <a:latin typeface="Segoe UI Semilight"/>
                </a:endParaRPr>
              </a:p>
              <a:p>
                <a:pPr algn="ctr" defTabSz="914192">
                  <a:defRPr/>
                </a:pPr>
                <a:endParaRPr lang="en-US" sz="1400" dirty="0">
                  <a:solidFill>
                    <a:srgbClr val="353535"/>
                  </a:solidFill>
                  <a:latin typeface="Calibri" panose="020F0502020204030204" pitchFamily="34" charset="0"/>
                </a:endParaRPr>
              </a:p>
            </p:txBody>
          </p:sp>
          <p:grpSp>
            <p:nvGrpSpPr>
              <p:cNvPr id="51" name="Group 50"/>
              <p:cNvGrpSpPr/>
              <p:nvPr/>
            </p:nvGrpSpPr>
            <p:grpSpPr>
              <a:xfrm>
                <a:off x="5862940" y="3994583"/>
                <a:ext cx="1113454" cy="967796"/>
                <a:chOff x="3848854" y="1828799"/>
                <a:chExt cx="1393565" cy="1211264"/>
              </a:xfrm>
            </p:grpSpPr>
            <p:grpSp>
              <p:nvGrpSpPr>
                <p:cNvPr id="52" name="Group 51"/>
                <p:cNvGrpSpPr/>
                <p:nvPr/>
              </p:nvGrpSpPr>
              <p:grpSpPr>
                <a:xfrm>
                  <a:off x="4601650" y="2272592"/>
                  <a:ext cx="640769" cy="767471"/>
                  <a:chOff x="4362451" y="1747838"/>
                  <a:chExt cx="2801938" cy="3355975"/>
                </a:xfrm>
                <a:solidFill>
                  <a:srgbClr val="002050"/>
                </a:solidFill>
              </p:grpSpPr>
              <p:sp>
                <p:nvSpPr>
                  <p:cNvPr id="54" name="Freeform 662"/>
                  <p:cNvSpPr>
                    <a:spLocks/>
                  </p:cNvSpPr>
                  <p:nvPr/>
                </p:nvSpPr>
                <p:spPr bwMode="auto">
                  <a:xfrm>
                    <a:off x="4362451" y="1747838"/>
                    <a:ext cx="2801938" cy="3355975"/>
                  </a:xfrm>
                  <a:custGeom>
                    <a:avLst/>
                    <a:gdLst>
                      <a:gd name="connsiteX0" fmla="*/ 1400249 w 2801938"/>
                      <a:gd name="connsiteY0" fmla="*/ 128588 h 3355975"/>
                      <a:gd name="connsiteX1" fmla="*/ 122238 w 2801938"/>
                      <a:gd name="connsiteY1" fmla="*/ 517588 h 3355975"/>
                      <a:gd name="connsiteX2" fmla="*/ 122238 w 2801938"/>
                      <a:gd name="connsiteY2" fmla="*/ 1487049 h 3355975"/>
                      <a:gd name="connsiteX3" fmla="*/ 1400249 w 2801938"/>
                      <a:gd name="connsiteY3" fmla="*/ 3216276 h 3355975"/>
                      <a:gd name="connsiteX4" fmla="*/ 2681288 w 2801938"/>
                      <a:gd name="connsiteY4" fmla="*/ 1487049 h 3355975"/>
                      <a:gd name="connsiteX5" fmla="*/ 2681288 w 2801938"/>
                      <a:gd name="connsiteY5" fmla="*/ 517588 h 3355975"/>
                      <a:gd name="connsiteX6" fmla="*/ 1400249 w 2801938"/>
                      <a:gd name="connsiteY6" fmla="*/ 128588 h 3355975"/>
                      <a:gd name="connsiteX7" fmla="*/ 1399455 w 2801938"/>
                      <a:gd name="connsiteY7" fmla="*/ 0 h 3355975"/>
                      <a:gd name="connsiteX8" fmla="*/ 2801938 w 2801938"/>
                      <a:gd name="connsiteY8" fmla="*/ 425577 h 3355975"/>
                      <a:gd name="connsiteX9" fmla="*/ 2801938 w 2801938"/>
                      <a:gd name="connsiteY9" fmla="*/ 1486478 h 3355975"/>
                      <a:gd name="connsiteX10" fmla="*/ 2417240 w 2801938"/>
                      <a:gd name="connsiteY10" fmla="*/ 2510902 h 3355975"/>
                      <a:gd name="connsiteX11" fmla="*/ 1429746 w 2801938"/>
                      <a:gd name="connsiteY11" fmla="*/ 3340776 h 3355975"/>
                      <a:gd name="connsiteX12" fmla="*/ 1399455 w 2801938"/>
                      <a:gd name="connsiteY12" fmla="*/ 3355975 h 3355975"/>
                      <a:gd name="connsiteX13" fmla="*/ 1372193 w 2801938"/>
                      <a:gd name="connsiteY13" fmla="*/ 3340776 h 3355975"/>
                      <a:gd name="connsiteX14" fmla="*/ 384699 w 2801938"/>
                      <a:gd name="connsiteY14" fmla="*/ 2510902 h 3355975"/>
                      <a:gd name="connsiteX15" fmla="*/ 0 w 2801938"/>
                      <a:gd name="connsiteY15" fmla="*/ 1486478 h 3355975"/>
                      <a:gd name="connsiteX16" fmla="*/ 0 w 2801938"/>
                      <a:gd name="connsiteY16" fmla="*/ 425577 h 3355975"/>
                      <a:gd name="connsiteX17" fmla="*/ 1399455 w 2801938"/>
                      <a:gd name="connsiteY17" fmla="*/ 0 h 3355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1938" h="3355975">
                        <a:moveTo>
                          <a:pt x="1400249" y="128588"/>
                        </a:moveTo>
                        <a:lnTo>
                          <a:pt x="122238" y="517588"/>
                        </a:lnTo>
                        <a:cubicBezTo>
                          <a:pt x="122238" y="1487049"/>
                          <a:pt x="122238" y="1487049"/>
                          <a:pt x="122238" y="1487049"/>
                        </a:cubicBezTo>
                        <a:cubicBezTo>
                          <a:pt x="122238" y="2107018"/>
                          <a:pt x="634048" y="2799924"/>
                          <a:pt x="1400249" y="3216276"/>
                        </a:cubicBezTo>
                        <a:cubicBezTo>
                          <a:pt x="2166450" y="2799924"/>
                          <a:pt x="2681288" y="2107018"/>
                          <a:pt x="2681288" y="1487049"/>
                        </a:cubicBezTo>
                        <a:cubicBezTo>
                          <a:pt x="2681288" y="517588"/>
                          <a:pt x="2681288" y="517588"/>
                          <a:pt x="2681288" y="517588"/>
                        </a:cubicBezTo>
                        <a:cubicBezTo>
                          <a:pt x="1400249" y="128588"/>
                          <a:pt x="1400249" y="128588"/>
                          <a:pt x="1400249" y="128588"/>
                        </a:cubicBezTo>
                        <a:close/>
                        <a:moveTo>
                          <a:pt x="1399455" y="0"/>
                        </a:moveTo>
                        <a:cubicBezTo>
                          <a:pt x="2801938" y="425577"/>
                          <a:pt x="2801938" y="425577"/>
                          <a:pt x="2801938" y="425577"/>
                        </a:cubicBezTo>
                        <a:cubicBezTo>
                          <a:pt x="2801938" y="1486478"/>
                          <a:pt x="2801938" y="1486478"/>
                          <a:pt x="2801938" y="1486478"/>
                        </a:cubicBezTo>
                        <a:cubicBezTo>
                          <a:pt x="2801938" y="1820860"/>
                          <a:pt x="2668657" y="2176520"/>
                          <a:pt x="2417240" y="2510902"/>
                        </a:cubicBezTo>
                        <a:cubicBezTo>
                          <a:pt x="2171881" y="2839204"/>
                          <a:pt x="1829590" y="3127988"/>
                          <a:pt x="1429746" y="3340776"/>
                        </a:cubicBezTo>
                        <a:lnTo>
                          <a:pt x="1399455" y="3355975"/>
                        </a:lnTo>
                        <a:cubicBezTo>
                          <a:pt x="1372193" y="3340776"/>
                          <a:pt x="1372193" y="3340776"/>
                          <a:pt x="1372193" y="3340776"/>
                        </a:cubicBezTo>
                        <a:cubicBezTo>
                          <a:pt x="972348" y="3127988"/>
                          <a:pt x="630058" y="2839204"/>
                          <a:pt x="384699" y="2510902"/>
                        </a:cubicBezTo>
                        <a:cubicBezTo>
                          <a:pt x="133282" y="2176520"/>
                          <a:pt x="0" y="1820860"/>
                          <a:pt x="0" y="1486478"/>
                        </a:cubicBezTo>
                        <a:cubicBezTo>
                          <a:pt x="0" y="425577"/>
                          <a:pt x="0" y="425577"/>
                          <a:pt x="0" y="425577"/>
                        </a:cubicBezTo>
                        <a:cubicBezTo>
                          <a:pt x="1399455" y="0"/>
                          <a:pt x="1399455" y="0"/>
                          <a:pt x="13994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12">
                      <a:defRPr/>
                    </a:pPr>
                    <a:endParaRPr lang="en-US">
                      <a:solidFill>
                        <a:srgbClr val="FFFFFF"/>
                      </a:solidFill>
                      <a:latin typeface="Segoe UI"/>
                    </a:endParaRPr>
                  </a:p>
                </p:txBody>
              </p:sp>
              <p:sp>
                <p:nvSpPr>
                  <p:cNvPr id="55" name="Freeform 663"/>
                  <p:cNvSpPr>
                    <a:spLocks/>
                  </p:cNvSpPr>
                  <p:nvPr/>
                </p:nvSpPr>
                <p:spPr bwMode="auto">
                  <a:xfrm>
                    <a:off x="4565651" y="1966913"/>
                    <a:ext cx="1184275" cy="2903538"/>
                  </a:xfrm>
                  <a:custGeom>
                    <a:avLst/>
                    <a:gdLst>
                      <a:gd name="connsiteX0" fmla="*/ 1063626 w 1184275"/>
                      <a:gd name="connsiteY0" fmla="*/ 163513 h 2903538"/>
                      <a:gd name="connsiteX1" fmla="*/ 122238 w 1184275"/>
                      <a:gd name="connsiteY1" fmla="*/ 446352 h 2903538"/>
                      <a:gd name="connsiteX2" fmla="*/ 122238 w 1184275"/>
                      <a:gd name="connsiteY2" fmla="*/ 1267496 h 2903538"/>
                      <a:gd name="connsiteX3" fmla="*/ 1063626 w 1184275"/>
                      <a:gd name="connsiteY3" fmla="*/ 2690813 h 2903538"/>
                      <a:gd name="connsiteX4" fmla="*/ 1063626 w 1184275"/>
                      <a:gd name="connsiteY4" fmla="*/ 163513 h 2903538"/>
                      <a:gd name="connsiteX5" fmla="*/ 1184275 w 1184275"/>
                      <a:gd name="connsiteY5" fmla="*/ 0 h 2903538"/>
                      <a:gd name="connsiteX6" fmla="*/ 1184275 w 1184275"/>
                      <a:gd name="connsiteY6" fmla="*/ 2903538 h 2903538"/>
                      <a:gd name="connsiteX7" fmla="*/ 1093410 w 1184275"/>
                      <a:gd name="connsiteY7" fmla="*/ 2851852 h 2903538"/>
                      <a:gd name="connsiteX8" fmla="*/ 0 w 1184275"/>
                      <a:gd name="connsiteY8" fmla="*/ 1267828 h 2903538"/>
                      <a:gd name="connsiteX9" fmla="*/ 0 w 1184275"/>
                      <a:gd name="connsiteY9" fmla="*/ 358762 h 2903538"/>
                      <a:gd name="connsiteX10" fmla="*/ 1184275 w 1184275"/>
                      <a:gd name="connsiteY10" fmla="*/ 0 h 2903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4275" h="2903538">
                        <a:moveTo>
                          <a:pt x="1063626" y="163513"/>
                        </a:moveTo>
                        <a:lnTo>
                          <a:pt x="122238" y="446352"/>
                        </a:lnTo>
                        <a:cubicBezTo>
                          <a:pt x="122238" y="1267496"/>
                          <a:pt x="122238" y="1267496"/>
                          <a:pt x="122238" y="1267496"/>
                        </a:cubicBezTo>
                        <a:cubicBezTo>
                          <a:pt x="122238" y="1790596"/>
                          <a:pt x="473367" y="2319778"/>
                          <a:pt x="1063626" y="2690813"/>
                        </a:cubicBezTo>
                        <a:cubicBezTo>
                          <a:pt x="1063626" y="163513"/>
                          <a:pt x="1063626" y="163513"/>
                          <a:pt x="1063626" y="163513"/>
                        </a:cubicBezTo>
                        <a:close/>
                        <a:moveTo>
                          <a:pt x="1184275" y="0"/>
                        </a:moveTo>
                        <a:lnTo>
                          <a:pt x="1184275" y="2903538"/>
                        </a:lnTo>
                        <a:cubicBezTo>
                          <a:pt x="1093410" y="2851852"/>
                          <a:pt x="1093410" y="2851852"/>
                          <a:pt x="1093410" y="2851852"/>
                        </a:cubicBezTo>
                        <a:cubicBezTo>
                          <a:pt x="408893" y="2453566"/>
                          <a:pt x="0" y="1860697"/>
                          <a:pt x="0" y="1267828"/>
                        </a:cubicBezTo>
                        <a:cubicBezTo>
                          <a:pt x="0" y="358762"/>
                          <a:pt x="0" y="358762"/>
                          <a:pt x="0" y="358762"/>
                        </a:cubicBezTo>
                        <a:cubicBezTo>
                          <a:pt x="1184275" y="0"/>
                          <a:pt x="1184275" y="0"/>
                          <a:pt x="11842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12">
                      <a:defRPr/>
                    </a:pPr>
                    <a:endParaRPr lang="en-US">
                      <a:solidFill>
                        <a:srgbClr val="FFFFFF"/>
                      </a:solidFill>
                      <a:latin typeface="Segoe UI"/>
                    </a:endParaRPr>
                  </a:p>
                </p:txBody>
              </p:sp>
            </p:grpSp>
            <p:sp>
              <p:nvSpPr>
                <p:cNvPr id="53" name="Freeform 661"/>
                <p:cNvSpPr>
                  <a:spLocks/>
                </p:cNvSpPr>
                <p:nvPr/>
              </p:nvSpPr>
              <p:spPr bwMode="auto">
                <a:xfrm>
                  <a:off x="3848854" y="1828799"/>
                  <a:ext cx="1073181" cy="1074209"/>
                </a:xfrm>
                <a:custGeom>
                  <a:avLst/>
                  <a:gdLst>
                    <a:gd name="connsiteX0" fmla="*/ 642108 w 1073181"/>
                    <a:gd name="connsiteY0" fmla="*/ 884038 h 1074209"/>
                    <a:gd name="connsiteX1" fmla="*/ 728191 w 1073181"/>
                    <a:gd name="connsiteY1" fmla="*/ 884038 h 1074209"/>
                    <a:gd name="connsiteX2" fmla="*/ 738918 w 1073181"/>
                    <a:gd name="connsiteY2" fmla="*/ 884038 h 1074209"/>
                    <a:gd name="connsiteX3" fmla="*/ 741061 w 1073181"/>
                    <a:gd name="connsiteY3" fmla="*/ 891459 h 1074209"/>
                    <a:gd name="connsiteX4" fmla="*/ 754649 w 1073181"/>
                    <a:gd name="connsiteY4" fmla="*/ 923614 h 1074209"/>
                    <a:gd name="connsiteX5" fmla="*/ 752131 w 1073181"/>
                    <a:gd name="connsiteY5" fmla="*/ 923614 h 1074209"/>
                    <a:gd name="connsiteX6" fmla="*/ 642108 w 1073181"/>
                    <a:gd name="connsiteY6" fmla="*/ 923614 h 1074209"/>
                    <a:gd name="connsiteX7" fmla="*/ 622425 w 1073181"/>
                    <a:gd name="connsiteY7" fmla="*/ 903826 h 1074209"/>
                    <a:gd name="connsiteX8" fmla="*/ 642108 w 1073181"/>
                    <a:gd name="connsiteY8" fmla="*/ 884038 h 1074209"/>
                    <a:gd name="connsiteX9" fmla="*/ 213557 w 1073181"/>
                    <a:gd name="connsiteY9" fmla="*/ 877357 h 1074209"/>
                    <a:gd name="connsiteX10" fmla="*/ 192741 w 1073181"/>
                    <a:gd name="connsiteY10" fmla="*/ 897940 h 1074209"/>
                    <a:gd name="connsiteX11" fmla="*/ 198689 w 1073181"/>
                    <a:gd name="connsiteY11" fmla="*/ 913622 h 1074209"/>
                    <a:gd name="connsiteX12" fmla="*/ 212566 w 1073181"/>
                    <a:gd name="connsiteY12" fmla="*/ 919503 h 1074209"/>
                    <a:gd name="connsiteX13" fmla="*/ 213557 w 1073181"/>
                    <a:gd name="connsiteY13" fmla="*/ 919503 h 1074209"/>
                    <a:gd name="connsiteX14" fmla="*/ 234373 w 1073181"/>
                    <a:gd name="connsiteY14" fmla="*/ 898920 h 1074209"/>
                    <a:gd name="connsiteX15" fmla="*/ 227435 w 1073181"/>
                    <a:gd name="connsiteY15" fmla="*/ 883238 h 1074209"/>
                    <a:gd name="connsiteX16" fmla="*/ 213557 w 1073181"/>
                    <a:gd name="connsiteY16" fmla="*/ 877357 h 1074209"/>
                    <a:gd name="connsiteX17" fmla="*/ 213557 w 1073181"/>
                    <a:gd name="connsiteY17" fmla="*/ 837780 h 1074209"/>
                    <a:gd name="connsiteX18" fmla="*/ 255767 w 1073181"/>
                    <a:gd name="connsiteY18" fmla="*/ 855531 h 1074209"/>
                    <a:gd name="connsiteX19" fmla="*/ 273435 w 1073181"/>
                    <a:gd name="connsiteY19" fmla="*/ 898923 h 1074209"/>
                    <a:gd name="connsiteX20" fmla="*/ 213557 w 1073181"/>
                    <a:gd name="connsiteY20" fmla="*/ 959079 h 1074209"/>
                    <a:gd name="connsiteX21" fmla="*/ 212576 w 1073181"/>
                    <a:gd name="connsiteY21" fmla="*/ 959079 h 1074209"/>
                    <a:gd name="connsiteX22" fmla="*/ 171348 w 1073181"/>
                    <a:gd name="connsiteY22" fmla="*/ 941328 h 1074209"/>
                    <a:gd name="connsiteX23" fmla="*/ 153679 w 1073181"/>
                    <a:gd name="connsiteY23" fmla="*/ 896950 h 1074209"/>
                    <a:gd name="connsiteX24" fmla="*/ 213557 w 1073181"/>
                    <a:gd name="connsiteY24" fmla="*/ 837780 h 1074209"/>
                    <a:gd name="connsiteX25" fmla="*/ 642108 w 1073181"/>
                    <a:gd name="connsiteY25" fmla="*/ 625509 h 1074209"/>
                    <a:gd name="connsiteX26" fmla="*/ 712667 w 1073181"/>
                    <a:gd name="connsiteY26" fmla="*/ 625509 h 1074209"/>
                    <a:gd name="connsiteX27" fmla="*/ 712325 w 1073181"/>
                    <a:gd name="connsiteY27" fmla="*/ 664571 h 1074209"/>
                    <a:gd name="connsiteX28" fmla="*/ 705779 w 1073181"/>
                    <a:gd name="connsiteY28" fmla="*/ 664571 h 1074209"/>
                    <a:gd name="connsiteX29" fmla="*/ 642108 w 1073181"/>
                    <a:gd name="connsiteY29" fmla="*/ 664571 h 1074209"/>
                    <a:gd name="connsiteX30" fmla="*/ 622425 w 1073181"/>
                    <a:gd name="connsiteY30" fmla="*/ 645040 h 1074209"/>
                    <a:gd name="connsiteX31" fmla="*/ 642108 w 1073181"/>
                    <a:gd name="connsiteY31" fmla="*/ 625509 h 1074209"/>
                    <a:gd name="connsiteX32" fmla="*/ 213557 w 1073181"/>
                    <a:gd name="connsiteY32" fmla="*/ 624481 h 1074209"/>
                    <a:gd name="connsiteX33" fmla="*/ 192741 w 1073181"/>
                    <a:gd name="connsiteY33" fmla="*/ 645040 h 1074209"/>
                    <a:gd name="connsiteX34" fmla="*/ 213557 w 1073181"/>
                    <a:gd name="connsiteY34" fmla="*/ 665599 h 1074209"/>
                    <a:gd name="connsiteX35" fmla="*/ 227435 w 1073181"/>
                    <a:gd name="connsiteY35" fmla="*/ 659725 h 1074209"/>
                    <a:gd name="connsiteX36" fmla="*/ 234373 w 1073181"/>
                    <a:gd name="connsiteY36" fmla="*/ 645040 h 1074209"/>
                    <a:gd name="connsiteX37" fmla="*/ 213557 w 1073181"/>
                    <a:gd name="connsiteY37" fmla="*/ 624481 h 1074209"/>
                    <a:gd name="connsiteX38" fmla="*/ 212576 w 1073181"/>
                    <a:gd name="connsiteY38" fmla="*/ 584904 h 1074209"/>
                    <a:gd name="connsiteX39" fmla="*/ 273435 w 1073181"/>
                    <a:gd name="connsiteY39" fmla="*/ 645040 h 1074209"/>
                    <a:gd name="connsiteX40" fmla="*/ 254785 w 1073181"/>
                    <a:gd name="connsiteY40" fmla="*/ 688416 h 1074209"/>
                    <a:gd name="connsiteX41" fmla="*/ 213557 w 1073181"/>
                    <a:gd name="connsiteY41" fmla="*/ 705175 h 1074209"/>
                    <a:gd name="connsiteX42" fmla="*/ 153679 w 1073181"/>
                    <a:gd name="connsiteY42" fmla="*/ 646026 h 1074209"/>
                    <a:gd name="connsiteX43" fmla="*/ 212576 w 1073181"/>
                    <a:gd name="connsiteY43" fmla="*/ 584904 h 1074209"/>
                    <a:gd name="connsiteX44" fmla="*/ 642108 w 1073181"/>
                    <a:gd name="connsiteY44" fmla="*/ 367493 h 1074209"/>
                    <a:gd name="connsiteX45" fmla="*/ 902904 w 1073181"/>
                    <a:gd name="connsiteY45" fmla="*/ 367493 h 1074209"/>
                    <a:gd name="connsiteX46" fmla="*/ 922587 w 1073181"/>
                    <a:gd name="connsiteY46" fmla="*/ 387024 h 1074209"/>
                    <a:gd name="connsiteX47" fmla="*/ 902904 w 1073181"/>
                    <a:gd name="connsiteY47" fmla="*/ 406555 h 1074209"/>
                    <a:gd name="connsiteX48" fmla="*/ 642108 w 1073181"/>
                    <a:gd name="connsiteY48" fmla="*/ 406555 h 1074209"/>
                    <a:gd name="connsiteX49" fmla="*/ 622425 w 1073181"/>
                    <a:gd name="connsiteY49" fmla="*/ 387024 h 1074209"/>
                    <a:gd name="connsiteX50" fmla="*/ 642108 w 1073181"/>
                    <a:gd name="connsiteY50" fmla="*/ 367493 h 1074209"/>
                    <a:gd name="connsiteX51" fmla="*/ 212566 w 1073181"/>
                    <a:gd name="connsiteY51" fmla="*/ 367493 h 1074209"/>
                    <a:gd name="connsiteX52" fmla="*/ 192741 w 1073181"/>
                    <a:gd name="connsiteY52" fmla="*/ 387073 h 1074209"/>
                    <a:gd name="connsiteX53" fmla="*/ 213557 w 1073181"/>
                    <a:gd name="connsiteY53" fmla="*/ 408611 h 1074209"/>
                    <a:gd name="connsiteX54" fmla="*/ 227435 w 1073181"/>
                    <a:gd name="connsiteY54" fmla="*/ 402737 h 1074209"/>
                    <a:gd name="connsiteX55" fmla="*/ 234373 w 1073181"/>
                    <a:gd name="connsiteY55" fmla="*/ 388052 h 1074209"/>
                    <a:gd name="connsiteX56" fmla="*/ 227435 w 1073181"/>
                    <a:gd name="connsiteY56" fmla="*/ 373367 h 1074209"/>
                    <a:gd name="connsiteX57" fmla="*/ 212566 w 1073181"/>
                    <a:gd name="connsiteY57" fmla="*/ 367493 h 1074209"/>
                    <a:gd name="connsiteX58" fmla="*/ 212576 w 1073181"/>
                    <a:gd name="connsiteY58" fmla="*/ 327917 h 1074209"/>
                    <a:gd name="connsiteX59" fmla="*/ 255767 w 1073181"/>
                    <a:gd name="connsiteY59" fmla="*/ 344676 h 1074209"/>
                    <a:gd name="connsiteX60" fmla="*/ 273435 w 1073181"/>
                    <a:gd name="connsiteY60" fmla="*/ 388052 h 1074209"/>
                    <a:gd name="connsiteX61" fmla="*/ 254785 w 1073181"/>
                    <a:gd name="connsiteY61" fmla="*/ 430442 h 1074209"/>
                    <a:gd name="connsiteX62" fmla="*/ 213557 w 1073181"/>
                    <a:gd name="connsiteY62" fmla="*/ 448187 h 1074209"/>
                    <a:gd name="connsiteX63" fmla="*/ 212576 w 1073181"/>
                    <a:gd name="connsiteY63" fmla="*/ 448187 h 1074209"/>
                    <a:gd name="connsiteX64" fmla="*/ 153679 w 1073181"/>
                    <a:gd name="connsiteY64" fmla="*/ 387066 h 1074209"/>
                    <a:gd name="connsiteX65" fmla="*/ 212576 w 1073181"/>
                    <a:gd name="connsiteY65" fmla="*/ 327917 h 1074209"/>
                    <a:gd name="connsiteX66" fmla="*/ 211639 w 1073181"/>
                    <a:gd name="connsiteY66" fmla="*/ 39576 h 1074209"/>
                    <a:gd name="connsiteX67" fmla="*/ 207706 w 1073181"/>
                    <a:gd name="connsiteY67" fmla="*/ 43513 h 1074209"/>
                    <a:gd name="connsiteX68" fmla="*/ 53656 w 1073181"/>
                    <a:gd name="connsiteY68" fmla="*/ 236501 h 1074209"/>
                    <a:gd name="connsiteX69" fmla="*/ 50431 w 1073181"/>
                    <a:gd name="connsiteY69" fmla="*/ 240541 h 1074209"/>
                    <a:gd name="connsiteX70" fmla="*/ 1021952 w 1073181"/>
                    <a:gd name="connsiteY70" fmla="*/ 240541 h 1074209"/>
                    <a:gd name="connsiteX71" fmla="*/ 1016399 w 1073181"/>
                    <a:gd name="connsiteY71" fmla="*/ 233593 h 1074209"/>
                    <a:gd name="connsiteX72" fmla="*/ 1013941 w 1073181"/>
                    <a:gd name="connsiteY72" fmla="*/ 230517 h 1074209"/>
                    <a:gd name="connsiteX73" fmla="*/ 961831 w 1073181"/>
                    <a:gd name="connsiteY73" fmla="*/ 165558 h 1074209"/>
                    <a:gd name="connsiteX74" fmla="*/ 904804 w 1073181"/>
                    <a:gd name="connsiteY74" fmla="*/ 92725 h 1074209"/>
                    <a:gd name="connsiteX75" fmla="*/ 865476 w 1073181"/>
                    <a:gd name="connsiteY75" fmla="*/ 45482 h 1074209"/>
                    <a:gd name="connsiteX76" fmla="*/ 861543 w 1073181"/>
                    <a:gd name="connsiteY76" fmla="*/ 39576 h 1074209"/>
                    <a:gd name="connsiteX77" fmla="*/ 211639 w 1073181"/>
                    <a:gd name="connsiteY77" fmla="*/ 39576 h 1074209"/>
                    <a:gd name="connsiteX78" fmla="*/ 200668 w 1073181"/>
                    <a:gd name="connsiteY78" fmla="*/ 0 h 1074209"/>
                    <a:gd name="connsiteX79" fmla="*/ 872513 w 1073181"/>
                    <a:gd name="connsiteY79" fmla="*/ 0 h 1074209"/>
                    <a:gd name="connsiteX80" fmla="*/ 876448 w 1073181"/>
                    <a:gd name="connsiteY80" fmla="*/ 1969 h 1074209"/>
                    <a:gd name="connsiteX81" fmla="*/ 897105 w 1073181"/>
                    <a:gd name="connsiteY81" fmla="*/ 20677 h 1074209"/>
                    <a:gd name="connsiteX82" fmla="*/ 935468 w 1073181"/>
                    <a:gd name="connsiteY82" fmla="*/ 67938 h 1074209"/>
                    <a:gd name="connsiteX83" fmla="*/ 993504 w 1073181"/>
                    <a:gd name="connsiteY83" fmla="*/ 140799 h 1074209"/>
                    <a:gd name="connsiteX84" fmla="*/ 1044655 w 1073181"/>
                    <a:gd name="connsiteY84" fmla="*/ 206768 h 1074209"/>
                    <a:gd name="connsiteX85" fmla="*/ 1073181 w 1073181"/>
                    <a:gd name="connsiteY85" fmla="*/ 241229 h 1074209"/>
                    <a:gd name="connsiteX86" fmla="*/ 1073181 w 1073181"/>
                    <a:gd name="connsiteY86" fmla="*/ 371563 h 1074209"/>
                    <a:gd name="connsiteX87" fmla="*/ 1073181 w 1073181"/>
                    <a:gd name="connsiteY87" fmla="*/ 407499 h 1074209"/>
                    <a:gd name="connsiteX88" fmla="*/ 1033605 w 1073181"/>
                    <a:gd name="connsiteY88" fmla="*/ 419522 h 1074209"/>
                    <a:gd name="connsiteX89" fmla="*/ 1033605 w 1073181"/>
                    <a:gd name="connsiteY89" fmla="*/ 418596 h 1074209"/>
                    <a:gd name="connsiteX90" fmla="*/ 1033605 w 1073181"/>
                    <a:gd name="connsiteY90" fmla="*/ 293219 h 1074209"/>
                    <a:gd name="connsiteX91" fmla="*/ 1033605 w 1073181"/>
                    <a:gd name="connsiteY91" fmla="*/ 279603 h 1074209"/>
                    <a:gd name="connsiteX92" fmla="*/ 39576 w 1073181"/>
                    <a:gd name="connsiteY92" fmla="*/ 279603 h 1074209"/>
                    <a:gd name="connsiteX93" fmla="*/ 39576 w 1073181"/>
                    <a:gd name="connsiteY93" fmla="*/ 319861 h 1074209"/>
                    <a:gd name="connsiteX94" fmla="*/ 39576 w 1073181"/>
                    <a:gd name="connsiteY94" fmla="*/ 492920 h 1074209"/>
                    <a:gd name="connsiteX95" fmla="*/ 39576 w 1073181"/>
                    <a:gd name="connsiteY95" fmla="*/ 494445 h 1074209"/>
                    <a:gd name="connsiteX96" fmla="*/ 786984 w 1073181"/>
                    <a:gd name="connsiteY96" fmla="*/ 494445 h 1074209"/>
                    <a:gd name="connsiteX97" fmla="*/ 713621 w 1073181"/>
                    <a:gd name="connsiteY97" fmla="*/ 516732 h 1074209"/>
                    <a:gd name="connsiteX98" fmla="*/ 713474 w 1073181"/>
                    <a:gd name="connsiteY98" fmla="*/ 533507 h 1074209"/>
                    <a:gd name="connsiteX99" fmla="*/ 39576 w 1073181"/>
                    <a:gd name="connsiteY99" fmla="*/ 533507 h 1074209"/>
                    <a:gd name="connsiteX100" fmla="*/ 39576 w 1073181"/>
                    <a:gd name="connsiteY100" fmla="*/ 543012 h 1074209"/>
                    <a:gd name="connsiteX101" fmla="*/ 39576 w 1073181"/>
                    <a:gd name="connsiteY101" fmla="*/ 742475 h 1074209"/>
                    <a:gd name="connsiteX102" fmla="*/ 39576 w 1073181"/>
                    <a:gd name="connsiteY102" fmla="*/ 756058 h 1074209"/>
                    <a:gd name="connsiteX103" fmla="*/ 711522 w 1073181"/>
                    <a:gd name="connsiteY103" fmla="*/ 756058 h 1074209"/>
                    <a:gd name="connsiteX104" fmla="*/ 711240 w 1073181"/>
                    <a:gd name="connsiteY104" fmla="*/ 788195 h 1074209"/>
                    <a:gd name="connsiteX105" fmla="*/ 713389 w 1073181"/>
                    <a:gd name="connsiteY105" fmla="*/ 795635 h 1074209"/>
                    <a:gd name="connsiteX106" fmla="*/ 39576 w 1073181"/>
                    <a:gd name="connsiteY106" fmla="*/ 795635 h 1074209"/>
                    <a:gd name="connsiteX107" fmla="*/ 39576 w 1073181"/>
                    <a:gd name="connsiteY107" fmla="*/ 800934 h 1074209"/>
                    <a:gd name="connsiteX108" fmla="*/ 39576 w 1073181"/>
                    <a:gd name="connsiteY108" fmla="*/ 977548 h 1074209"/>
                    <a:gd name="connsiteX109" fmla="*/ 39576 w 1073181"/>
                    <a:gd name="connsiteY109" fmla="*/ 979516 h 1074209"/>
                    <a:gd name="connsiteX110" fmla="*/ 41543 w 1073181"/>
                    <a:gd name="connsiteY110" fmla="*/ 989359 h 1074209"/>
                    <a:gd name="connsiteX111" fmla="*/ 84804 w 1073181"/>
                    <a:gd name="connsiteY111" fmla="*/ 1031680 h 1074209"/>
                    <a:gd name="connsiteX112" fmla="*/ 94636 w 1073181"/>
                    <a:gd name="connsiteY112" fmla="*/ 1034633 h 1074209"/>
                    <a:gd name="connsiteX113" fmla="*/ 96603 w 1073181"/>
                    <a:gd name="connsiteY113" fmla="*/ 1034633 h 1074209"/>
                    <a:gd name="connsiteX114" fmla="*/ 761741 w 1073181"/>
                    <a:gd name="connsiteY114" fmla="*/ 1034633 h 1074209"/>
                    <a:gd name="connsiteX115" fmla="*/ 811119 w 1073181"/>
                    <a:gd name="connsiteY115" fmla="*/ 1034633 h 1074209"/>
                    <a:gd name="connsiteX116" fmla="*/ 819457 w 1073181"/>
                    <a:gd name="connsiteY116" fmla="*/ 1048761 h 1074209"/>
                    <a:gd name="connsiteX117" fmla="*/ 839809 w 1073181"/>
                    <a:gd name="connsiteY117" fmla="*/ 1074209 h 1074209"/>
                    <a:gd name="connsiteX118" fmla="*/ 824188 w 1073181"/>
                    <a:gd name="connsiteY118" fmla="*/ 1074209 h 1074209"/>
                    <a:gd name="connsiteX119" fmla="*/ 91481 w 1073181"/>
                    <a:gd name="connsiteY119" fmla="*/ 1074209 h 1074209"/>
                    <a:gd name="connsiteX120" fmla="*/ 85579 w 1073181"/>
                    <a:gd name="connsiteY120" fmla="*/ 1073225 h 1074209"/>
                    <a:gd name="connsiteX121" fmla="*/ 76726 w 1073181"/>
                    <a:gd name="connsiteY121" fmla="*/ 1071255 h 1074209"/>
                    <a:gd name="connsiteX122" fmla="*/ 2951 w 1073181"/>
                    <a:gd name="connsiteY122" fmla="*/ 997410 h 1074209"/>
                    <a:gd name="connsiteX123" fmla="*/ 984 w 1073181"/>
                    <a:gd name="connsiteY123" fmla="*/ 988548 h 1074209"/>
                    <a:gd name="connsiteX124" fmla="*/ 0 w 1073181"/>
                    <a:gd name="connsiteY124" fmla="*/ 981656 h 1074209"/>
                    <a:gd name="connsiteX125" fmla="*/ 0 w 1073181"/>
                    <a:gd name="connsiteY125" fmla="*/ 242214 h 1074209"/>
                    <a:gd name="connsiteX126" fmla="*/ 2951 w 1073181"/>
                    <a:gd name="connsiteY126" fmla="*/ 237291 h 1074209"/>
                    <a:gd name="connsiteX127" fmla="*/ 3935 w 1073181"/>
                    <a:gd name="connsiteY127" fmla="*/ 235322 h 1074209"/>
                    <a:gd name="connsiteX128" fmla="*/ 7870 w 1073181"/>
                    <a:gd name="connsiteY128" fmla="*/ 230399 h 1074209"/>
                    <a:gd name="connsiteX129" fmla="*/ 177060 w 1073181"/>
                    <a:gd name="connsiteY129" fmla="*/ 18708 h 1074209"/>
                    <a:gd name="connsiteX130" fmla="*/ 195750 w 1073181"/>
                    <a:gd name="connsiteY130" fmla="*/ 1969 h 1074209"/>
                    <a:gd name="connsiteX131" fmla="*/ 200668 w 1073181"/>
                    <a:gd name="connsiteY131" fmla="*/ 0 h 107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073181" h="1074209">
                      <a:moveTo>
                        <a:pt x="642108" y="884038"/>
                      </a:moveTo>
                      <a:cubicBezTo>
                        <a:pt x="674707" y="884038"/>
                        <a:pt x="703232" y="884038"/>
                        <a:pt x="728191" y="884038"/>
                      </a:cubicBezTo>
                      <a:lnTo>
                        <a:pt x="738918" y="884038"/>
                      </a:lnTo>
                      <a:lnTo>
                        <a:pt x="741061" y="891459"/>
                      </a:lnTo>
                      <a:lnTo>
                        <a:pt x="754649" y="923614"/>
                      </a:lnTo>
                      <a:lnTo>
                        <a:pt x="752131" y="923614"/>
                      </a:lnTo>
                      <a:cubicBezTo>
                        <a:pt x="642108" y="923614"/>
                        <a:pt x="642108" y="923614"/>
                        <a:pt x="642108" y="923614"/>
                      </a:cubicBezTo>
                      <a:cubicBezTo>
                        <a:pt x="631282" y="923614"/>
                        <a:pt x="622425" y="914710"/>
                        <a:pt x="622425" y="903826"/>
                      </a:cubicBezTo>
                      <a:cubicBezTo>
                        <a:pt x="622425" y="892943"/>
                        <a:pt x="631282" y="884038"/>
                        <a:pt x="642108" y="884038"/>
                      </a:cubicBezTo>
                      <a:close/>
                      <a:moveTo>
                        <a:pt x="213557" y="877357"/>
                      </a:moveTo>
                      <a:cubicBezTo>
                        <a:pt x="201662" y="877357"/>
                        <a:pt x="192741" y="887158"/>
                        <a:pt x="192741" y="897940"/>
                      </a:cubicBezTo>
                      <a:cubicBezTo>
                        <a:pt x="192741" y="903820"/>
                        <a:pt x="194724" y="908721"/>
                        <a:pt x="198689" y="913622"/>
                      </a:cubicBezTo>
                      <a:cubicBezTo>
                        <a:pt x="202653" y="916562"/>
                        <a:pt x="207610" y="919503"/>
                        <a:pt x="212566" y="919503"/>
                      </a:cubicBezTo>
                      <a:cubicBezTo>
                        <a:pt x="212566" y="919503"/>
                        <a:pt x="213557" y="919503"/>
                        <a:pt x="213557" y="919503"/>
                      </a:cubicBezTo>
                      <a:cubicBezTo>
                        <a:pt x="224461" y="918523"/>
                        <a:pt x="233382" y="909701"/>
                        <a:pt x="234373" y="898920"/>
                      </a:cubicBezTo>
                      <a:cubicBezTo>
                        <a:pt x="234373" y="893039"/>
                        <a:pt x="231400" y="887158"/>
                        <a:pt x="227435" y="883238"/>
                      </a:cubicBezTo>
                      <a:cubicBezTo>
                        <a:pt x="223470" y="879317"/>
                        <a:pt x="218513" y="877357"/>
                        <a:pt x="213557" y="877357"/>
                      </a:cubicBezTo>
                      <a:close/>
                      <a:moveTo>
                        <a:pt x="213557" y="837780"/>
                      </a:moveTo>
                      <a:cubicBezTo>
                        <a:pt x="229263" y="837780"/>
                        <a:pt x="243987" y="844684"/>
                        <a:pt x="255767" y="855531"/>
                      </a:cubicBezTo>
                      <a:cubicBezTo>
                        <a:pt x="266564" y="867365"/>
                        <a:pt x="273435" y="882158"/>
                        <a:pt x="273435" y="898923"/>
                      </a:cubicBezTo>
                      <a:cubicBezTo>
                        <a:pt x="272454" y="932452"/>
                        <a:pt x="246932" y="958092"/>
                        <a:pt x="213557" y="959079"/>
                      </a:cubicBezTo>
                      <a:cubicBezTo>
                        <a:pt x="213557" y="959079"/>
                        <a:pt x="213557" y="959079"/>
                        <a:pt x="212576" y="959079"/>
                      </a:cubicBezTo>
                      <a:cubicBezTo>
                        <a:pt x="196870" y="959079"/>
                        <a:pt x="182146" y="952176"/>
                        <a:pt x="171348" y="941328"/>
                      </a:cubicBezTo>
                      <a:cubicBezTo>
                        <a:pt x="159569" y="929494"/>
                        <a:pt x="153679" y="913715"/>
                        <a:pt x="153679" y="896950"/>
                      </a:cubicBezTo>
                      <a:cubicBezTo>
                        <a:pt x="153679" y="864407"/>
                        <a:pt x="180183" y="837780"/>
                        <a:pt x="213557" y="837780"/>
                      </a:cubicBezTo>
                      <a:close/>
                      <a:moveTo>
                        <a:pt x="642108" y="625509"/>
                      </a:moveTo>
                      <a:lnTo>
                        <a:pt x="712667" y="625509"/>
                      </a:lnTo>
                      <a:lnTo>
                        <a:pt x="712325" y="664571"/>
                      </a:lnTo>
                      <a:lnTo>
                        <a:pt x="705779" y="664571"/>
                      </a:lnTo>
                      <a:cubicBezTo>
                        <a:pt x="642108" y="664571"/>
                        <a:pt x="642108" y="664571"/>
                        <a:pt x="642108" y="664571"/>
                      </a:cubicBezTo>
                      <a:cubicBezTo>
                        <a:pt x="631282" y="664571"/>
                        <a:pt x="622425" y="655782"/>
                        <a:pt x="622425" y="645040"/>
                      </a:cubicBezTo>
                      <a:cubicBezTo>
                        <a:pt x="622425" y="634298"/>
                        <a:pt x="631282" y="625509"/>
                        <a:pt x="642108" y="625509"/>
                      </a:cubicBezTo>
                      <a:close/>
                      <a:moveTo>
                        <a:pt x="213557" y="624481"/>
                      </a:moveTo>
                      <a:cubicBezTo>
                        <a:pt x="201662" y="624481"/>
                        <a:pt x="192741" y="633292"/>
                        <a:pt x="192741" y="645040"/>
                      </a:cubicBezTo>
                      <a:cubicBezTo>
                        <a:pt x="192741" y="656788"/>
                        <a:pt x="201662" y="665599"/>
                        <a:pt x="213557" y="665599"/>
                      </a:cubicBezTo>
                      <a:cubicBezTo>
                        <a:pt x="218513" y="665599"/>
                        <a:pt x="223470" y="663641"/>
                        <a:pt x="227435" y="659725"/>
                      </a:cubicBezTo>
                      <a:cubicBezTo>
                        <a:pt x="231400" y="655809"/>
                        <a:pt x="234373" y="650914"/>
                        <a:pt x="234373" y="645040"/>
                      </a:cubicBezTo>
                      <a:cubicBezTo>
                        <a:pt x="233382" y="633292"/>
                        <a:pt x="225452" y="624481"/>
                        <a:pt x="213557" y="624481"/>
                      </a:cubicBezTo>
                      <a:close/>
                      <a:moveTo>
                        <a:pt x="212576" y="584904"/>
                      </a:moveTo>
                      <a:cubicBezTo>
                        <a:pt x="246932" y="584904"/>
                        <a:pt x="272454" y="611522"/>
                        <a:pt x="273435" y="645040"/>
                      </a:cubicBezTo>
                      <a:cubicBezTo>
                        <a:pt x="273435" y="660813"/>
                        <a:pt x="266564" y="676586"/>
                        <a:pt x="254785" y="688416"/>
                      </a:cubicBezTo>
                      <a:cubicBezTo>
                        <a:pt x="243987" y="699260"/>
                        <a:pt x="229263" y="705175"/>
                        <a:pt x="213557" y="705175"/>
                      </a:cubicBezTo>
                      <a:cubicBezTo>
                        <a:pt x="180183" y="705175"/>
                        <a:pt x="153679" y="678557"/>
                        <a:pt x="153679" y="646026"/>
                      </a:cubicBezTo>
                      <a:cubicBezTo>
                        <a:pt x="153679" y="611522"/>
                        <a:pt x="179201" y="584904"/>
                        <a:pt x="212576" y="584904"/>
                      </a:cubicBezTo>
                      <a:close/>
                      <a:moveTo>
                        <a:pt x="642108" y="367493"/>
                      </a:moveTo>
                      <a:cubicBezTo>
                        <a:pt x="902904" y="367493"/>
                        <a:pt x="902904" y="367493"/>
                        <a:pt x="902904" y="367493"/>
                      </a:cubicBezTo>
                      <a:cubicBezTo>
                        <a:pt x="913729" y="367493"/>
                        <a:pt x="922587" y="376282"/>
                        <a:pt x="922587" y="387024"/>
                      </a:cubicBezTo>
                      <a:cubicBezTo>
                        <a:pt x="922587" y="397766"/>
                        <a:pt x="913729" y="406555"/>
                        <a:pt x="902904" y="406555"/>
                      </a:cubicBezTo>
                      <a:cubicBezTo>
                        <a:pt x="642108" y="406555"/>
                        <a:pt x="642108" y="406555"/>
                        <a:pt x="642108" y="406555"/>
                      </a:cubicBezTo>
                      <a:cubicBezTo>
                        <a:pt x="631282" y="406555"/>
                        <a:pt x="622425" y="397766"/>
                        <a:pt x="622425" y="387024"/>
                      </a:cubicBezTo>
                      <a:cubicBezTo>
                        <a:pt x="622425" y="376282"/>
                        <a:pt x="631282" y="367493"/>
                        <a:pt x="642108" y="367493"/>
                      </a:cubicBezTo>
                      <a:close/>
                      <a:moveTo>
                        <a:pt x="212566" y="367493"/>
                      </a:moveTo>
                      <a:cubicBezTo>
                        <a:pt x="201662" y="367493"/>
                        <a:pt x="192741" y="376304"/>
                        <a:pt x="192741" y="387073"/>
                      </a:cubicBezTo>
                      <a:cubicBezTo>
                        <a:pt x="192741" y="398821"/>
                        <a:pt x="201662" y="408611"/>
                        <a:pt x="213557" y="408611"/>
                      </a:cubicBezTo>
                      <a:cubicBezTo>
                        <a:pt x="218513" y="408611"/>
                        <a:pt x="223470" y="406653"/>
                        <a:pt x="227435" y="402737"/>
                      </a:cubicBezTo>
                      <a:cubicBezTo>
                        <a:pt x="231400" y="398821"/>
                        <a:pt x="234373" y="392947"/>
                        <a:pt x="234373" y="388052"/>
                      </a:cubicBezTo>
                      <a:cubicBezTo>
                        <a:pt x="234373" y="382178"/>
                        <a:pt x="231400" y="377283"/>
                        <a:pt x="227435" y="373367"/>
                      </a:cubicBezTo>
                      <a:cubicBezTo>
                        <a:pt x="224461" y="369451"/>
                        <a:pt x="218513" y="367493"/>
                        <a:pt x="212566" y="367493"/>
                      </a:cubicBezTo>
                      <a:close/>
                      <a:moveTo>
                        <a:pt x="212576" y="327917"/>
                      </a:moveTo>
                      <a:cubicBezTo>
                        <a:pt x="229263" y="327917"/>
                        <a:pt x="243987" y="333831"/>
                        <a:pt x="255767" y="344676"/>
                      </a:cubicBezTo>
                      <a:cubicBezTo>
                        <a:pt x="266564" y="356506"/>
                        <a:pt x="272454" y="371293"/>
                        <a:pt x="273435" y="388052"/>
                      </a:cubicBezTo>
                      <a:cubicBezTo>
                        <a:pt x="273435" y="403825"/>
                        <a:pt x="266564" y="419598"/>
                        <a:pt x="254785" y="430442"/>
                      </a:cubicBezTo>
                      <a:cubicBezTo>
                        <a:pt x="243987" y="442272"/>
                        <a:pt x="229263" y="448187"/>
                        <a:pt x="213557" y="448187"/>
                      </a:cubicBezTo>
                      <a:cubicBezTo>
                        <a:pt x="213557" y="448187"/>
                        <a:pt x="213557" y="448187"/>
                        <a:pt x="212576" y="448187"/>
                      </a:cubicBezTo>
                      <a:cubicBezTo>
                        <a:pt x="179201" y="448187"/>
                        <a:pt x="153679" y="420584"/>
                        <a:pt x="153679" y="387066"/>
                      </a:cubicBezTo>
                      <a:cubicBezTo>
                        <a:pt x="153679" y="354534"/>
                        <a:pt x="180183" y="327917"/>
                        <a:pt x="212576" y="327917"/>
                      </a:cubicBezTo>
                      <a:close/>
                      <a:moveTo>
                        <a:pt x="211639" y="39576"/>
                      </a:moveTo>
                      <a:cubicBezTo>
                        <a:pt x="210656" y="40561"/>
                        <a:pt x="208689" y="41545"/>
                        <a:pt x="207706" y="43513"/>
                      </a:cubicBezTo>
                      <a:cubicBezTo>
                        <a:pt x="113133" y="161990"/>
                        <a:pt x="71757" y="213824"/>
                        <a:pt x="53656" y="236501"/>
                      </a:cubicBezTo>
                      <a:lnTo>
                        <a:pt x="50431" y="240541"/>
                      </a:lnTo>
                      <a:lnTo>
                        <a:pt x="1021952" y="240541"/>
                      </a:lnTo>
                      <a:lnTo>
                        <a:pt x="1016399" y="233593"/>
                      </a:lnTo>
                      <a:cubicBezTo>
                        <a:pt x="1013941" y="230517"/>
                        <a:pt x="1013941" y="230517"/>
                        <a:pt x="1013941" y="230517"/>
                      </a:cubicBezTo>
                      <a:cubicBezTo>
                        <a:pt x="997226" y="208864"/>
                        <a:pt x="979529" y="187211"/>
                        <a:pt x="961831" y="165558"/>
                      </a:cubicBezTo>
                      <a:cubicBezTo>
                        <a:pt x="943150" y="141936"/>
                        <a:pt x="923485" y="117331"/>
                        <a:pt x="904804" y="92725"/>
                      </a:cubicBezTo>
                      <a:cubicBezTo>
                        <a:pt x="892023" y="76977"/>
                        <a:pt x="878258" y="61229"/>
                        <a:pt x="865476" y="45482"/>
                      </a:cubicBezTo>
                      <a:cubicBezTo>
                        <a:pt x="864493" y="43513"/>
                        <a:pt x="862526" y="41545"/>
                        <a:pt x="861543" y="39576"/>
                      </a:cubicBezTo>
                      <a:cubicBezTo>
                        <a:pt x="211639" y="39576"/>
                        <a:pt x="211639" y="39576"/>
                        <a:pt x="211639" y="39576"/>
                      </a:cubicBezTo>
                      <a:close/>
                      <a:moveTo>
                        <a:pt x="200668" y="0"/>
                      </a:moveTo>
                      <a:cubicBezTo>
                        <a:pt x="872513" y="0"/>
                        <a:pt x="872513" y="0"/>
                        <a:pt x="872513" y="0"/>
                      </a:cubicBezTo>
                      <a:cubicBezTo>
                        <a:pt x="876448" y="1969"/>
                        <a:pt x="876448" y="1969"/>
                        <a:pt x="876448" y="1969"/>
                      </a:cubicBezTo>
                      <a:cubicBezTo>
                        <a:pt x="885301" y="6892"/>
                        <a:pt x="892186" y="13785"/>
                        <a:pt x="897105" y="20677"/>
                      </a:cubicBezTo>
                      <a:cubicBezTo>
                        <a:pt x="909892" y="36431"/>
                        <a:pt x="922680" y="52184"/>
                        <a:pt x="935468" y="67938"/>
                      </a:cubicBezTo>
                      <a:cubicBezTo>
                        <a:pt x="954157" y="92553"/>
                        <a:pt x="973831" y="117169"/>
                        <a:pt x="993504" y="140799"/>
                      </a:cubicBezTo>
                      <a:cubicBezTo>
                        <a:pt x="1010227" y="162461"/>
                        <a:pt x="1027933" y="184122"/>
                        <a:pt x="1044655" y="206768"/>
                      </a:cubicBezTo>
                      <a:cubicBezTo>
                        <a:pt x="1073181" y="241229"/>
                        <a:pt x="1073181" y="241229"/>
                        <a:pt x="1073181" y="241229"/>
                      </a:cubicBezTo>
                      <a:cubicBezTo>
                        <a:pt x="1073181" y="287506"/>
                        <a:pt x="1073181" y="330890"/>
                        <a:pt x="1073181" y="371563"/>
                      </a:cubicBezTo>
                      <a:lnTo>
                        <a:pt x="1073181" y="407499"/>
                      </a:lnTo>
                      <a:lnTo>
                        <a:pt x="1033605" y="419522"/>
                      </a:lnTo>
                      <a:lnTo>
                        <a:pt x="1033605" y="418596"/>
                      </a:lnTo>
                      <a:cubicBezTo>
                        <a:pt x="1033605" y="355722"/>
                        <a:pt x="1033605" y="317030"/>
                        <a:pt x="1033605" y="293219"/>
                      </a:cubicBezTo>
                      <a:lnTo>
                        <a:pt x="1033605" y="279603"/>
                      </a:lnTo>
                      <a:lnTo>
                        <a:pt x="39576" y="279603"/>
                      </a:lnTo>
                      <a:lnTo>
                        <a:pt x="39576" y="319861"/>
                      </a:lnTo>
                      <a:cubicBezTo>
                        <a:pt x="39576" y="383508"/>
                        <a:pt x="39576" y="440996"/>
                        <a:pt x="39576" y="492920"/>
                      </a:cubicBezTo>
                      <a:lnTo>
                        <a:pt x="39576" y="494445"/>
                      </a:lnTo>
                      <a:lnTo>
                        <a:pt x="786984" y="494445"/>
                      </a:lnTo>
                      <a:lnTo>
                        <a:pt x="713621" y="516732"/>
                      </a:lnTo>
                      <a:lnTo>
                        <a:pt x="713474" y="533507"/>
                      </a:lnTo>
                      <a:lnTo>
                        <a:pt x="39576" y="533507"/>
                      </a:lnTo>
                      <a:lnTo>
                        <a:pt x="39576" y="543012"/>
                      </a:lnTo>
                      <a:cubicBezTo>
                        <a:pt x="39576" y="623482"/>
                        <a:pt x="39576" y="689050"/>
                        <a:pt x="39576" y="742475"/>
                      </a:cubicBezTo>
                      <a:lnTo>
                        <a:pt x="39576" y="756058"/>
                      </a:lnTo>
                      <a:lnTo>
                        <a:pt x="711522" y="756058"/>
                      </a:lnTo>
                      <a:lnTo>
                        <a:pt x="711240" y="788195"/>
                      </a:lnTo>
                      <a:lnTo>
                        <a:pt x="713389" y="795635"/>
                      </a:lnTo>
                      <a:lnTo>
                        <a:pt x="39576" y="795635"/>
                      </a:lnTo>
                      <a:lnTo>
                        <a:pt x="39576" y="800934"/>
                      </a:lnTo>
                      <a:cubicBezTo>
                        <a:pt x="39576" y="977548"/>
                        <a:pt x="39576" y="977548"/>
                        <a:pt x="39576" y="977548"/>
                      </a:cubicBezTo>
                      <a:cubicBezTo>
                        <a:pt x="39576" y="979516"/>
                        <a:pt x="39576" y="979516"/>
                        <a:pt x="39576" y="979516"/>
                      </a:cubicBezTo>
                      <a:cubicBezTo>
                        <a:pt x="40560" y="982469"/>
                        <a:pt x="41543" y="986406"/>
                        <a:pt x="41543" y="989359"/>
                      </a:cubicBezTo>
                      <a:cubicBezTo>
                        <a:pt x="46459" y="1013964"/>
                        <a:pt x="59241" y="1027743"/>
                        <a:pt x="84804" y="1031680"/>
                      </a:cubicBezTo>
                      <a:cubicBezTo>
                        <a:pt x="87754" y="1032665"/>
                        <a:pt x="90704" y="1033649"/>
                        <a:pt x="94636" y="1034633"/>
                      </a:cubicBezTo>
                      <a:lnTo>
                        <a:pt x="96603" y="1034633"/>
                      </a:lnTo>
                      <a:cubicBezTo>
                        <a:pt x="426594" y="1034633"/>
                        <a:pt x="632839" y="1034633"/>
                        <a:pt x="761741" y="1034633"/>
                      </a:cubicBezTo>
                      <a:lnTo>
                        <a:pt x="811119" y="1034633"/>
                      </a:lnTo>
                      <a:lnTo>
                        <a:pt x="819457" y="1048761"/>
                      </a:lnTo>
                      <a:lnTo>
                        <a:pt x="839809" y="1074209"/>
                      </a:lnTo>
                      <a:lnTo>
                        <a:pt x="824188" y="1074209"/>
                      </a:lnTo>
                      <a:cubicBezTo>
                        <a:pt x="91481" y="1074209"/>
                        <a:pt x="91481" y="1074209"/>
                        <a:pt x="91481" y="1074209"/>
                      </a:cubicBezTo>
                      <a:cubicBezTo>
                        <a:pt x="85579" y="1073225"/>
                        <a:pt x="85579" y="1073225"/>
                        <a:pt x="85579" y="1073225"/>
                      </a:cubicBezTo>
                      <a:cubicBezTo>
                        <a:pt x="82628" y="1072240"/>
                        <a:pt x="79677" y="1071255"/>
                        <a:pt x="76726" y="1071255"/>
                      </a:cubicBezTo>
                      <a:cubicBezTo>
                        <a:pt x="36396" y="1063379"/>
                        <a:pt x="10821" y="1037779"/>
                        <a:pt x="2951" y="997410"/>
                      </a:cubicBezTo>
                      <a:cubicBezTo>
                        <a:pt x="1968" y="994456"/>
                        <a:pt x="1968" y="991502"/>
                        <a:pt x="984" y="988548"/>
                      </a:cubicBezTo>
                      <a:cubicBezTo>
                        <a:pt x="0" y="981656"/>
                        <a:pt x="0" y="981656"/>
                        <a:pt x="0" y="981656"/>
                      </a:cubicBezTo>
                      <a:cubicBezTo>
                        <a:pt x="0" y="242214"/>
                        <a:pt x="0" y="242214"/>
                        <a:pt x="0" y="242214"/>
                      </a:cubicBezTo>
                      <a:cubicBezTo>
                        <a:pt x="2951" y="237291"/>
                        <a:pt x="2951" y="237291"/>
                        <a:pt x="2951" y="237291"/>
                      </a:cubicBezTo>
                      <a:cubicBezTo>
                        <a:pt x="2951" y="236306"/>
                        <a:pt x="3935" y="236306"/>
                        <a:pt x="3935" y="235322"/>
                      </a:cubicBezTo>
                      <a:cubicBezTo>
                        <a:pt x="4918" y="234337"/>
                        <a:pt x="5902" y="232368"/>
                        <a:pt x="7870" y="230399"/>
                      </a:cubicBezTo>
                      <a:cubicBezTo>
                        <a:pt x="177060" y="18708"/>
                        <a:pt x="177060" y="18708"/>
                        <a:pt x="177060" y="18708"/>
                      </a:cubicBezTo>
                      <a:cubicBezTo>
                        <a:pt x="182962" y="11816"/>
                        <a:pt x="188864" y="5908"/>
                        <a:pt x="195750" y="1969"/>
                      </a:cubicBezTo>
                      <a:cubicBezTo>
                        <a:pt x="200668" y="0"/>
                        <a:pt x="200668" y="0"/>
                        <a:pt x="200668" y="0"/>
                      </a:cubicBezTo>
                      <a:close/>
                    </a:path>
                  </a:pathLst>
                </a:custGeom>
                <a:solidFill>
                  <a:srgbClr val="0078D7"/>
                </a:solidFill>
                <a:ln>
                  <a:noFill/>
                </a:ln>
              </p:spPr>
              <p:txBody>
                <a:bodyPr vert="horz" wrap="square" lIns="91414" tIns="45706" rIns="91414" bIns="45706"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12">
                    <a:defRPr/>
                  </a:pPr>
                  <a:endParaRPr lang="en-US">
                    <a:solidFill>
                      <a:srgbClr val="FFFFFF"/>
                    </a:solidFill>
                    <a:latin typeface="Segoe UI"/>
                  </a:endParaRPr>
                </a:p>
              </p:txBody>
            </p:sp>
          </p:grpSp>
        </p:grpSp>
      </p:grpSp>
      <p:sp>
        <p:nvSpPr>
          <p:cNvPr id="56" name="Rectangle 55"/>
          <p:cNvSpPr/>
          <p:nvPr/>
        </p:nvSpPr>
        <p:spPr>
          <a:xfrm>
            <a:off x="568832" y="6369690"/>
            <a:ext cx="4603212" cy="271428"/>
          </a:xfrm>
          <a:prstGeom prst="rect">
            <a:avLst/>
          </a:prstGeom>
          <a:noFill/>
        </p:spPr>
        <p:txBody>
          <a:bodyPr wrap="none">
            <a:spAutoFit/>
          </a:bodyPr>
          <a:lstStyle/>
          <a:p>
            <a:pPr defTabSz="914192">
              <a:defRPr/>
            </a:pPr>
            <a:r>
              <a:rPr lang="en-US" sz="1175" dirty="0">
                <a:solidFill>
                  <a:srgbClr val="353535"/>
                </a:solidFill>
                <a:latin typeface="Segoe UI Semilight"/>
                <a:ea typeface="Calibri" panose="020F0502020204030204" pitchFamily="34" charset="0"/>
              </a:rPr>
              <a:t>*Source: National Institute of Standard and Technology, update 2016</a:t>
            </a:r>
            <a:endParaRPr lang="en-US" sz="1175" dirty="0">
              <a:solidFill>
                <a:srgbClr val="353535"/>
              </a:solidFill>
              <a:latin typeface="Segoe UI Semilight"/>
            </a:endParaRPr>
          </a:p>
        </p:txBody>
      </p:sp>
    </p:spTree>
    <p:extLst>
      <p:ext uri="{BB962C8B-B14F-4D97-AF65-F5344CB8AC3E}">
        <p14:creationId xmlns:p14="http://schemas.microsoft.com/office/powerpoint/2010/main" val="60328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a:t>Advanced Analytics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0" y="4827835"/>
            <a:ext cx="4572000" cy="1518877"/>
          </a:xfrm>
        </p:spPr>
        <p:txBody>
          <a:bodyPr/>
          <a:lstStyle/>
          <a:p>
            <a:pPr marL="0" indent="0" algn="ctr">
              <a:buNone/>
            </a:pPr>
            <a:r>
              <a:rPr lang="en-US"/>
              <a:t>Modern Data Warehousing</a:t>
            </a:r>
          </a:p>
          <a:p>
            <a:pPr marL="0" indent="0" algn="ctr">
              <a:buNone/>
            </a:pPr>
            <a:endParaRPr lang="en-US" sz="1600">
              <a:solidFill>
                <a:schemeClr val="bg2">
                  <a:lumMod val="50000"/>
                </a:schemeClr>
              </a:solidFill>
            </a:endParaRPr>
          </a:p>
          <a:p>
            <a:pPr marL="0" indent="0" algn="ctr">
              <a:buNone/>
            </a:pPr>
            <a:r>
              <a:rPr lang="en-US" sz="1600">
                <a:solidFill>
                  <a:schemeClr val="bg2">
                    <a:lumMod val="50000"/>
                  </a:schemeClr>
                </a:solidFill>
              </a:rPr>
              <a:t>“We want to integrate all our data including ‘big data” with our data warehouse”</a:t>
            </a:r>
          </a:p>
          <a:p>
            <a:pPr algn="ctr"/>
            <a:endParaRPr lang="en-US"/>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796472" y="4842511"/>
            <a:ext cx="2868929" cy="1548452"/>
          </a:xfrm>
        </p:spPr>
        <p:txBody>
          <a:bodyPr/>
          <a:lstStyle/>
          <a:p>
            <a:pPr marL="0" indent="0" algn="ctr">
              <a:buNone/>
            </a:pPr>
            <a:r>
              <a:rPr lang="en-US"/>
              <a:t>Advanced Analytics</a:t>
            </a:r>
          </a:p>
          <a:p>
            <a:pPr marL="0" lvl="3" indent="0" algn="ctr">
              <a:spcAft>
                <a:spcPts val="300"/>
              </a:spcAft>
              <a:buNone/>
            </a:pPr>
            <a:endParaRPr lang="en-US" sz="1600">
              <a:solidFill>
                <a:schemeClr val="bg2">
                  <a:lumMod val="50000"/>
                </a:schemeClr>
              </a:solidFill>
            </a:endParaRPr>
          </a:p>
          <a:p>
            <a:pPr marL="0" lvl="3" indent="0" algn="ctr">
              <a:spcAft>
                <a:spcPts val="300"/>
              </a:spcAft>
              <a:buNone/>
            </a:pPr>
            <a:r>
              <a:rPr lang="en-US" sz="1600">
                <a:solidFill>
                  <a:schemeClr val="bg2">
                    <a:lumMod val="50000"/>
                  </a:schemeClr>
                </a:solidFill>
              </a:rPr>
              <a:t>“We are trying to predict when our customers churn.”</a:t>
            </a:r>
          </a:p>
          <a:p>
            <a:pPr algn="ctr"/>
            <a:endParaRPr lang="en-US"/>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911158" y="4842511"/>
            <a:ext cx="3667271" cy="1740476"/>
          </a:xfrm>
        </p:spPr>
        <p:txBody>
          <a:bodyPr/>
          <a:lstStyle/>
          <a:p>
            <a:pPr marL="0" indent="0" algn="ctr">
              <a:buNone/>
            </a:pPr>
            <a:r>
              <a:rPr lang="en-US"/>
              <a:t>Real-time Analytics</a:t>
            </a:r>
          </a:p>
          <a:p>
            <a:pPr marL="0" indent="0" algn="ctr">
              <a:buNone/>
            </a:pPr>
            <a:endParaRPr lang="en-US" sz="1600">
              <a:solidFill>
                <a:schemeClr val="bg2">
                  <a:lumMod val="50000"/>
                </a:schemeClr>
              </a:solidFill>
            </a:endParaRPr>
          </a:p>
          <a:p>
            <a:pPr marL="0" indent="0" algn="ctr">
              <a:buNone/>
            </a:pPr>
            <a:r>
              <a:rPr lang="en-US" sz="1600">
                <a:solidFill>
                  <a:schemeClr val="bg2">
                    <a:lumMod val="50000"/>
                  </a:schemeClr>
                </a:solidFill>
              </a:rPr>
              <a:t>“We are trying to get insights from our devices in real-time, etc.”</a:t>
            </a:r>
          </a:p>
          <a:p>
            <a:pPr algn="ctr"/>
            <a:endParaRPr lang="en-US"/>
          </a:p>
        </p:txBody>
      </p:sp>
      <p:sp>
        <p:nvSpPr>
          <p:cNvPr id="20" name="Oval 19"/>
          <p:cNvSpPr/>
          <p:nvPr/>
        </p:nvSpPr>
        <p:spPr>
          <a:xfrm>
            <a:off x="9122906" y="3158819"/>
            <a:ext cx="1160227" cy="113955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Oval 5"/>
          <p:cNvSpPr/>
          <p:nvPr/>
        </p:nvSpPr>
        <p:spPr>
          <a:xfrm>
            <a:off x="5658352" y="3158819"/>
            <a:ext cx="1125848" cy="116315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801006" y="3587357"/>
            <a:ext cx="345145" cy="375305"/>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6158975" y="3479360"/>
            <a:ext cx="507478" cy="512613"/>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 Placeholder 25">
            <a:extLst>
              <a:ext uri="{FF2B5EF4-FFF2-40B4-BE49-F238E27FC236}">
                <a16:creationId xmlns:a16="http://schemas.microsoft.com/office/drawing/2014/main" id="{F3DD155D-EEA7-485D-B507-CD2F89CF5E1F}"/>
              </a:ext>
            </a:extLst>
          </p:cNvPr>
          <p:cNvSpPr>
            <a:spLocks noGrp="1"/>
          </p:cNvSpPr>
          <p:nvPr>
            <p:ph type="body" sz="quarter" idx="10"/>
          </p:nvPr>
        </p:nvSpPr>
        <p:spPr>
          <a:xfrm>
            <a:off x="270703" y="1082163"/>
            <a:ext cx="11920432" cy="849463"/>
          </a:xfrm>
        </p:spPr>
        <p:txBody>
          <a:bodyPr/>
          <a:lstStyle/>
          <a:p>
            <a:r>
              <a:rPr lang="en-US" sz="2400"/>
              <a:t>Advanced Analytics is the process of applying machine learning and/or deep learning techniques to data for the purpose of creating predictive/prescriptive insights. </a:t>
            </a:r>
          </a:p>
        </p:txBody>
      </p:sp>
    </p:spTree>
    <p:extLst>
      <p:ext uri="{BB962C8B-B14F-4D97-AF65-F5344CB8AC3E}">
        <p14:creationId xmlns:p14="http://schemas.microsoft.com/office/powerpoint/2010/main" val="21941285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686"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Advanced analytics-Canonical Operations</a:t>
            </a:r>
          </a:p>
        </p:txBody>
      </p:sp>
      <p:grpSp>
        <p:nvGrpSpPr>
          <p:cNvPr id="46" name="Group 45"/>
          <p:cNvGrpSpPr/>
          <p:nvPr/>
        </p:nvGrpSpPr>
        <p:grpSpPr>
          <a:xfrm>
            <a:off x="224524" y="1457119"/>
            <a:ext cx="3897764" cy="4661175"/>
            <a:chOff x="229025" y="1028646"/>
            <a:chExt cx="3975922" cy="4754641"/>
          </a:xfrm>
        </p:grpSpPr>
        <p:sp>
          <p:nvSpPr>
            <p:cNvPr id="31" name="TextBox 30"/>
            <p:cNvSpPr txBox="1"/>
            <p:nvPr/>
          </p:nvSpPr>
          <p:spPr>
            <a:xfrm>
              <a:off x="229025" y="1028646"/>
              <a:ext cx="1658146" cy="849463"/>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921"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Ingest</a:t>
              </a:r>
            </a:p>
          </p:txBody>
        </p:sp>
        <p:sp>
          <p:nvSpPr>
            <p:cNvPr id="37" name="Rectangle 36"/>
            <p:cNvSpPr/>
            <p:nvPr/>
          </p:nvSpPr>
          <p:spPr bwMode="auto">
            <a:xfrm>
              <a:off x="273027" y="5143207"/>
              <a:ext cx="3931920" cy="640080"/>
            </a:xfrm>
            <a:prstGeom prst="rect">
              <a:avLst/>
            </a:prstGeom>
            <a:solidFill>
              <a:srgbClr val="00208F"/>
            </a:solid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all"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Acquire, understand</a:t>
              </a:r>
            </a:p>
          </p:txBody>
        </p:sp>
      </p:grpSp>
      <p:grpSp>
        <p:nvGrpSpPr>
          <p:cNvPr id="47" name="Group 46"/>
          <p:cNvGrpSpPr/>
          <p:nvPr/>
        </p:nvGrpSpPr>
        <p:grpSpPr>
          <a:xfrm>
            <a:off x="4165425" y="1505428"/>
            <a:ext cx="3857911" cy="4612866"/>
            <a:chOff x="4248949" y="1077923"/>
            <a:chExt cx="3935270" cy="4705364"/>
          </a:xfrm>
        </p:grpSpPr>
        <p:grpSp>
          <p:nvGrpSpPr>
            <p:cNvPr id="35" name="Group 34"/>
            <p:cNvGrpSpPr/>
            <p:nvPr/>
          </p:nvGrpSpPr>
          <p:grpSpPr>
            <a:xfrm>
              <a:off x="4248949" y="1077923"/>
              <a:ext cx="3935270" cy="4065284"/>
              <a:chOff x="4248949" y="1077923"/>
              <a:chExt cx="3935270" cy="4065284"/>
            </a:xfrm>
          </p:grpSpPr>
          <p:pic>
            <p:nvPicPr>
              <p:cNvPr id="29" name="Picture 28"/>
              <p:cNvPicPr>
                <a:picLocks noChangeAspect="1"/>
              </p:cNvPicPr>
              <p:nvPr/>
            </p:nvPicPr>
            <p:blipFill rotWithShape="1">
              <a:blip r:embed="rId3"/>
              <a:srcRect l="401" t="401" r="401" b="401"/>
              <a:stretch/>
            </p:blipFill>
            <p:spPr>
              <a:xfrm>
                <a:off x="4252299" y="1211287"/>
                <a:ext cx="3931920" cy="3931920"/>
              </a:xfrm>
              <a:prstGeom prst="rect">
                <a:avLst/>
              </a:prstGeom>
            </p:spPr>
          </p:pic>
          <p:sp>
            <p:nvSpPr>
              <p:cNvPr id="32" name="TextBox 31"/>
              <p:cNvSpPr txBox="1"/>
              <p:nvPr/>
            </p:nvSpPr>
            <p:spPr>
              <a:xfrm>
                <a:off x="4248949" y="1077923"/>
                <a:ext cx="2235035" cy="804061"/>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Modeling</a:t>
                </a:r>
              </a:p>
            </p:txBody>
          </p:sp>
        </p:grpSp>
        <p:sp>
          <p:nvSpPr>
            <p:cNvPr id="38" name="Rectangle 37"/>
            <p:cNvSpPr/>
            <p:nvPr/>
          </p:nvSpPr>
          <p:spPr bwMode="auto">
            <a:xfrm>
              <a:off x="4252299" y="5143207"/>
              <a:ext cx="3931920" cy="640080"/>
            </a:xfrm>
            <a:prstGeom prst="rect">
              <a:avLst/>
            </a:prstGeom>
            <a:solidFill>
              <a:srgbClr val="0058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all"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S PGothic" charset="0"/>
                  <a:cs typeface="Segoe UI Semibold" panose="020B0702040204020203" pitchFamily="34" charset="0"/>
                </a:rPr>
                <a:t>Training, validation</a:t>
              </a:r>
            </a:p>
          </p:txBody>
        </p:sp>
      </p:grpSp>
      <p:grpSp>
        <p:nvGrpSpPr>
          <p:cNvPr id="48" name="Group 47"/>
          <p:cNvGrpSpPr/>
          <p:nvPr/>
        </p:nvGrpSpPr>
        <p:grpSpPr>
          <a:xfrm>
            <a:off x="8023336" y="1505428"/>
            <a:ext cx="3899404" cy="4612866"/>
            <a:chOff x="8184220" y="1077923"/>
            <a:chExt cx="3977595" cy="4705364"/>
          </a:xfrm>
        </p:grpSpPr>
        <p:grpSp>
          <p:nvGrpSpPr>
            <p:cNvPr id="45" name="Group 44"/>
            <p:cNvGrpSpPr/>
            <p:nvPr/>
          </p:nvGrpSpPr>
          <p:grpSpPr>
            <a:xfrm>
              <a:off x="8184220" y="1077923"/>
              <a:ext cx="3977595" cy="4065284"/>
              <a:chOff x="8184220" y="1077923"/>
              <a:chExt cx="3977595" cy="4065284"/>
            </a:xfrm>
          </p:grpSpPr>
          <p:pic>
            <p:nvPicPr>
              <p:cNvPr id="44" name="Picture 43"/>
              <p:cNvPicPr>
                <a:picLocks noChangeAspect="1"/>
              </p:cNvPicPr>
              <p:nvPr/>
            </p:nvPicPr>
            <p:blipFill rotWithShape="1">
              <a:blip r:embed="rId4"/>
              <a:srcRect l="543" t="543" r="543" b="543"/>
              <a:stretch/>
            </p:blipFill>
            <p:spPr>
              <a:xfrm>
                <a:off x="8229895" y="1211287"/>
                <a:ext cx="3931920" cy="3931920"/>
              </a:xfrm>
              <a:prstGeom prst="rect">
                <a:avLst/>
              </a:prstGeom>
            </p:spPr>
          </p:pic>
          <p:sp>
            <p:nvSpPr>
              <p:cNvPr id="33" name="TextBox 32"/>
              <p:cNvSpPr txBox="1"/>
              <p:nvPr/>
            </p:nvSpPr>
            <p:spPr>
              <a:xfrm>
                <a:off x="8184220" y="1077923"/>
                <a:ext cx="2779538" cy="804061"/>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Deployment</a:t>
                </a:r>
              </a:p>
            </p:txBody>
          </p:sp>
        </p:grpSp>
        <p:sp>
          <p:nvSpPr>
            <p:cNvPr id="39" name="Rectangle 38"/>
            <p:cNvSpPr/>
            <p:nvPr/>
          </p:nvSpPr>
          <p:spPr bwMode="auto">
            <a:xfrm>
              <a:off x="8229895" y="5143207"/>
              <a:ext cx="3931920" cy="640080"/>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all"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S PGothic" charset="0"/>
                  <a:cs typeface="Segoe UI Semibold" panose="020B0702040204020203" pitchFamily="34" charset="0"/>
                </a:rPr>
                <a:t>Deploy, integrate</a:t>
              </a:r>
            </a:p>
          </p:txBody>
        </p:sp>
      </p:grpSp>
      <p:sp>
        <p:nvSpPr>
          <p:cNvPr id="2" name="Rectangle 1">
            <a:extLst>
              <a:ext uri="{FF2B5EF4-FFF2-40B4-BE49-F238E27FC236}">
                <a16:creationId xmlns:a16="http://schemas.microsoft.com/office/drawing/2014/main" id="{E1DB1A3A-0355-45D2-B285-9EE25300FA66}"/>
              </a:ext>
            </a:extLst>
          </p:cNvPr>
          <p:cNvSpPr/>
          <p:nvPr/>
        </p:nvSpPr>
        <p:spPr bwMode="auto">
          <a:xfrm>
            <a:off x="267661" y="1636169"/>
            <a:ext cx="3854627" cy="38546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5060" name="Picture 4" descr="https://infoloom.com/media/images/Icon-Funnel-256.original.png">
            <a:extLst>
              <a:ext uri="{FF2B5EF4-FFF2-40B4-BE49-F238E27FC236}">
                <a16:creationId xmlns:a16="http://schemas.microsoft.com/office/drawing/2014/main" id="{86BF0529-B711-450B-8990-1C38AAC3F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560" y="2657968"/>
            <a:ext cx="2832828" cy="2832828"/>
          </a:xfrm>
          <a:prstGeom prst="rect">
            <a:avLst/>
          </a:prstGeom>
          <a:solidFill>
            <a:schemeClr val="accent3"/>
          </a:solidFill>
        </p:spPr>
      </p:pic>
      <p:sp>
        <p:nvSpPr>
          <p:cNvPr id="22" name="TextBox 21">
            <a:extLst>
              <a:ext uri="{FF2B5EF4-FFF2-40B4-BE49-F238E27FC236}">
                <a16:creationId xmlns:a16="http://schemas.microsoft.com/office/drawing/2014/main" id="{77F3B8CB-A6D7-47DD-80DA-41321F14B733}"/>
              </a:ext>
            </a:extLst>
          </p:cNvPr>
          <p:cNvSpPr txBox="1"/>
          <p:nvPr/>
        </p:nvSpPr>
        <p:spPr>
          <a:xfrm>
            <a:off x="337417" y="1505429"/>
            <a:ext cx="3784871" cy="1286853"/>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6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Data Acquisition &amp; Understanding</a:t>
            </a:r>
          </a:p>
        </p:txBody>
      </p:sp>
    </p:spTree>
    <p:extLst>
      <p:ext uri="{BB962C8B-B14F-4D97-AF65-F5344CB8AC3E}">
        <p14:creationId xmlns:p14="http://schemas.microsoft.com/office/powerpoint/2010/main" val="373752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65" y="487"/>
            <a:ext cx="12190271" cy="6857027"/>
          </a:xfrm>
          <a:prstGeom prst="rect">
            <a:avLst/>
          </a:prstGeom>
          <a:solidFill>
            <a:schemeClr val="bg1"/>
          </a:solidFill>
          <a:ln>
            <a:noFill/>
          </a:ln>
          <a:effectLst/>
        </p:spPr>
      </p:sp>
      <p:sp>
        <p:nvSpPr>
          <p:cNvPr id="11" name="Freeform: Shape 10">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5591" y="5367634"/>
            <a:ext cx="3175546" cy="1489882"/>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395" y="5367634"/>
            <a:ext cx="9564939" cy="1489882"/>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946" y="5529587"/>
            <a:ext cx="9386721" cy="1096175"/>
          </a:xfrm>
        </p:spPr>
        <p:txBody>
          <a:bodyPr vert="horz" lIns="91427" tIns="45713" rIns="91427" bIns="45713" rtlCol="0" anchor="ctr">
            <a:normAutofit fontScale="90000"/>
          </a:bodyPr>
          <a:lstStyle/>
          <a:p>
            <a:r>
              <a:rPr lang="en-US" kern="1200">
                <a:solidFill>
                  <a:schemeClr val="tx1"/>
                </a:solidFill>
                <a:latin typeface="+mj-lt"/>
                <a:ea typeface="+mj-ea"/>
                <a:cs typeface="+mj-cs"/>
              </a:rPr>
              <a:t>Model </a:t>
            </a:r>
            <a:r>
              <a:rPr lang="en-US"/>
              <a:t>Creation &amp; Deployment </a:t>
            </a:r>
            <a:r>
              <a:rPr lang="en-US" kern="1200">
                <a:solidFill>
                  <a:schemeClr val="tx1"/>
                </a:solidFill>
                <a:latin typeface="+mj-lt"/>
                <a:ea typeface="+mj-ea"/>
                <a:cs typeface="+mj-cs"/>
              </a:rPr>
              <a:t>Process </a:t>
            </a:r>
            <a:br>
              <a:rPr lang="en-US" kern="1200">
                <a:solidFill>
                  <a:schemeClr val="tx1"/>
                </a:solidFill>
                <a:latin typeface="+mj-lt"/>
                <a:ea typeface="+mj-ea"/>
                <a:cs typeface="+mj-cs"/>
              </a:rPr>
            </a:br>
            <a:endParaRPr lang="en-US" kern="1200">
              <a:solidFill>
                <a:schemeClr val="tx1"/>
              </a:solidFill>
              <a:latin typeface="+mj-lt"/>
              <a:ea typeface="+mj-ea"/>
              <a:cs typeface="+mj-cs"/>
            </a:endParaRP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946" y="643862"/>
          <a:ext cx="10514108" cy="4080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09555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Advanced Analytics Pattern IN Azure</a:t>
            </a: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light"/>
                  <a:ea typeface="+mn-ea"/>
                  <a:cs typeface="+mn-cs"/>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869530"/>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869530"/>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004666"/>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7404" y="3769394"/>
            <a:ext cx="431826"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05F606-D415-4E85-B2EC-6F8C096DCD5A}"/>
              </a:ext>
            </a:extLst>
          </p:cNvPr>
          <p:cNvSpPr/>
          <p:nvPr/>
        </p:nvSpPr>
        <p:spPr bwMode="auto">
          <a:xfrm>
            <a:off x="3448332" y="3477062"/>
            <a:ext cx="742660" cy="641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97DE9726-BD7C-4657-9A44-8986AE62F9E7}"/>
              </a:ext>
            </a:extLst>
          </p:cNvPr>
          <p:cNvSpPr txBox="1"/>
          <p:nvPr/>
        </p:nvSpPr>
        <p:spPr>
          <a:xfrm>
            <a:off x="179830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270935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069049" y="4101321"/>
            <a:ext cx="832279"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6819102" y="4105120"/>
            <a:ext cx="1255472" cy="230832"/>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08065" y="3453071"/>
            <a:ext cx="670390" cy="673651"/>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2142676" y="2173204"/>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  </a:t>
            </a:r>
          </a:p>
        </p:txBody>
      </p:sp>
      <p:sp>
        <p:nvSpPr>
          <p:cNvPr id="70" name="TextBox 69">
            <a:extLst>
              <a:ext uri="{FF2B5EF4-FFF2-40B4-BE49-F238E27FC236}">
                <a16:creationId xmlns:a16="http://schemas.microsoft.com/office/drawing/2014/main" id="{4B003B8B-78F8-410B-B731-59EB90E54A84}"/>
              </a:ext>
            </a:extLst>
          </p:cNvPr>
          <p:cNvSpPr txBox="1"/>
          <p:nvPr/>
        </p:nvSpPr>
        <p:spPr>
          <a:xfrm>
            <a:off x="4088243" y="2173205"/>
            <a:ext cx="684606"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72457" y="1651555"/>
            <a:ext cx="670390" cy="647646"/>
          </a:xfrm>
          <a:prstGeom prst="rect">
            <a:avLst/>
          </a:prstGeom>
        </p:spPr>
      </p:pic>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1814880" y="3344756"/>
            <a:ext cx="3136425"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3068726" y="1637496"/>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452137" y="3342974"/>
            <a:ext cx="3538897"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1924743" y="1538869"/>
            <a:ext cx="6561967"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06ED9446-6371-4280-BD14-9664CA491682}"/>
              </a:ext>
            </a:extLst>
          </p:cNvPr>
          <p:cNvSpPr/>
          <p:nvPr/>
        </p:nvSpPr>
        <p:spPr bwMode="auto">
          <a:xfrm>
            <a:off x="3979507" y="1652614"/>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62673" y="1737634"/>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DC1FE6FA-3E68-40C5-A486-E185CA18E66B}"/>
              </a:ext>
            </a:extLst>
          </p:cNvPr>
          <p:cNvSpPr/>
          <p:nvPr/>
        </p:nvSpPr>
        <p:spPr bwMode="auto">
          <a:xfrm>
            <a:off x="2631536" y="3474759"/>
            <a:ext cx="684606" cy="639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951305" y="3875301"/>
            <a:ext cx="495990"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flipH="1">
            <a:off x="7221586" y="2685554"/>
            <a:ext cx="1" cy="65742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2662337" y="2966366"/>
            <a:ext cx="2291546"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8"/>
            <a:ext cx="233557" cy="1"/>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2"/>
          <a:stretch>
            <a:fillRect/>
          </a:stretch>
        </p:blipFill>
        <p:spPr>
          <a:xfrm>
            <a:off x="199216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283354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66155" y="3536683"/>
            <a:ext cx="565912" cy="565912"/>
          </a:xfrm>
          <a:prstGeom prst="rect">
            <a:avLst/>
          </a:prstGeom>
        </p:spPr>
      </p:pic>
      <p:pic>
        <p:nvPicPr>
          <p:cNvPr id="151" name="Picture 150" descr="A close up of a sign&#10;&#10;Description generated with high confidence">
            <a:extLst>
              <a:ext uri="{FF2B5EF4-FFF2-40B4-BE49-F238E27FC236}">
                <a16:creationId xmlns:a16="http://schemas.microsoft.com/office/drawing/2014/main" id="{729C5043-AD9F-45CB-A224-E71ACCACC8D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29799" y="3606213"/>
            <a:ext cx="445957" cy="445958"/>
          </a:xfrm>
          <a:prstGeom prst="rect">
            <a:avLst/>
          </a:prstGeom>
        </p:spPr>
      </p:pic>
      <p:sp>
        <p:nvSpPr>
          <p:cNvPr id="152" name="Rectangle 151">
            <a:extLst>
              <a:ext uri="{FF2B5EF4-FFF2-40B4-BE49-F238E27FC236}">
                <a16:creationId xmlns:a16="http://schemas.microsoft.com/office/drawing/2014/main" id="{FDC8B70C-51B3-4934-92E8-A0A465FFD4CE}"/>
              </a:ext>
            </a:extLst>
          </p:cNvPr>
          <p:cNvSpPr/>
          <p:nvPr/>
        </p:nvSpPr>
        <p:spPr>
          <a:xfrm>
            <a:off x="5447295" y="4105770"/>
            <a:ext cx="1410964" cy="230832"/>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44182" y="1737634"/>
            <a:ext cx="475488" cy="475488"/>
          </a:xfrm>
          <a:prstGeom prst="rect">
            <a:avLst/>
          </a:prstGeom>
        </p:spPr>
      </p:pic>
      <p:sp>
        <p:nvSpPr>
          <p:cNvPr id="157" name="TextBox 156">
            <a:extLst>
              <a:ext uri="{FF2B5EF4-FFF2-40B4-BE49-F238E27FC236}">
                <a16:creationId xmlns:a16="http://schemas.microsoft.com/office/drawing/2014/main" id="{14A96201-96B7-4060-B19F-70C6C53699A3}"/>
              </a:ext>
            </a:extLst>
          </p:cNvPr>
          <p:cNvSpPr txBox="1"/>
          <p:nvPr/>
        </p:nvSpPr>
        <p:spPr>
          <a:xfrm>
            <a:off x="3092778" y="2173205"/>
            <a:ext cx="8578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b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STUDIO  </a:t>
            </a:r>
          </a:p>
        </p:txBody>
      </p:sp>
      <p:pic>
        <p:nvPicPr>
          <p:cNvPr id="158" name="Picture 157">
            <a:extLst>
              <a:ext uri="{FF2B5EF4-FFF2-40B4-BE49-F238E27FC236}">
                <a16:creationId xmlns:a16="http://schemas.microsoft.com/office/drawing/2014/main" id="{8C4AC148-D50B-4725-A541-C4222428D4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68636" y="1737634"/>
            <a:ext cx="475489" cy="475488"/>
          </a:xfrm>
          <a:prstGeom prst="rect">
            <a:avLst/>
          </a:prstGeom>
        </p:spPr>
      </p:pic>
      <p:sp>
        <p:nvSpPr>
          <p:cNvPr id="159" name="TextBox 158">
            <a:extLst>
              <a:ext uri="{FF2B5EF4-FFF2-40B4-BE49-F238E27FC236}">
                <a16:creationId xmlns:a16="http://schemas.microsoft.com/office/drawing/2014/main" id="{DBF719C8-E59B-47E4-BF4C-2A41FEF4B947}"/>
              </a:ext>
            </a:extLst>
          </p:cNvPr>
          <p:cNvSpPr txBox="1"/>
          <p:nvPr/>
        </p:nvSpPr>
        <p:spPr>
          <a:xfrm>
            <a:off x="5726127" y="2173205"/>
            <a:ext cx="1054200"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Server </a:t>
            </a:r>
            <a:b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(In-database ML)</a:t>
            </a:r>
          </a:p>
        </p:txBody>
      </p:sp>
      <p:sp>
        <p:nvSpPr>
          <p:cNvPr id="160" name="TextBox 159">
            <a:extLst>
              <a:ext uri="{FF2B5EF4-FFF2-40B4-BE49-F238E27FC236}">
                <a16:creationId xmlns:a16="http://schemas.microsoft.com/office/drawing/2014/main" id="{7D05A728-7162-4E08-8398-215FA88D9256}"/>
              </a:ext>
            </a:extLst>
          </p:cNvPr>
          <p:cNvSpPr txBox="1"/>
          <p:nvPr/>
        </p:nvSpPr>
        <p:spPr>
          <a:xfrm>
            <a:off x="4685286" y="2187609"/>
            <a:ext cx="1244733"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b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08628" y="1758422"/>
            <a:ext cx="475488" cy="475488"/>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6715950" y="2170390"/>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5420" y="2491446"/>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553" y="1733097"/>
            <a:ext cx="997851" cy="3912845"/>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20853" y="1160721"/>
            <a:ext cx="1114728" cy="6832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SERVING </a:t>
            </a:r>
            <a:b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b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59627" y="1956079"/>
            <a:ext cx="530352" cy="475488"/>
          </a:xfrm>
          <a:prstGeom prst="rect">
            <a:avLst/>
          </a:prstGeom>
        </p:spPr>
      </p:pic>
      <p:grpSp>
        <p:nvGrpSpPr>
          <p:cNvPr id="289" name="Group 288">
            <a:extLst>
              <a:ext uri="{FF2B5EF4-FFF2-40B4-BE49-F238E27FC236}">
                <a16:creationId xmlns:a16="http://schemas.microsoft.com/office/drawing/2014/main" id="{3DCA6A38-7D4D-4BA3-9833-6B3A6767267B}"/>
              </a:ext>
            </a:extLst>
          </p:cNvPr>
          <p:cNvGrpSpPr>
            <a:grpSpLocks noChangeAspect="1"/>
          </p:cNvGrpSpPr>
          <p:nvPr/>
        </p:nvGrpSpPr>
        <p:grpSpPr>
          <a:xfrm>
            <a:off x="6116725" y="1736500"/>
            <a:ext cx="359070" cy="475488"/>
            <a:chOff x="6372224" y="3082295"/>
            <a:chExt cx="1533525" cy="2030732"/>
          </a:xfrm>
        </p:grpSpPr>
        <p:sp>
          <p:nvSpPr>
            <p:cNvPr id="292" name="Freeform: Shape 291">
              <a:extLst>
                <a:ext uri="{FF2B5EF4-FFF2-40B4-BE49-F238E27FC236}">
                  <a16:creationId xmlns:a16="http://schemas.microsoft.com/office/drawing/2014/main" id="{1D69B1C4-449C-4D43-A268-CBE4AB49A426}"/>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3" name="Freeform: Shape 292">
              <a:extLst>
                <a:ext uri="{FF2B5EF4-FFF2-40B4-BE49-F238E27FC236}">
                  <a16:creationId xmlns:a16="http://schemas.microsoft.com/office/drawing/2014/main" id="{F545509E-8ACF-4891-A32C-8237635C7CD0}"/>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DDC22529-B29F-4778-8D55-F6DD55FEDB2D}"/>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1B68D932-30A1-4A3C-AC49-F9BDEE00BA2B}"/>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08C7AB65-FFD2-4902-A9E0-C6B4A776E9E9}"/>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4B1497DB-2CDF-49E7-9987-696F011D6D9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Shape 308">
              <a:extLst>
                <a:ext uri="{FF2B5EF4-FFF2-40B4-BE49-F238E27FC236}">
                  <a16:creationId xmlns:a16="http://schemas.microsoft.com/office/drawing/2014/main" id="{58A0CFF4-0320-45DD-A108-1F0AB734B87A}"/>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Freeform: Shape 309">
              <a:extLst>
                <a:ext uri="{FF2B5EF4-FFF2-40B4-BE49-F238E27FC236}">
                  <a16:creationId xmlns:a16="http://schemas.microsoft.com/office/drawing/2014/main" id="{6E7ADB3F-94CD-41E6-B15F-C4E910EF3E68}"/>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12" name="TextBox 311">
            <a:extLst>
              <a:ext uri="{FF2B5EF4-FFF2-40B4-BE49-F238E27FC236}">
                <a16:creationId xmlns:a16="http://schemas.microsoft.com/office/drawing/2014/main" id="{B013948E-276B-477F-8286-24621E016DF3}"/>
              </a:ext>
            </a:extLst>
          </p:cNvPr>
          <p:cNvSpPr txBox="1"/>
          <p:nvPr/>
        </p:nvSpPr>
        <p:spPr>
          <a:xfrm>
            <a:off x="9283587" y="3249910"/>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601" y="2813205"/>
            <a:ext cx="359070" cy="475488"/>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325" name="Picture 324">
            <a:extLst>
              <a:ext uri="{FF2B5EF4-FFF2-40B4-BE49-F238E27FC236}">
                <a16:creationId xmlns:a16="http://schemas.microsoft.com/office/drawing/2014/main" id="{1204FFAF-8DBA-4E30-98E3-B40EEFC116D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75722" y="3667879"/>
            <a:ext cx="495330" cy="495330"/>
          </a:xfrm>
          <a:prstGeom prst="rect">
            <a:avLst/>
          </a:prstGeom>
        </p:spPr>
      </p:pic>
      <p:sp>
        <p:nvSpPr>
          <p:cNvPr id="326" name="TextBox 325">
            <a:extLst>
              <a:ext uri="{FF2B5EF4-FFF2-40B4-BE49-F238E27FC236}">
                <a16:creationId xmlns:a16="http://schemas.microsoft.com/office/drawing/2014/main" id="{822DEC2B-CDF4-4E8E-ACE6-7D856D2FE492}"/>
              </a:ext>
            </a:extLst>
          </p:cNvPr>
          <p:cNvSpPr txBox="1"/>
          <p:nvPr/>
        </p:nvSpPr>
        <p:spPr>
          <a:xfrm>
            <a:off x="9264315" y="4086719"/>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DW </a:t>
            </a:r>
          </a:p>
        </p:txBody>
      </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991034" y="3947814"/>
            <a:ext cx="219870"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45800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32215" y="3582377"/>
            <a:ext cx="530352" cy="475488"/>
          </a:xfrm>
          <a:prstGeom prst="rect">
            <a:avLst/>
          </a:prstGeom>
        </p:spPr>
      </p:pic>
      <p:pic>
        <p:nvPicPr>
          <p:cNvPr id="35" name="Picture 34" descr="A close up of a sign&#10;&#10;Description generated with very high confidence">
            <a:extLst>
              <a:ext uri="{FF2B5EF4-FFF2-40B4-BE49-F238E27FC236}">
                <a16:creationId xmlns:a16="http://schemas.microsoft.com/office/drawing/2014/main" id="{43E8A72F-3A80-4164-8681-6410B2F3CED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741226" y="1789356"/>
            <a:ext cx="475488" cy="475488"/>
          </a:xfrm>
          <a:prstGeom prst="rect">
            <a:avLst/>
          </a:prstGeom>
        </p:spPr>
      </p:pic>
      <p:sp>
        <p:nvSpPr>
          <p:cNvPr id="332" name="TextBox 331">
            <a:extLst>
              <a:ext uri="{FF2B5EF4-FFF2-40B4-BE49-F238E27FC236}">
                <a16:creationId xmlns:a16="http://schemas.microsoft.com/office/drawing/2014/main" id="{86BB609A-497B-4924-B314-40D41E667A36}"/>
              </a:ext>
            </a:extLst>
          </p:cNvPr>
          <p:cNvSpPr txBox="1"/>
          <p:nvPr/>
        </p:nvSpPr>
        <p:spPr>
          <a:xfrm>
            <a:off x="7548548" y="2173815"/>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BATCH AI</a:t>
            </a:r>
          </a:p>
        </p:txBody>
      </p:sp>
      <p:sp>
        <p:nvSpPr>
          <p:cNvPr id="333" name="TextBox 332">
            <a:extLst>
              <a:ext uri="{FF2B5EF4-FFF2-40B4-BE49-F238E27FC236}">
                <a16:creationId xmlns:a16="http://schemas.microsoft.com/office/drawing/2014/main" id="{8F74C718-9E87-4FC8-8874-FC326B3B40B7}"/>
              </a:ext>
            </a:extLst>
          </p:cNvPr>
          <p:cNvSpPr txBox="1"/>
          <p:nvPr/>
        </p:nvSpPr>
        <p:spPr>
          <a:xfrm>
            <a:off x="419433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44634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43" name="TextBox 342">
            <a:extLst>
              <a:ext uri="{FF2B5EF4-FFF2-40B4-BE49-F238E27FC236}">
                <a16:creationId xmlns:a16="http://schemas.microsoft.com/office/drawing/2014/main" id="{975B4036-97AF-4A6C-A3DB-2B5A6586BF89}"/>
              </a:ext>
            </a:extLst>
          </p:cNvPr>
          <p:cNvSpPr txBox="1"/>
          <p:nvPr/>
        </p:nvSpPr>
        <p:spPr>
          <a:xfrm>
            <a:off x="118369" y="809983"/>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2050">
                    <a:lumMod val="50000"/>
                    <a:lumOff val="50000"/>
                  </a:srgbClr>
                </a:solidFill>
                <a:effectLst/>
                <a:uLnTx/>
                <a:uFillTx/>
                <a:latin typeface="Segoe UI Semilight"/>
                <a:ea typeface="+mn-ea"/>
                <a:cs typeface="Segoe UI Semilight" panose="020B0402040204020203" pitchFamily="34" charset="0"/>
              </a:rPr>
              <a:t>Performing data collection/understanding, modeling and deployment</a:t>
            </a:r>
          </a:p>
        </p:txBody>
      </p:sp>
      <p:sp>
        <p:nvSpPr>
          <p:cNvPr id="346" name="TextBox 345">
            <a:extLst>
              <a:ext uri="{FF2B5EF4-FFF2-40B4-BE49-F238E27FC236}">
                <a16:creationId xmlns:a16="http://schemas.microsoft.com/office/drawing/2014/main" id="{83423BFD-84C0-47A8-91BC-4A68DF7A12F4}"/>
              </a:ext>
            </a:extLst>
          </p:cNvPr>
          <p:cNvSpPr txBox="1"/>
          <p:nvPr/>
        </p:nvSpPr>
        <p:spPr>
          <a:xfrm>
            <a:off x="2350521" y="578545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528513" y="5241797"/>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530259" y="5641221"/>
            <a:ext cx="1533824"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CONTAINER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48474" y="4608893"/>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TRAINED MODEL HOSTING</a:t>
            </a: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061476" y="5165733"/>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6482338" y="5006039"/>
            <a:ext cx="2382734"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7" name="TextBox 356">
            <a:extLst>
              <a:ext uri="{FF2B5EF4-FFF2-40B4-BE49-F238E27FC236}">
                <a16:creationId xmlns:a16="http://schemas.microsoft.com/office/drawing/2014/main" id="{5CF0DAC0-50F5-47FB-9200-BF9C260728F8}"/>
              </a:ext>
            </a:extLst>
          </p:cNvPr>
          <p:cNvSpPr txBox="1"/>
          <p:nvPr/>
        </p:nvSpPr>
        <p:spPr>
          <a:xfrm>
            <a:off x="7757686" y="5558194"/>
            <a:ext cx="1079498"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Server </a:t>
            </a:r>
            <a:b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(In-database ML)</a:t>
            </a:r>
          </a:p>
        </p:txBody>
      </p:sp>
      <p:grpSp>
        <p:nvGrpSpPr>
          <p:cNvPr id="358" name="Group 357">
            <a:extLst>
              <a:ext uri="{FF2B5EF4-FFF2-40B4-BE49-F238E27FC236}">
                <a16:creationId xmlns:a16="http://schemas.microsoft.com/office/drawing/2014/main" id="{D85AF024-7337-43E1-A6B0-5ECFF9D052E8}"/>
              </a:ext>
            </a:extLst>
          </p:cNvPr>
          <p:cNvGrpSpPr>
            <a:grpSpLocks noChangeAspect="1"/>
          </p:cNvGrpSpPr>
          <p:nvPr/>
        </p:nvGrpSpPr>
        <p:grpSpPr>
          <a:xfrm>
            <a:off x="8131834" y="5121489"/>
            <a:ext cx="359070" cy="475488"/>
            <a:chOff x="6372224" y="3082295"/>
            <a:chExt cx="1533525" cy="2030732"/>
          </a:xfrm>
        </p:grpSpPr>
        <p:sp>
          <p:nvSpPr>
            <p:cNvPr id="359" name="Freeform: Shape 358">
              <a:extLst>
                <a:ext uri="{FF2B5EF4-FFF2-40B4-BE49-F238E27FC236}">
                  <a16:creationId xmlns:a16="http://schemas.microsoft.com/office/drawing/2014/main" id="{C5A036BA-70B9-4C86-A567-5E48CD78D47D}"/>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0" name="Freeform: Shape 359">
              <a:extLst>
                <a:ext uri="{FF2B5EF4-FFF2-40B4-BE49-F238E27FC236}">
                  <a16:creationId xmlns:a16="http://schemas.microsoft.com/office/drawing/2014/main" id="{1632CA2B-DB4A-4126-82D7-2099E415FD93}"/>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1" name="Freeform: Shape 360">
              <a:extLst>
                <a:ext uri="{FF2B5EF4-FFF2-40B4-BE49-F238E27FC236}">
                  <a16:creationId xmlns:a16="http://schemas.microsoft.com/office/drawing/2014/main" id="{4046F28B-E7D2-4A27-A20C-737210A72E5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2" name="Freeform: Shape 361">
              <a:extLst>
                <a:ext uri="{FF2B5EF4-FFF2-40B4-BE49-F238E27FC236}">
                  <a16:creationId xmlns:a16="http://schemas.microsoft.com/office/drawing/2014/main" id="{5C12CF5C-4A31-4E22-8AC7-B363664D13A6}"/>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3" name="Freeform: Shape 362">
              <a:extLst>
                <a:ext uri="{FF2B5EF4-FFF2-40B4-BE49-F238E27FC236}">
                  <a16:creationId xmlns:a16="http://schemas.microsoft.com/office/drawing/2014/main" id="{1A130095-21B7-4ADC-BD95-758A9ECC7905}"/>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4" name="Freeform: Shape 363">
              <a:extLst>
                <a:ext uri="{FF2B5EF4-FFF2-40B4-BE49-F238E27FC236}">
                  <a16:creationId xmlns:a16="http://schemas.microsoft.com/office/drawing/2014/main" id="{628AA287-40FB-4D8A-8F74-A880A55B9850}"/>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5" name="Freeform: Shape 364">
              <a:extLst>
                <a:ext uri="{FF2B5EF4-FFF2-40B4-BE49-F238E27FC236}">
                  <a16:creationId xmlns:a16="http://schemas.microsoft.com/office/drawing/2014/main" id="{20EC860C-3EB8-4873-BBEE-640230BDF28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6" name="Freeform: Shape 365">
              <a:extLst>
                <a:ext uri="{FF2B5EF4-FFF2-40B4-BE49-F238E27FC236}">
                  <a16:creationId xmlns:a16="http://schemas.microsoft.com/office/drawing/2014/main" id="{685AE559-1C3B-4E01-A908-0D0A4860B695}"/>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53" name="Connector: Elbow 52">
            <a:extLst>
              <a:ext uri="{FF2B5EF4-FFF2-40B4-BE49-F238E27FC236}">
                <a16:creationId xmlns:a16="http://schemas.microsoft.com/office/drawing/2014/main" id="{0606B8EF-8DAF-4848-AFB0-D46424D96EBC}"/>
              </a:ext>
            </a:extLst>
          </p:cNvPr>
          <p:cNvCxnSpPr>
            <a:stCxn id="356" idx="2"/>
          </p:cNvCxnSpPr>
          <p:nvPr/>
        </p:nvCxnSpPr>
        <p:spPr>
          <a:xfrm rot="5400000" flipH="1" flipV="1">
            <a:off x="7966625" y="3476474"/>
            <a:ext cx="2384388" cy="2970228"/>
          </a:xfrm>
          <a:prstGeom prst="bentConnector4">
            <a:avLst>
              <a:gd name="adj1" fmla="val -9587"/>
              <a:gd name="adj2" fmla="val 92206"/>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30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AD3EB-7618-46F5-892D-C28122EE54F1}"/>
              </a:ext>
            </a:extLst>
          </p:cNvPr>
          <p:cNvSpPr>
            <a:spLocks noGrp="1"/>
          </p:cNvSpPr>
          <p:nvPr>
            <p:ph type="title"/>
          </p:nvPr>
        </p:nvSpPr>
        <p:spPr>
          <a:xfrm>
            <a:off x="168572" y="3207082"/>
            <a:ext cx="11655840" cy="899665"/>
          </a:xfrm>
        </p:spPr>
        <p:txBody>
          <a:bodyPr/>
          <a:lstStyle/>
          <a:p>
            <a:r>
              <a:rPr lang="en-US"/>
              <a:t>Data Acquisition &amp; Understanding</a:t>
            </a:r>
          </a:p>
        </p:txBody>
      </p:sp>
    </p:spTree>
    <p:extLst>
      <p:ext uri="{BB962C8B-B14F-4D97-AF65-F5344CB8AC3E}">
        <p14:creationId xmlns:p14="http://schemas.microsoft.com/office/powerpoint/2010/main" val="350046881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B0BC-04CE-4419-B058-9D2DD3D8100C}"/>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Acquire Data</a:t>
            </a:r>
          </a:p>
        </p:txBody>
      </p:sp>
      <p:sp>
        <p:nvSpPr>
          <p:cNvPr id="4" name="TextBox 3">
            <a:extLst>
              <a:ext uri="{FF2B5EF4-FFF2-40B4-BE49-F238E27FC236}">
                <a16:creationId xmlns:a16="http://schemas.microsoft.com/office/drawing/2014/main" id="{A36F6EF8-AE3E-4DED-8E9A-EBA2971E9B26}"/>
              </a:ext>
            </a:extLst>
          </p:cNvPr>
          <p:cNvSpPr txBox="1"/>
          <p:nvPr/>
        </p:nvSpPr>
        <p:spPr>
          <a:xfrm>
            <a:off x="444500" y="1852190"/>
            <a:ext cx="11264900" cy="2590966"/>
          </a:xfrm>
          <a:prstGeom prst="rect">
            <a:avLst/>
          </a:prstGeom>
          <a:noFill/>
        </p:spPr>
        <p:txBody>
          <a:bodyPr wrap="square" lIns="182880" tIns="146304" rIns="182880" bIns="146304" rtlCol="0">
            <a:spAutoFit/>
          </a:bodyPr>
          <a:lstStyle/>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Before any analytics can be performed the data must be collected somewhere. For Advanced Analytics, the choice is between Azure Storage and Azure Data Lake Store.</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These stores typically manage the raw data for the long term, as well as any refinements on the source data – hence the name long term storage</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Applications may push data directly to your long term storage (using the API of the storage service). </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Alternately, another service, such as Azure Data Factory, may coordinate pulling data from the source and writing it to long term storage.</a:t>
            </a:r>
          </a:p>
        </p:txBody>
      </p:sp>
    </p:spTree>
    <p:extLst>
      <p:ext uri="{BB962C8B-B14F-4D97-AF65-F5344CB8AC3E}">
        <p14:creationId xmlns:p14="http://schemas.microsoft.com/office/powerpoint/2010/main" val="1437719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A0E6F3-0619-4E5B-9EBF-4A90B871A29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Long Term data Stores - Requirements</a:t>
            </a:r>
          </a:p>
        </p:txBody>
      </p:sp>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nvPr>
        </p:nvGraphicFramePr>
        <p:xfrm>
          <a:off x="547724" y="1358984"/>
          <a:ext cx="11096552" cy="4827965"/>
        </p:xfrm>
        <a:graphic>
          <a:graphicData uri="http://schemas.openxmlformats.org/drawingml/2006/table">
            <a:tbl>
              <a:tblPr firstRow="1" bandRow="1">
                <a:tableStyleId>{5C22544A-7EE6-4342-B048-85BDC9FD1C3A}</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latin typeface="+mn-lt"/>
                        </a:rPr>
                        <a:t>Capacity</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mn-lt"/>
                        </a:rPr>
                        <a:t>Should be able to store TBs or PBs of data economically. Long term data stores should be able to store any number of objects and associated metadata.</a:t>
                      </a:r>
                    </a:p>
                  </a:txBody>
                  <a:tcPr anchor="ctr"/>
                </a:tc>
                <a:extLst>
                  <a:ext uri="{0D108BD9-81ED-4DB2-BD59-A6C34878D82A}">
                    <a16:rowId xmlns:a16="http://schemas.microsoft.com/office/drawing/2014/main" val="2884594221"/>
                  </a:ext>
                </a:extLst>
              </a:tr>
              <a:tr h="652226">
                <a:tc>
                  <a:txBody>
                    <a:bodyPr/>
                    <a:lstStyle/>
                    <a:p>
                      <a:r>
                        <a:rPr lang="en-US" sz="1600">
                          <a:latin typeface="+mn-lt"/>
                        </a:rPr>
                        <a:t>Performance</a:t>
                      </a:r>
                    </a:p>
                  </a:txBody>
                  <a:tcPr anchor="ctr"/>
                </a:tc>
                <a:tc>
                  <a:txBody>
                    <a:bodyPr/>
                    <a:lstStyle/>
                    <a:p>
                      <a:r>
                        <a:rPr lang="en-US" sz="1600">
                          <a:latin typeface="+mn-lt"/>
                        </a:rPr>
                        <a:t>Should be able to store the incoming data as fast as it arrives— should support high bandwidth, high throughput and low-latency writes.  </a:t>
                      </a:r>
                    </a:p>
                  </a:txBody>
                  <a:tcPr anchor="ctr"/>
                </a:tc>
                <a:extLst>
                  <a:ext uri="{0D108BD9-81ED-4DB2-BD59-A6C34878D82A}">
                    <a16:rowId xmlns:a16="http://schemas.microsoft.com/office/drawing/2014/main" val="3119771194"/>
                  </a:ext>
                </a:extLst>
              </a:tr>
              <a:tr h="652226">
                <a:tc>
                  <a:txBody>
                    <a:bodyPr/>
                    <a:lstStyle/>
                    <a:p>
                      <a:r>
                        <a:rPr lang="en-US" sz="1600">
                          <a:latin typeface="+mn-lt"/>
                        </a:rPr>
                        <a:t>Multiple Tiers</a:t>
                      </a:r>
                    </a:p>
                  </a:txBody>
                  <a:tcPr anchor="ctr"/>
                </a:tc>
                <a:tc>
                  <a:txBody>
                    <a:bodyPr/>
                    <a:lstStyle/>
                    <a:p>
                      <a:r>
                        <a:rPr lang="en-US" sz="1600">
                          <a:latin typeface="+mn-lt"/>
                        </a:rPr>
                        <a:t>Should supports storing the data for extended periods of time i.e. months, years economically. So should have with multiple storage tiers (hot, cold, archival).</a:t>
                      </a:r>
                    </a:p>
                  </a:txBody>
                  <a:tcPr anchor="ctr"/>
                </a:tc>
                <a:extLst>
                  <a:ext uri="{0D108BD9-81ED-4DB2-BD59-A6C34878D82A}">
                    <a16:rowId xmlns:a16="http://schemas.microsoft.com/office/drawing/2014/main" val="1815463641"/>
                  </a:ext>
                </a:extLst>
              </a:tr>
              <a:tr h="608880">
                <a:tc>
                  <a:txBody>
                    <a:bodyPr/>
                    <a:lstStyle/>
                    <a:p>
                      <a:r>
                        <a:rPr lang="en-US" sz="1600">
                          <a:latin typeface="+mn-lt"/>
                        </a:rPr>
                        <a:t>Multiple Object Sizes</a:t>
                      </a:r>
                    </a:p>
                  </a:txBody>
                  <a:tcPr anchor="ctr"/>
                </a:tc>
                <a:tc>
                  <a:txBody>
                    <a:bodyPr/>
                    <a:lstStyle/>
                    <a:p>
                      <a:r>
                        <a:rPr lang="en-US" sz="1600">
                          <a:latin typeface="+mn-lt"/>
                        </a:rPr>
                        <a:t>Objects may be stored individually (could be as small as few tens of bytes) or as data sets that create large object (several GBs to TB’s).  </a:t>
                      </a:r>
                    </a:p>
                  </a:txBody>
                  <a:tcPr anchor="ctr"/>
                </a:tc>
                <a:extLst>
                  <a:ext uri="{0D108BD9-81ED-4DB2-BD59-A6C34878D82A}">
                    <a16:rowId xmlns:a16="http://schemas.microsoft.com/office/drawing/2014/main" val="4267466376"/>
                  </a:ext>
                </a:extLst>
              </a:tr>
              <a:tr h="608880">
                <a:tc>
                  <a:txBody>
                    <a:bodyPr/>
                    <a:lstStyle/>
                    <a:p>
                      <a:r>
                        <a:rPr lang="en-US" sz="1600">
                          <a:latin typeface="+mn-lt"/>
                        </a:rPr>
                        <a:t>Parallel I/O</a:t>
                      </a:r>
                    </a:p>
                  </a:txBody>
                  <a:tcPr anchor="ctr"/>
                </a:tc>
                <a:tc>
                  <a:txBody>
                    <a:bodyPr/>
                    <a:lstStyle/>
                    <a:p>
                      <a:r>
                        <a:rPr lang="en-US" sz="1600">
                          <a:latin typeface="+mn-lt"/>
                        </a:rPr>
                        <a:t>Many analytics frameworks can consume large amounts of data in parallel, running on multi-node clusters. </a:t>
                      </a:r>
                    </a:p>
                  </a:txBody>
                  <a:tcPr anchor="ctr"/>
                </a:tc>
                <a:extLst>
                  <a:ext uri="{0D108BD9-81ED-4DB2-BD59-A6C34878D82A}">
                    <a16:rowId xmlns:a16="http://schemas.microsoft.com/office/drawing/2014/main" val="3486309687"/>
                  </a:ext>
                </a:extLst>
              </a:tr>
              <a:tr h="608880">
                <a:tc>
                  <a:txBody>
                    <a:bodyPr/>
                    <a:lstStyle/>
                    <a:p>
                      <a:r>
                        <a:rPr lang="en-US" sz="1600">
                          <a:latin typeface="+mn-lt"/>
                        </a:rPr>
                        <a:t>HDFS Compatible</a:t>
                      </a:r>
                    </a:p>
                  </a:txBody>
                  <a:tcPr anchor="ctr"/>
                </a:tc>
                <a:tc>
                  <a:txBody>
                    <a:bodyPr/>
                    <a:lstStyle/>
                    <a:p>
                      <a:r>
                        <a:rPr lang="en-US" sz="1600">
                          <a:latin typeface="+mn-lt"/>
                        </a:rPr>
                        <a:t>HDFS is supported—and often expected—by most big data analytics framework. It has emerged as the de-factor protocol for storing and sharing big data. </a:t>
                      </a:r>
                    </a:p>
                  </a:txBody>
                  <a:tcPr anchor="ctr"/>
                </a:tc>
                <a:extLst>
                  <a:ext uri="{0D108BD9-81ED-4DB2-BD59-A6C34878D82A}">
                    <a16:rowId xmlns:a16="http://schemas.microsoft.com/office/drawing/2014/main" val="3925366304"/>
                  </a:ext>
                </a:extLst>
              </a:tr>
              <a:tr h="608880">
                <a:tc>
                  <a:txBody>
                    <a:bodyPr/>
                    <a:lstStyle/>
                    <a:p>
                      <a:r>
                        <a:rPr lang="en-US" sz="1600">
                          <a:latin typeface="+mn-lt"/>
                        </a:rPr>
                        <a:t>Encryption</a:t>
                      </a:r>
                    </a:p>
                  </a:txBody>
                  <a:tcPr anchor="ctr"/>
                </a:tc>
                <a:tc>
                  <a:txBody>
                    <a:bodyPr/>
                    <a:lstStyle/>
                    <a:p>
                      <a:r>
                        <a:rPr lang="en-US" sz="1600" dirty="0">
                          <a:latin typeface="+mn-lt"/>
                        </a:rPr>
                        <a:t>Data may contain sensitive data (PII) and need to be encrypted during rest and in-flight.</a:t>
                      </a:r>
                    </a:p>
                  </a:txBody>
                  <a:tcPr anchor="ctr"/>
                </a:tc>
                <a:extLst>
                  <a:ext uri="{0D108BD9-81ED-4DB2-BD59-A6C34878D82A}">
                    <a16:rowId xmlns:a16="http://schemas.microsoft.com/office/drawing/2014/main" val="289331940"/>
                  </a:ext>
                </a:extLst>
              </a:tr>
            </a:tbl>
          </a:graphicData>
        </a:graphic>
      </p:graphicFrame>
    </p:spTree>
    <p:extLst>
      <p:ext uri="{BB962C8B-B14F-4D97-AF65-F5344CB8AC3E}">
        <p14:creationId xmlns:p14="http://schemas.microsoft.com/office/powerpoint/2010/main" val="240579443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A0E6F3-0619-4E5B-9EBF-4A90B871A29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BLOB Storage</a:t>
            </a:r>
          </a:p>
        </p:txBody>
      </p:sp>
      <p:sp>
        <p:nvSpPr>
          <p:cNvPr id="4" name="Text Placeholder 3">
            <a:extLst>
              <a:ext uri="{FF2B5EF4-FFF2-40B4-BE49-F238E27FC236}">
                <a16:creationId xmlns:a16="http://schemas.microsoft.com/office/drawing/2014/main" id="{803FA47C-BD54-4042-9A72-937DD2C620A2}"/>
              </a:ext>
            </a:extLst>
          </p:cNvPr>
          <p:cNvSpPr>
            <a:spLocks noGrp="1"/>
          </p:cNvSpPr>
          <p:nvPr>
            <p:ph type="body" sz="quarter" idx="11"/>
          </p:nvPr>
        </p:nvSpPr>
        <p:spPr>
          <a:xfrm>
            <a:off x="268461" y="876396"/>
            <a:ext cx="11655078" cy="945002"/>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 highly scalable object storage for unstructured data</a:t>
            </a:r>
          </a:p>
        </p:txBody>
      </p:sp>
      <p:sp>
        <p:nvSpPr>
          <p:cNvPr id="6" name="TextBox 5">
            <a:extLst>
              <a:ext uri="{FF2B5EF4-FFF2-40B4-BE49-F238E27FC236}">
                <a16:creationId xmlns:a16="http://schemas.microsoft.com/office/drawing/2014/main" id="{470840C5-C204-4242-857C-A074C87628A4}"/>
              </a:ext>
            </a:extLst>
          </p:cNvPr>
          <p:cNvSpPr txBox="1"/>
          <p:nvPr/>
        </p:nvSpPr>
        <p:spPr>
          <a:xfrm>
            <a:off x="0" y="1908484"/>
            <a:ext cx="8052403" cy="4309385"/>
          </a:xfrm>
          <a:prstGeom prst="rect">
            <a:avLst/>
          </a:prstGeom>
          <a:noFill/>
        </p:spPr>
        <p:txBody>
          <a:bodyPr wrap="square" lIns="182880" tIns="146304" rIns="182880" bIns="146304" rtlCol="0">
            <a:spAutoFit/>
          </a:bodyPr>
          <a:lstStyle/>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Serverless Azure Service. </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Automatically scales as more data is uploaded. </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store billions of objects. </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store Images, Videos, Audio, Documents etc. </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Three types of Blobs: Block, Append and Page. Blobs are mutable.</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Four Replication Options</a:t>
            </a: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LRS, GRS, ZRS and RA-GRS</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Three storage tiers </a:t>
            </a: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Hot, Cool and Archive. Object can move between tiers.</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Strongly consistent</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SLA: 99.9 uptime and 99.99% for reads with RA-GRS (</a:t>
            </a: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5"/>
              </a:rPr>
              <a:t>details</a:t>
            </a: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Monitoring via </a:t>
            </a: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6"/>
              </a:rPr>
              <a:t>Azure Monitor </a:t>
            </a:r>
            <a:endPar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encrypted at rest and in motion</a:t>
            </a:r>
          </a:p>
        </p:txBody>
      </p:sp>
      <p:pic>
        <p:nvPicPr>
          <p:cNvPr id="7" name="Picture 6">
            <a:extLst>
              <a:ext uri="{FF2B5EF4-FFF2-40B4-BE49-F238E27FC236}">
                <a16:creationId xmlns:a16="http://schemas.microsoft.com/office/drawing/2014/main" id="{E2367D46-4986-4379-B3D9-FE01662CFB09}"/>
              </a:ext>
            </a:extLst>
          </p:cNvPr>
          <p:cNvPicPr>
            <a:picLocks noChangeAspect="1"/>
          </p:cNvPicPr>
          <p:nvPr/>
        </p:nvPicPr>
        <p:blipFill>
          <a:blip r:embed="rId7"/>
          <a:stretch>
            <a:fillRect/>
          </a:stretch>
        </p:blipFill>
        <p:spPr>
          <a:xfrm>
            <a:off x="8660408" y="2582455"/>
            <a:ext cx="2731294" cy="2731294"/>
          </a:xfrm>
          <a:prstGeom prst="rect">
            <a:avLst/>
          </a:prstGeom>
        </p:spPr>
      </p:pic>
    </p:spTree>
    <p:extLst>
      <p:ext uri="{BB962C8B-B14F-4D97-AF65-F5344CB8AC3E}">
        <p14:creationId xmlns:p14="http://schemas.microsoft.com/office/powerpoint/2010/main" val="375710356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735141-EAF3-4ABB-9B42-0AB4CCCAFCA1}"/>
              </a:ext>
            </a:extLst>
          </p:cNvPr>
          <p:cNvSpPr/>
          <p:nvPr/>
        </p:nvSpPr>
        <p:spPr bwMode="auto">
          <a:xfrm>
            <a:off x="6229350" y="1666875"/>
            <a:ext cx="5876925" cy="4227643"/>
          </a:xfrm>
          <a:prstGeom prst="rect">
            <a:avLst/>
          </a:prstGeom>
          <a:solidFill>
            <a:schemeClr val="bg1">
              <a:lumMod val="95000"/>
            </a:schemeClr>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a:extLst>
              <a:ext uri="{FF2B5EF4-FFF2-40B4-BE49-F238E27FC236}">
                <a16:creationId xmlns:a16="http://schemas.microsoft.com/office/drawing/2014/main" id="{8DA0E6F3-0619-4E5B-9EBF-4A90B871A29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Data Lake Store</a:t>
            </a:r>
          </a:p>
        </p:txBody>
      </p:sp>
      <p:sp>
        <p:nvSpPr>
          <p:cNvPr id="4" name="Text Placeholder 3">
            <a:extLst>
              <a:ext uri="{FF2B5EF4-FFF2-40B4-BE49-F238E27FC236}">
                <a16:creationId xmlns:a16="http://schemas.microsoft.com/office/drawing/2014/main" id="{803FA47C-BD54-4042-9A72-937DD2C620A2}"/>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rgbClr val="002050">
                    <a:lumMod val="50000"/>
                    <a:lumOff val="50000"/>
                  </a:srgbClr>
                </a:solidFill>
                <a:latin typeface="Segoe UI Semilight"/>
              </a:rPr>
              <a:t>A highly scalable, parallel, file system in the cloud  specifically optimized for big data Analytics</a:t>
            </a:r>
          </a:p>
        </p:txBody>
      </p:sp>
      <p:sp>
        <p:nvSpPr>
          <p:cNvPr id="6" name="TextBox 5">
            <a:extLst>
              <a:ext uri="{FF2B5EF4-FFF2-40B4-BE49-F238E27FC236}">
                <a16:creationId xmlns:a16="http://schemas.microsoft.com/office/drawing/2014/main" id="{470840C5-C204-4242-857C-A074C87628A4}"/>
              </a:ext>
            </a:extLst>
          </p:cNvPr>
          <p:cNvSpPr txBox="1"/>
          <p:nvPr/>
        </p:nvSpPr>
        <p:spPr>
          <a:xfrm>
            <a:off x="-3969" y="1863147"/>
            <a:ext cx="6104331" cy="3903184"/>
          </a:xfrm>
          <a:prstGeom prst="rect">
            <a:avLst/>
          </a:prstGeom>
          <a:noFill/>
        </p:spPr>
        <p:txBody>
          <a:bodyPr wrap="square" lIns="182880" tIns="146304" rIns="182880" bIns="146304" rtlCol="0">
            <a:spAutoFit/>
          </a:bodyPr>
          <a:lstStyle/>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 limits on: number of files, size of individual files, total amount of data stored, how long data can be stored or ingestion throughput</a:t>
            </a:r>
          </a:p>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Low latency and high throughput workloads can be used for ingesting streaming data.</a:t>
            </a:r>
          </a:p>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Stores all data types</a:t>
            </a:r>
          </a:p>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Is Hadoop-compatible (via </a:t>
            </a:r>
            <a:r>
              <a:rPr kumimoji="0" lang="en-US" sz="1800" b="0" i="0" u="none"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rPr>
              <a:t>WebHDFS</a:t>
            </a: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REST API). Supported by leading Hadoop distros and HDInsight.</a:t>
            </a:r>
          </a:p>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Provides POSIX-style permissions for RBAC</a:t>
            </a:r>
          </a:p>
          <a:p>
            <a:pPr marL="572581" marR="0" lvl="1" indent="-274320" algn="l" defTabSz="914192" rtl="0" eaLnBrk="1" fontAlgn="auto" latinLnBrk="0" hangingPunct="1">
              <a:lnSpc>
                <a:spcPts val="2255"/>
              </a:lnSpc>
              <a:spcBef>
                <a:spcPts val="6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Integrates with AAD for authentication.</a:t>
            </a:r>
          </a:p>
        </p:txBody>
      </p:sp>
      <p:grpSp>
        <p:nvGrpSpPr>
          <p:cNvPr id="10" name="Group 9">
            <a:extLst>
              <a:ext uri="{FF2B5EF4-FFF2-40B4-BE49-F238E27FC236}">
                <a16:creationId xmlns:a16="http://schemas.microsoft.com/office/drawing/2014/main" id="{050D48D1-6739-4631-A34B-675CCBD0D01B}"/>
              </a:ext>
            </a:extLst>
          </p:cNvPr>
          <p:cNvGrpSpPr/>
          <p:nvPr/>
        </p:nvGrpSpPr>
        <p:grpSpPr>
          <a:xfrm>
            <a:off x="6496052" y="3254147"/>
            <a:ext cx="5409886" cy="2200786"/>
            <a:chOff x="4318783" y="3028352"/>
            <a:chExt cx="7817255" cy="3313019"/>
          </a:xfrm>
        </p:grpSpPr>
        <p:sp>
          <p:nvSpPr>
            <p:cNvPr id="11" name="Rectangle 10">
              <a:extLst>
                <a:ext uri="{FF2B5EF4-FFF2-40B4-BE49-F238E27FC236}">
                  <a16:creationId xmlns:a16="http://schemas.microsoft.com/office/drawing/2014/main" id="{821D6614-0BFC-4746-B0A3-0D8BA7CC6094}"/>
                </a:ext>
              </a:extLst>
            </p:cNvPr>
            <p:cNvSpPr/>
            <p:nvPr/>
          </p:nvSpPr>
          <p:spPr bwMode="auto">
            <a:xfrm>
              <a:off x="4318783" y="4009304"/>
              <a:ext cx="7775063" cy="2303389"/>
            </a:xfrm>
            <a:prstGeom prst="rect">
              <a:avLst/>
            </a:prstGeom>
            <a:solidFill>
              <a:schemeClr val="accent2">
                <a:lumMod val="25000"/>
                <a:lumOff val="75000"/>
              </a:schemeClr>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12" name="TextBox 11">
              <a:extLst>
                <a:ext uri="{FF2B5EF4-FFF2-40B4-BE49-F238E27FC236}">
                  <a16:creationId xmlns:a16="http://schemas.microsoft.com/office/drawing/2014/main" id="{677EC2B1-75BD-4980-B642-752FCCE40746}"/>
                </a:ext>
              </a:extLst>
            </p:cNvPr>
            <p:cNvSpPr txBox="1"/>
            <p:nvPr/>
          </p:nvSpPr>
          <p:spPr>
            <a:xfrm>
              <a:off x="6995057" y="5677664"/>
              <a:ext cx="2854979" cy="663707"/>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a:ln>
                    <a:noFill/>
                  </a:ln>
                  <a:solidFill>
                    <a:srgbClr val="FFFFFF"/>
                  </a:solidFill>
                  <a:effectLst/>
                  <a:uLnTx/>
                  <a:uFillTx/>
                  <a:latin typeface="Cambria" panose="02040503050406030204" pitchFamily="18" charset="0"/>
                  <a:ea typeface="+mn-ea"/>
                  <a:cs typeface="Segoe UI Light" panose="020B0502040204020203" pitchFamily="34" charset="0"/>
                </a:rPr>
                <a:t>Backend Storage in Azure</a:t>
              </a:r>
            </a:p>
          </p:txBody>
        </p:sp>
        <p:sp>
          <p:nvSpPr>
            <p:cNvPr id="13" name="Rectangle 12">
              <a:extLst>
                <a:ext uri="{FF2B5EF4-FFF2-40B4-BE49-F238E27FC236}">
                  <a16:creationId xmlns:a16="http://schemas.microsoft.com/office/drawing/2014/main" id="{51BADAE1-1454-4555-B378-2BF014940D94}"/>
                </a:ext>
              </a:extLst>
            </p:cNvPr>
            <p:cNvSpPr/>
            <p:nvPr/>
          </p:nvSpPr>
          <p:spPr bwMode="auto">
            <a:xfrm>
              <a:off x="4451272" y="4231903"/>
              <a:ext cx="1196109" cy="1444585"/>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14" name="TextBox 13">
              <a:extLst>
                <a:ext uri="{FF2B5EF4-FFF2-40B4-BE49-F238E27FC236}">
                  <a16:creationId xmlns:a16="http://schemas.microsoft.com/office/drawing/2014/main" id="{E6C8D716-A1A0-46E2-A8A3-5637AD6E236D}"/>
                </a:ext>
              </a:extLst>
            </p:cNvPr>
            <p:cNvSpPr txBox="1"/>
            <p:nvPr/>
          </p:nvSpPr>
          <p:spPr>
            <a:xfrm>
              <a:off x="4409076" y="5245531"/>
              <a:ext cx="1356724"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sp>
          <p:nvSpPr>
            <p:cNvPr id="15" name="Rectangle 14">
              <a:extLst>
                <a:ext uri="{FF2B5EF4-FFF2-40B4-BE49-F238E27FC236}">
                  <a16:creationId xmlns:a16="http://schemas.microsoft.com/office/drawing/2014/main" id="{E73A26E6-53B2-481E-BDFD-9BF722C2CBC2}"/>
                </a:ext>
              </a:extLst>
            </p:cNvPr>
            <p:cNvSpPr/>
            <p:nvPr/>
          </p:nvSpPr>
          <p:spPr bwMode="auto">
            <a:xfrm>
              <a:off x="6955990" y="4226226"/>
              <a:ext cx="1196109" cy="1450260"/>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16" name="TextBox 15">
              <a:extLst>
                <a:ext uri="{FF2B5EF4-FFF2-40B4-BE49-F238E27FC236}">
                  <a16:creationId xmlns:a16="http://schemas.microsoft.com/office/drawing/2014/main" id="{90D3DCC8-104B-4C9C-BC94-C83A8E53FFBA}"/>
                </a:ext>
              </a:extLst>
            </p:cNvPr>
            <p:cNvSpPr txBox="1"/>
            <p:nvPr/>
          </p:nvSpPr>
          <p:spPr>
            <a:xfrm>
              <a:off x="6871592" y="5246758"/>
              <a:ext cx="1448376"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sp>
          <p:nvSpPr>
            <p:cNvPr id="17" name="Rectangle 16">
              <a:extLst>
                <a:ext uri="{FF2B5EF4-FFF2-40B4-BE49-F238E27FC236}">
                  <a16:creationId xmlns:a16="http://schemas.microsoft.com/office/drawing/2014/main" id="{208A061F-41D9-4ACA-AD9B-02AA264FCDEF}"/>
                </a:ext>
              </a:extLst>
            </p:cNvPr>
            <p:cNvSpPr/>
            <p:nvPr/>
          </p:nvSpPr>
          <p:spPr bwMode="auto">
            <a:xfrm>
              <a:off x="8260530" y="4226225"/>
              <a:ext cx="1196109" cy="1450259"/>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18" name="TextBox 17">
              <a:extLst>
                <a:ext uri="{FF2B5EF4-FFF2-40B4-BE49-F238E27FC236}">
                  <a16:creationId xmlns:a16="http://schemas.microsoft.com/office/drawing/2014/main" id="{4B4E2B5D-F3F6-49AF-8B25-84EED05D2B21}"/>
                </a:ext>
              </a:extLst>
            </p:cNvPr>
            <p:cNvSpPr txBox="1"/>
            <p:nvPr/>
          </p:nvSpPr>
          <p:spPr>
            <a:xfrm>
              <a:off x="8176133" y="5246758"/>
              <a:ext cx="1353989"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sp>
          <p:nvSpPr>
            <p:cNvPr id="19" name="Rectangle 18">
              <a:extLst>
                <a:ext uri="{FF2B5EF4-FFF2-40B4-BE49-F238E27FC236}">
                  <a16:creationId xmlns:a16="http://schemas.microsoft.com/office/drawing/2014/main" id="{7012AF9A-44F0-481E-8209-060F2D216CC8}"/>
                </a:ext>
              </a:extLst>
            </p:cNvPr>
            <p:cNvSpPr/>
            <p:nvPr/>
          </p:nvSpPr>
          <p:spPr bwMode="auto">
            <a:xfrm>
              <a:off x="9512890" y="4226225"/>
              <a:ext cx="1196109" cy="1450258"/>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20" name="TextBox 19">
              <a:extLst>
                <a:ext uri="{FF2B5EF4-FFF2-40B4-BE49-F238E27FC236}">
                  <a16:creationId xmlns:a16="http://schemas.microsoft.com/office/drawing/2014/main" id="{ABCBF5B0-0D6F-4748-8403-B0A9E9899C26}"/>
                </a:ext>
              </a:extLst>
            </p:cNvPr>
            <p:cNvSpPr txBox="1"/>
            <p:nvPr/>
          </p:nvSpPr>
          <p:spPr>
            <a:xfrm>
              <a:off x="9400356" y="5246758"/>
              <a:ext cx="1428149"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sp>
          <p:nvSpPr>
            <p:cNvPr id="21" name="Rectangle 20">
              <a:extLst>
                <a:ext uri="{FF2B5EF4-FFF2-40B4-BE49-F238E27FC236}">
                  <a16:creationId xmlns:a16="http://schemas.microsoft.com/office/drawing/2014/main" id="{22138CD1-BB15-4B73-A41B-483398B66D74}"/>
                </a:ext>
              </a:extLst>
            </p:cNvPr>
            <p:cNvSpPr/>
            <p:nvPr/>
          </p:nvSpPr>
          <p:spPr bwMode="auto">
            <a:xfrm>
              <a:off x="10750237" y="4226226"/>
              <a:ext cx="1196109" cy="1450257"/>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22" name="TextBox 21">
              <a:extLst>
                <a:ext uri="{FF2B5EF4-FFF2-40B4-BE49-F238E27FC236}">
                  <a16:creationId xmlns:a16="http://schemas.microsoft.com/office/drawing/2014/main" id="{13C58916-0798-47EF-A3CB-20FC2718620A}"/>
                </a:ext>
              </a:extLst>
            </p:cNvPr>
            <p:cNvSpPr txBox="1"/>
            <p:nvPr/>
          </p:nvSpPr>
          <p:spPr>
            <a:xfrm>
              <a:off x="10679908" y="5262599"/>
              <a:ext cx="1456130"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sp>
          <p:nvSpPr>
            <p:cNvPr id="23" name="Rectangle 22">
              <a:extLst>
                <a:ext uri="{FF2B5EF4-FFF2-40B4-BE49-F238E27FC236}">
                  <a16:creationId xmlns:a16="http://schemas.microsoft.com/office/drawing/2014/main" id="{F996F6EC-E75C-4D42-AC28-F3953C281A5E}"/>
                </a:ext>
              </a:extLst>
            </p:cNvPr>
            <p:cNvSpPr/>
            <p:nvPr/>
          </p:nvSpPr>
          <p:spPr bwMode="auto">
            <a:xfrm>
              <a:off x="5703631" y="4226225"/>
              <a:ext cx="1196109" cy="1450262"/>
            </a:xfrm>
            <a:prstGeom prst="rect">
              <a:avLst/>
            </a:prstGeom>
            <a:solidFill>
              <a:schemeClr val="accent1"/>
            </a:solidFill>
            <a:ln w="3175" cap="flat" cmpd="sng" algn="ctr">
              <a:solidFill>
                <a:srgbClr val="D2D2D2">
                  <a:lumMod val="25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24" name="TextBox 23">
              <a:extLst>
                <a:ext uri="{FF2B5EF4-FFF2-40B4-BE49-F238E27FC236}">
                  <a16:creationId xmlns:a16="http://schemas.microsoft.com/office/drawing/2014/main" id="{0CF80909-E203-4CD2-A939-A7A0C7E6B492}"/>
                </a:ext>
              </a:extLst>
            </p:cNvPr>
            <p:cNvSpPr txBox="1"/>
            <p:nvPr/>
          </p:nvSpPr>
          <p:spPr>
            <a:xfrm>
              <a:off x="5605166" y="5246758"/>
              <a:ext cx="1386225" cy="42011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FFFFFF"/>
                  </a:solidFill>
                  <a:effectLst/>
                  <a:uLnTx/>
                  <a:uFillTx/>
                  <a:latin typeface="Cambria" panose="02040503050406030204" pitchFamily="18" charset="0"/>
                  <a:ea typeface="+mn-ea"/>
                  <a:cs typeface="+mn-cs"/>
                </a:rPr>
                <a:t>Data Node</a:t>
              </a:r>
            </a:p>
          </p:txBody>
        </p:sp>
        <p:cxnSp>
          <p:nvCxnSpPr>
            <p:cNvPr id="25" name="Straight Arrow Connector 24">
              <a:extLst>
                <a:ext uri="{FF2B5EF4-FFF2-40B4-BE49-F238E27FC236}">
                  <a16:creationId xmlns:a16="http://schemas.microsoft.com/office/drawing/2014/main" id="{8BA2F58C-138D-42AF-B09C-831F3687106E}"/>
                </a:ext>
              </a:extLst>
            </p:cNvPr>
            <p:cNvCxnSpPr/>
            <p:nvPr/>
          </p:nvCxnSpPr>
          <p:spPr>
            <a:xfrm flipH="1">
              <a:off x="5037052" y="3028352"/>
              <a:ext cx="3268856" cy="1197260"/>
            </a:xfrm>
            <a:prstGeom prst="straightConnector1">
              <a:avLst/>
            </a:prstGeom>
            <a:noFill/>
            <a:ln w="9525" cap="flat" cmpd="sng" algn="ctr">
              <a:solidFill>
                <a:srgbClr val="505050"/>
              </a:solidFill>
              <a:prstDash val="solid"/>
              <a:headEnd type="none"/>
              <a:tailEnd type="triangle"/>
            </a:ln>
            <a:effectLst/>
          </p:spPr>
        </p:cxnSp>
        <p:cxnSp>
          <p:nvCxnSpPr>
            <p:cNvPr id="26" name="Straight Arrow Connector 25">
              <a:extLst>
                <a:ext uri="{FF2B5EF4-FFF2-40B4-BE49-F238E27FC236}">
                  <a16:creationId xmlns:a16="http://schemas.microsoft.com/office/drawing/2014/main" id="{0223C4CF-316B-4598-ACDA-401D41EF55FA}"/>
                </a:ext>
              </a:extLst>
            </p:cNvPr>
            <p:cNvCxnSpPr>
              <a:endCxn id="23" idx="0"/>
            </p:cNvCxnSpPr>
            <p:nvPr/>
          </p:nvCxnSpPr>
          <p:spPr>
            <a:xfrm flipH="1">
              <a:off x="6301685" y="3044597"/>
              <a:ext cx="1991949" cy="1181629"/>
            </a:xfrm>
            <a:prstGeom prst="straightConnector1">
              <a:avLst/>
            </a:prstGeom>
            <a:noFill/>
            <a:ln w="9525" cap="flat" cmpd="sng" algn="ctr">
              <a:solidFill>
                <a:srgbClr val="505050"/>
              </a:solidFill>
              <a:prstDash val="solid"/>
              <a:headEnd type="none"/>
              <a:tailEnd type="triangle"/>
            </a:ln>
            <a:effectLst/>
          </p:spPr>
        </p:cxnSp>
        <p:cxnSp>
          <p:nvCxnSpPr>
            <p:cNvPr id="27" name="Straight Arrow Connector 26">
              <a:extLst>
                <a:ext uri="{FF2B5EF4-FFF2-40B4-BE49-F238E27FC236}">
                  <a16:creationId xmlns:a16="http://schemas.microsoft.com/office/drawing/2014/main" id="{AEE3150E-9790-43D9-801C-6FA04CB2A618}"/>
                </a:ext>
              </a:extLst>
            </p:cNvPr>
            <p:cNvCxnSpPr>
              <a:endCxn id="15" idx="0"/>
            </p:cNvCxnSpPr>
            <p:nvPr/>
          </p:nvCxnSpPr>
          <p:spPr>
            <a:xfrm flipH="1">
              <a:off x="7554044" y="3044597"/>
              <a:ext cx="752704" cy="1181630"/>
            </a:xfrm>
            <a:prstGeom prst="straightConnector1">
              <a:avLst/>
            </a:prstGeom>
            <a:noFill/>
            <a:ln w="9525" cap="flat" cmpd="sng" algn="ctr">
              <a:solidFill>
                <a:srgbClr val="505050"/>
              </a:solidFill>
              <a:prstDash val="solid"/>
              <a:headEnd type="none"/>
              <a:tailEnd type="triangle"/>
            </a:ln>
            <a:effectLst/>
          </p:spPr>
        </p:cxnSp>
        <p:cxnSp>
          <p:nvCxnSpPr>
            <p:cNvPr id="28" name="Straight Arrow Connector 27">
              <a:extLst>
                <a:ext uri="{FF2B5EF4-FFF2-40B4-BE49-F238E27FC236}">
                  <a16:creationId xmlns:a16="http://schemas.microsoft.com/office/drawing/2014/main" id="{D5F6C69F-9179-43F3-BCFF-E83F2DE4E588}"/>
                </a:ext>
              </a:extLst>
            </p:cNvPr>
            <p:cNvCxnSpPr>
              <a:endCxn id="17" idx="0"/>
            </p:cNvCxnSpPr>
            <p:nvPr/>
          </p:nvCxnSpPr>
          <p:spPr>
            <a:xfrm>
              <a:off x="8306748" y="3044597"/>
              <a:ext cx="551836" cy="1181629"/>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a:extLst>
                <a:ext uri="{FF2B5EF4-FFF2-40B4-BE49-F238E27FC236}">
                  <a16:creationId xmlns:a16="http://schemas.microsoft.com/office/drawing/2014/main" id="{0C3B6125-4E54-415C-8513-4130EE18E01E}"/>
                </a:ext>
              </a:extLst>
            </p:cNvPr>
            <p:cNvCxnSpPr>
              <a:endCxn id="19" idx="0"/>
            </p:cNvCxnSpPr>
            <p:nvPr/>
          </p:nvCxnSpPr>
          <p:spPr>
            <a:xfrm>
              <a:off x="8318182" y="3044597"/>
              <a:ext cx="1792762" cy="1181629"/>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a:extLst>
                <a:ext uri="{FF2B5EF4-FFF2-40B4-BE49-F238E27FC236}">
                  <a16:creationId xmlns:a16="http://schemas.microsoft.com/office/drawing/2014/main" id="{3B41127A-5B48-48A8-A54B-A679DCECCD8B}"/>
                </a:ext>
              </a:extLst>
            </p:cNvPr>
            <p:cNvCxnSpPr>
              <a:endCxn id="21" idx="0"/>
            </p:cNvCxnSpPr>
            <p:nvPr/>
          </p:nvCxnSpPr>
          <p:spPr>
            <a:xfrm>
              <a:off x="8305068" y="3044597"/>
              <a:ext cx="3043224" cy="1181630"/>
            </a:xfrm>
            <a:prstGeom prst="straightConnector1">
              <a:avLst/>
            </a:prstGeom>
            <a:noFill/>
            <a:ln w="9525" cap="flat" cmpd="sng" algn="ctr">
              <a:solidFill>
                <a:srgbClr val="505050"/>
              </a:solidFill>
              <a:prstDash val="solid"/>
              <a:headEnd type="none"/>
              <a:tailEnd type="triangle"/>
            </a:ln>
            <a:effectLst/>
          </p:spPr>
        </p:cxnSp>
        <p:sp>
          <p:nvSpPr>
            <p:cNvPr id="31" name="TextBox 30">
              <a:extLst>
                <a:ext uri="{FF2B5EF4-FFF2-40B4-BE49-F238E27FC236}">
                  <a16:creationId xmlns:a16="http://schemas.microsoft.com/office/drawing/2014/main" id="{E7B6214F-BCCC-4CF2-B82B-C81DC42D1BD3}"/>
                </a:ext>
              </a:extLst>
            </p:cNvPr>
            <p:cNvSpPr txBox="1"/>
            <p:nvPr/>
          </p:nvSpPr>
          <p:spPr>
            <a:xfrm>
              <a:off x="4527510" y="4304852"/>
              <a:ext cx="834906" cy="464808"/>
            </a:xfrm>
            <a:prstGeom prst="roundRect">
              <a:avLst/>
            </a:prstGeom>
            <a:solidFill>
              <a:srgbClr val="FFFFFF"/>
            </a:solid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32" name="TextBox 31">
              <a:extLst>
                <a:ext uri="{FF2B5EF4-FFF2-40B4-BE49-F238E27FC236}">
                  <a16:creationId xmlns:a16="http://schemas.microsoft.com/office/drawing/2014/main" id="{1BDDD488-14C7-46F8-84F7-467F30CD9FB2}"/>
                </a:ext>
              </a:extLst>
            </p:cNvPr>
            <p:cNvSpPr txBox="1"/>
            <p:nvPr/>
          </p:nvSpPr>
          <p:spPr>
            <a:xfrm>
              <a:off x="4631873" y="4388398"/>
              <a:ext cx="834906" cy="464808"/>
            </a:xfrm>
            <a:prstGeom prst="roundRect">
              <a:avLst/>
            </a:prstGeom>
            <a:solidFill>
              <a:srgbClr val="FFFFFF"/>
            </a:solid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33" name="TextBox 32">
              <a:extLst>
                <a:ext uri="{FF2B5EF4-FFF2-40B4-BE49-F238E27FC236}">
                  <a16:creationId xmlns:a16="http://schemas.microsoft.com/office/drawing/2014/main" id="{2BBEB4BA-E2E9-4115-828F-54D270998E46}"/>
                </a:ext>
              </a:extLst>
            </p:cNvPr>
            <p:cNvSpPr txBox="1"/>
            <p:nvPr/>
          </p:nvSpPr>
          <p:spPr>
            <a:xfrm>
              <a:off x="4736237" y="4504470"/>
              <a:ext cx="834906" cy="657201"/>
            </a:xfrm>
            <a:prstGeom prst="roundRect">
              <a:avLst/>
            </a:prstGeom>
            <a:solidFill>
              <a:srgbClr val="FFFFFF"/>
            </a:solid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p:txBody>
        </p:sp>
        <p:grpSp>
          <p:nvGrpSpPr>
            <p:cNvPr id="34" name="Group 33">
              <a:extLst>
                <a:ext uri="{FF2B5EF4-FFF2-40B4-BE49-F238E27FC236}">
                  <a16:creationId xmlns:a16="http://schemas.microsoft.com/office/drawing/2014/main" id="{F02C8132-4973-417C-86A8-0679FA4FCCF9}"/>
                </a:ext>
              </a:extLst>
            </p:cNvPr>
            <p:cNvGrpSpPr/>
            <p:nvPr/>
          </p:nvGrpSpPr>
          <p:grpSpPr>
            <a:xfrm>
              <a:off x="5779869" y="4326780"/>
              <a:ext cx="1043633" cy="856819"/>
              <a:chOff x="960437" y="3927340"/>
              <a:chExt cx="1524000" cy="1059612"/>
            </a:xfrm>
            <a:solidFill>
              <a:srgbClr val="FFFFFF"/>
            </a:solidFill>
          </p:grpSpPr>
          <p:sp>
            <p:nvSpPr>
              <p:cNvPr id="57" name="TextBox 56">
                <a:extLst>
                  <a:ext uri="{FF2B5EF4-FFF2-40B4-BE49-F238E27FC236}">
                    <a16:creationId xmlns:a16="http://schemas.microsoft.com/office/drawing/2014/main" id="{F7B90AF6-BAA6-4B57-8C17-515D40CBE586}"/>
                  </a:ext>
                </a:extLst>
              </p:cNvPr>
              <p:cNvSpPr txBox="1"/>
              <p:nvPr/>
            </p:nvSpPr>
            <p:spPr>
              <a:xfrm>
                <a:off x="960437" y="3927340"/>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8" name="TextBox 57">
                <a:extLst>
                  <a:ext uri="{FF2B5EF4-FFF2-40B4-BE49-F238E27FC236}">
                    <a16:creationId xmlns:a16="http://schemas.microsoft.com/office/drawing/2014/main" id="{07B31955-5FF9-4DC6-8B0C-93C278A63FD4}"/>
                  </a:ext>
                </a:extLst>
              </p:cNvPr>
              <p:cNvSpPr txBox="1"/>
              <p:nvPr/>
            </p:nvSpPr>
            <p:spPr>
              <a:xfrm>
                <a:off x="1112837" y="4030662"/>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9" name="TextBox 58">
                <a:extLst>
                  <a:ext uri="{FF2B5EF4-FFF2-40B4-BE49-F238E27FC236}">
                    <a16:creationId xmlns:a16="http://schemas.microsoft.com/office/drawing/2014/main" id="{A8CA0B70-0757-4574-A57B-A06315FA38E2}"/>
                  </a:ext>
                </a:extLst>
              </p:cNvPr>
              <p:cNvSpPr txBox="1"/>
              <p:nvPr/>
            </p:nvSpPr>
            <p:spPr>
              <a:xfrm>
                <a:off x="1265238" y="4174204"/>
                <a:ext cx="1219199" cy="812748"/>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p:txBody>
          </p:sp>
        </p:grpSp>
        <p:grpSp>
          <p:nvGrpSpPr>
            <p:cNvPr id="35" name="Group 34">
              <a:extLst>
                <a:ext uri="{FF2B5EF4-FFF2-40B4-BE49-F238E27FC236}">
                  <a16:creationId xmlns:a16="http://schemas.microsoft.com/office/drawing/2014/main" id="{F4670929-B5BF-4B6D-87C1-232C3FCAE63C}"/>
                </a:ext>
              </a:extLst>
            </p:cNvPr>
            <p:cNvGrpSpPr/>
            <p:nvPr/>
          </p:nvGrpSpPr>
          <p:grpSpPr>
            <a:xfrm>
              <a:off x="7032228" y="4326780"/>
              <a:ext cx="1043633" cy="856819"/>
              <a:chOff x="960437" y="3927340"/>
              <a:chExt cx="1524000" cy="1059612"/>
            </a:xfrm>
            <a:solidFill>
              <a:srgbClr val="FFFFFF"/>
            </a:solidFill>
          </p:grpSpPr>
          <p:sp>
            <p:nvSpPr>
              <p:cNvPr id="54" name="TextBox 53">
                <a:extLst>
                  <a:ext uri="{FF2B5EF4-FFF2-40B4-BE49-F238E27FC236}">
                    <a16:creationId xmlns:a16="http://schemas.microsoft.com/office/drawing/2014/main" id="{79AABB3A-A4B6-4D1E-BA36-05A5658FD750}"/>
                  </a:ext>
                </a:extLst>
              </p:cNvPr>
              <p:cNvSpPr txBox="1"/>
              <p:nvPr/>
            </p:nvSpPr>
            <p:spPr>
              <a:xfrm>
                <a:off x="960437" y="3927340"/>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5" name="TextBox 54">
                <a:extLst>
                  <a:ext uri="{FF2B5EF4-FFF2-40B4-BE49-F238E27FC236}">
                    <a16:creationId xmlns:a16="http://schemas.microsoft.com/office/drawing/2014/main" id="{A32170F4-2C3C-47EA-A2A1-48FEA6EBABD3}"/>
                  </a:ext>
                </a:extLst>
              </p:cNvPr>
              <p:cNvSpPr txBox="1"/>
              <p:nvPr/>
            </p:nvSpPr>
            <p:spPr>
              <a:xfrm>
                <a:off x="1112837" y="4030662"/>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6" name="TextBox 55">
                <a:extLst>
                  <a:ext uri="{FF2B5EF4-FFF2-40B4-BE49-F238E27FC236}">
                    <a16:creationId xmlns:a16="http://schemas.microsoft.com/office/drawing/2014/main" id="{AA636E77-52AE-4201-8DA2-66E0B6FADE62}"/>
                  </a:ext>
                </a:extLst>
              </p:cNvPr>
              <p:cNvSpPr txBox="1"/>
              <p:nvPr/>
            </p:nvSpPr>
            <p:spPr>
              <a:xfrm>
                <a:off x="1265238" y="4174204"/>
                <a:ext cx="1219199" cy="812748"/>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 </a:t>
                </a:r>
              </a:p>
            </p:txBody>
          </p:sp>
        </p:grpSp>
        <p:grpSp>
          <p:nvGrpSpPr>
            <p:cNvPr id="36" name="Group 35">
              <a:extLst>
                <a:ext uri="{FF2B5EF4-FFF2-40B4-BE49-F238E27FC236}">
                  <a16:creationId xmlns:a16="http://schemas.microsoft.com/office/drawing/2014/main" id="{494D215E-888E-4C73-8746-1B99AF1F4788}"/>
                </a:ext>
              </a:extLst>
            </p:cNvPr>
            <p:cNvGrpSpPr/>
            <p:nvPr/>
          </p:nvGrpSpPr>
          <p:grpSpPr>
            <a:xfrm>
              <a:off x="8336768" y="4326780"/>
              <a:ext cx="1043633" cy="856819"/>
              <a:chOff x="960437" y="3927340"/>
              <a:chExt cx="1524000" cy="1059612"/>
            </a:xfrm>
            <a:solidFill>
              <a:srgbClr val="FFFFFF"/>
            </a:solidFill>
          </p:grpSpPr>
          <p:sp>
            <p:nvSpPr>
              <p:cNvPr id="51" name="TextBox 50">
                <a:extLst>
                  <a:ext uri="{FF2B5EF4-FFF2-40B4-BE49-F238E27FC236}">
                    <a16:creationId xmlns:a16="http://schemas.microsoft.com/office/drawing/2014/main" id="{8DC63B9F-8AA1-4B59-A174-DDB3E4626A7C}"/>
                  </a:ext>
                </a:extLst>
              </p:cNvPr>
              <p:cNvSpPr txBox="1"/>
              <p:nvPr/>
            </p:nvSpPr>
            <p:spPr>
              <a:xfrm>
                <a:off x="960437" y="3927340"/>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2" name="TextBox 51">
                <a:extLst>
                  <a:ext uri="{FF2B5EF4-FFF2-40B4-BE49-F238E27FC236}">
                    <a16:creationId xmlns:a16="http://schemas.microsoft.com/office/drawing/2014/main" id="{231200A4-9CAD-46D3-8F40-A6A5FC778899}"/>
                  </a:ext>
                </a:extLst>
              </p:cNvPr>
              <p:cNvSpPr txBox="1"/>
              <p:nvPr/>
            </p:nvSpPr>
            <p:spPr>
              <a:xfrm>
                <a:off x="1112837" y="4030662"/>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3" name="TextBox 52">
                <a:extLst>
                  <a:ext uri="{FF2B5EF4-FFF2-40B4-BE49-F238E27FC236}">
                    <a16:creationId xmlns:a16="http://schemas.microsoft.com/office/drawing/2014/main" id="{EF1AB167-E689-4462-B75E-13A2BA0A7DE4}"/>
                  </a:ext>
                </a:extLst>
              </p:cNvPr>
              <p:cNvSpPr txBox="1"/>
              <p:nvPr/>
            </p:nvSpPr>
            <p:spPr>
              <a:xfrm>
                <a:off x="1265238" y="4174204"/>
                <a:ext cx="1219199" cy="812748"/>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 </a:t>
                </a:r>
              </a:p>
            </p:txBody>
          </p:sp>
        </p:grpSp>
        <p:grpSp>
          <p:nvGrpSpPr>
            <p:cNvPr id="37" name="Group 36">
              <a:extLst>
                <a:ext uri="{FF2B5EF4-FFF2-40B4-BE49-F238E27FC236}">
                  <a16:creationId xmlns:a16="http://schemas.microsoft.com/office/drawing/2014/main" id="{0978B226-E839-47E9-BC6F-24751D219529}"/>
                </a:ext>
              </a:extLst>
            </p:cNvPr>
            <p:cNvGrpSpPr/>
            <p:nvPr/>
          </p:nvGrpSpPr>
          <p:grpSpPr>
            <a:xfrm>
              <a:off x="9589128" y="4366465"/>
              <a:ext cx="1043633" cy="856819"/>
              <a:chOff x="960437" y="3927340"/>
              <a:chExt cx="1524000" cy="1059612"/>
            </a:xfrm>
            <a:solidFill>
              <a:srgbClr val="FFFFFF"/>
            </a:solidFill>
          </p:grpSpPr>
          <p:sp>
            <p:nvSpPr>
              <p:cNvPr id="48" name="TextBox 47">
                <a:extLst>
                  <a:ext uri="{FF2B5EF4-FFF2-40B4-BE49-F238E27FC236}">
                    <a16:creationId xmlns:a16="http://schemas.microsoft.com/office/drawing/2014/main" id="{714A86C3-4119-483D-99DF-518BE9652865}"/>
                  </a:ext>
                </a:extLst>
              </p:cNvPr>
              <p:cNvSpPr txBox="1"/>
              <p:nvPr/>
            </p:nvSpPr>
            <p:spPr>
              <a:xfrm>
                <a:off x="960437" y="3927340"/>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49" name="TextBox 48">
                <a:extLst>
                  <a:ext uri="{FF2B5EF4-FFF2-40B4-BE49-F238E27FC236}">
                    <a16:creationId xmlns:a16="http://schemas.microsoft.com/office/drawing/2014/main" id="{4C8708EB-F4EE-4F13-B6BD-CE039971BA3B}"/>
                  </a:ext>
                </a:extLst>
              </p:cNvPr>
              <p:cNvSpPr txBox="1"/>
              <p:nvPr/>
            </p:nvSpPr>
            <p:spPr>
              <a:xfrm>
                <a:off x="1112837" y="4030662"/>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50" name="TextBox 49">
                <a:extLst>
                  <a:ext uri="{FF2B5EF4-FFF2-40B4-BE49-F238E27FC236}">
                    <a16:creationId xmlns:a16="http://schemas.microsoft.com/office/drawing/2014/main" id="{7C94AB93-9D4D-4401-9D09-61C4AD5CF431}"/>
                  </a:ext>
                </a:extLst>
              </p:cNvPr>
              <p:cNvSpPr txBox="1"/>
              <p:nvPr/>
            </p:nvSpPr>
            <p:spPr>
              <a:xfrm>
                <a:off x="1265238" y="4174204"/>
                <a:ext cx="1219199" cy="812748"/>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p:txBody>
          </p:sp>
        </p:grpSp>
        <p:grpSp>
          <p:nvGrpSpPr>
            <p:cNvPr id="38" name="Group 37">
              <a:extLst>
                <a:ext uri="{FF2B5EF4-FFF2-40B4-BE49-F238E27FC236}">
                  <a16:creationId xmlns:a16="http://schemas.microsoft.com/office/drawing/2014/main" id="{5B9F0EF0-4A21-4AE4-9696-58F9C8FF9275}"/>
                </a:ext>
              </a:extLst>
            </p:cNvPr>
            <p:cNvGrpSpPr/>
            <p:nvPr/>
          </p:nvGrpSpPr>
          <p:grpSpPr>
            <a:xfrm>
              <a:off x="10841486" y="4326780"/>
              <a:ext cx="1043633" cy="856819"/>
              <a:chOff x="960437" y="3927340"/>
              <a:chExt cx="1524000" cy="1059612"/>
            </a:xfrm>
            <a:solidFill>
              <a:srgbClr val="FFFFFF"/>
            </a:solidFill>
          </p:grpSpPr>
          <p:sp>
            <p:nvSpPr>
              <p:cNvPr id="45" name="TextBox 44">
                <a:extLst>
                  <a:ext uri="{FF2B5EF4-FFF2-40B4-BE49-F238E27FC236}">
                    <a16:creationId xmlns:a16="http://schemas.microsoft.com/office/drawing/2014/main" id="{7D5195EF-1BFD-42AA-BD00-C3CFBB832B7F}"/>
                  </a:ext>
                </a:extLst>
              </p:cNvPr>
              <p:cNvSpPr txBox="1"/>
              <p:nvPr/>
            </p:nvSpPr>
            <p:spPr>
              <a:xfrm>
                <a:off x="960437" y="3927340"/>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46" name="TextBox 45">
                <a:extLst>
                  <a:ext uri="{FF2B5EF4-FFF2-40B4-BE49-F238E27FC236}">
                    <a16:creationId xmlns:a16="http://schemas.microsoft.com/office/drawing/2014/main" id="{53D3EAA0-FA39-4C9D-82F0-A88CD886E852}"/>
                  </a:ext>
                </a:extLst>
              </p:cNvPr>
              <p:cNvSpPr txBox="1"/>
              <p:nvPr/>
            </p:nvSpPr>
            <p:spPr>
              <a:xfrm>
                <a:off x="1112837" y="4030662"/>
                <a:ext cx="1219199" cy="574819"/>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Shard </a:t>
                </a:r>
              </a:p>
            </p:txBody>
          </p:sp>
          <p:sp>
            <p:nvSpPr>
              <p:cNvPr id="47" name="TextBox 46">
                <a:extLst>
                  <a:ext uri="{FF2B5EF4-FFF2-40B4-BE49-F238E27FC236}">
                    <a16:creationId xmlns:a16="http://schemas.microsoft.com/office/drawing/2014/main" id="{7D474CC1-1D8F-4B30-B9FA-242557F768BC}"/>
                  </a:ext>
                </a:extLst>
              </p:cNvPr>
              <p:cNvSpPr txBox="1"/>
              <p:nvPr/>
            </p:nvSpPr>
            <p:spPr>
              <a:xfrm>
                <a:off x="1265238" y="4174204"/>
                <a:ext cx="1219199" cy="812748"/>
              </a:xfrm>
              <a:prstGeom prst="roundRect">
                <a:avLst/>
              </a:prstGeom>
              <a:grpFill/>
              <a:ln>
                <a:solidFill>
                  <a:srgbClr val="505050"/>
                </a:solidFill>
              </a:ln>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endParaRP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srgbClr val="505050"/>
                    </a:solidFill>
                    <a:effectLst/>
                    <a:uLnTx/>
                    <a:uFillTx/>
                    <a:latin typeface="Cambria" panose="02040503050406030204" pitchFamily="18" charset="0"/>
                    <a:ea typeface="+mn-ea"/>
                    <a:cs typeface="+mn-cs"/>
                  </a:rPr>
                  <a:t> </a:t>
                </a:r>
              </a:p>
            </p:txBody>
          </p:sp>
        </p:grpSp>
        <p:sp>
          <p:nvSpPr>
            <p:cNvPr id="39" name="TextBox 38">
              <a:extLst>
                <a:ext uri="{FF2B5EF4-FFF2-40B4-BE49-F238E27FC236}">
                  <a16:creationId xmlns:a16="http://schemas.microsoft.com/office/drawing/2014/main" id="{17C9B98E-1CC5-4FA8-BDB9-C93593971576}"/>
                </a:ext>
              </a:extLst>
            </p:cNvPr>
            <p:cNvSpPr txBox="1"/>
            <p:nvPr/>
          </p:nvSpPr>
          <p:spPr>
            <a:xfrm>
              <a:off x="4727221" y="4448825"/>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sp>
          <p:nvSpPr>
            <p:cNvPr id="40" name="TextBox 39">
              <a:extLst>
                <a:ext uri="{FF2B5EF4-FFF2-40B4-BE49-F238E27FC236}">
                  <a16:creationId xmlns:a16="http://schemas.microsoft.com/office/drawing/2014/main" id="{68BD5000-3D30-49B8-94E9-9D7678497DA1}"/>
                </a:ext>
              </a:extLst>
            </p:cNvPr>
            <p:cNvSpPr txBox="1"/>
            <p:nvPr/>
          </p:nvSpPr>
          <p:spPr>
            <a:xfrm>
              <a:off x="6023153" y="4502319"/>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sp>
          <p:nvSpPr>
            <p:cNvPr id="41" name="TextBox 40">
              <a:extLst>
                <a:ext uri="{FF2B5EF4-FFF2-40B4-BE49-F238E27FC236}">
                  <a16:creationId xmlns:a16="http://schemas.microsoft.com/office/drawing/2014/main" id="{FE6829E3-2598-4532-AEAE-9D40E15FF537}"/>
                </a:ext>
              </a:extLst>
            </p:cNvPr>
            <p:cNvSpPr txBox="1"/>
            <p:nvPr/>
          </p:nvSpPr>
          <p:spPr>
            <a:xfrm>
              <a:off x="7209231" y="4491617"/>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sp>
          <p:nvSpPr>
            <p:cNvPr id="42" name="TextBox 41">
              <a:extLst>
                <a:ext uri="{FF2B5EF4-FFF2-40B4-BE49-F238E27FC236}">
                  <a16:creationId xmlns:a16="http://schemas.microsoft.com/office/drawing/2014/main" id="{FF00DCE0-3710-4D2C-9312-0049FCD603CF}"/>
                </a:ext>
              </a:extLst>
            </p:cNvPr>
            <p:cNvSpPr txBox="1"/>
            <p:nvPr/>
          </p:nvSpPr>
          <p:spPr>
            <a:xfrm>
              <a:off x="8553990" y="4506595"/>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sp>
          <p:nvSpPr>
            <p:cNvPr id="43" name="TextBox 42">
              <a:extLst>
                <a:ext uri="{FF2B5EF4-FFF2-40B4-BE49-F238E27FC236}">
                  <a16:creationId xmlns:a16="http://schemas.microsoft.com/office/drawing/2014/main" id="{919C9317-AD07-42F4-B14E-CDA43AA42D85}"/>
                </a:ext>
              </a:extLst>
            </p:cNvPr>
            <p:cNvSpPr txBox="1"/>
            <p:nvPr/>
          </p:nvSpPr>
          <p:spPr>
            <a:xfrm>
              <a:off x="9825508" y="4534413"/>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sp>
          <p:nvSpPr>
            <p:cNvPr id="44" name="TextBox 43">
              <a:extLst>
                <a:ext uri="{FF2B5EF4-FFF2-40B4-BE49-F238E27FC236}">
                  <a16:creationId xmlns:a16="http://schemas.microsoft.com/office/drawing/2014/main" id="{D6E384A3-D5F7-465B-AE68-5BAC35238170}"/>
                </a:ext>
              </a:extLst>
            </p:cNvPr>
            <p:cNvSpPr txBox="1"/>
            <p:nvPr/>
          </p:nvSpPr>
          <p:spPr>
            <a:xfrm>
              <a:off x="11060412" y="4498033"/>
              <a:ext cx="817841" cy="860201"/>
            </a:xfrm>
            <a:prstGeom prst="rect">
              <a:avLst/>
            </a:prstGeom>
            <a:noFill/>
          </p:spPr>
          <p:txBody>
            <a:bodyPr wrap="non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EAEAEA">
                      <a:lumMod val="25000"/>
                    </a:srgbClr>
                  </a:solidFill>
                  <a:effectLst/>
                  <a:uLnTx/>
                  <a:uFillTx/>
                  <a:latin typeface="Cambria" panose="02040503050406030204" pitchFamily="18" charset="0"/>
                  <a:ea typeface="+mn-ea"/>
                  <a:cs typeface="+mn-cs"/>
                </a:rPr>
                <a:t>Block</a:t>
              </a:r>
            </a:p>
          </p:txBody>
        </p:sp>
      </p:grpSp>
      <p:grpSp>
        <p:nvGrpSpPr>
          <p:cNvPr id="60" name="Group 59">
            <a:extLst>
              <a:ext uri="{FF2B5EF4-FFF2-40B4-BE49-F238E27FC236}">
                <a16:creationId xmlns:a16="http://schemas.microsoft.com/office/drawing/2014/main" id="{7EE37E4D-E2FB-4196-9310-EA11E018D93D}"/>
              </a:ext>
            </a:extLst>
          </p:cNvPr>
          <p:cNvGrpSpPr/>
          <p:nvPr/>
        </p:nvGrpSpPr>
        <p:grpSpPr>
          <a:xfrm>
            <a:off x="7518962" y="2191818"/>
            <a:ext cx="3492475" cy="1070158"/>
            <a:chOff x="5794880" y="1148466"/>
            <a:chExt cx="5046607" cy="1610995"/>
          </a:xfrm>
        </p:grpSpPr>
        <p:sp>
          <p:nvSpPr>
            <p:cNvPr id="61" name="Rectangle 60">
              <a:extLst>
                <a:ext uri="{FF2B5EF4-FFF2-40B4-BE49-F238E27FC236}">
                  <a16:creationId xmlns:a16="http://schemas.microsoft.com/office/drawing/2014/main" id="{FC11DA00-6A9A-4740-9E31-568EEBDBDCF9}"/>
                </a:ext>
              </a:extLst>
            </p:cNvPr>
            <p:cNvSpPr/>
            <p:nvPr/>
          </p:nvSpPr>
          <p:spPr bwMode="auto">
            <a:xfrm>
              <a:off x="5794880" y="1181438"/>
              <a:ext cx="5046607" cy="1578023"/>
            </a:xfrm>
            <a:prstGeom prst="rect">
              <a:avLst/>
            </a:prstGeom>
            <a:solidFill>
              <a:schemeClr val="accent1"/>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gradFill>
                  <a:gsLst>
                    <a:gs pos="0">
                      <a:srgbClr val="FFFFFF"/>
                    </a:gs>
                    <a:gs pos="100000">
                      <a:srgbClr val="FFFFFF"/>
                    </a:gs>
                  </a:gsLst>
                  <a:lin ang="5400000" scaled="0"/>
                </a:gradFill>
                <a:effectLst/>
                <a:uLnTx/>
                <a:uFillTx/>
                <a:latin typeface="Cambria" panose="02040503050406030204" pitchFamily="18" charset="0"/>
                <a:ea typeface="+mn-ea"/>
                <a:cs typeface="+mn-cs"/>
              </a:endParaRPr>
            </a:p>
          </p:txBody>
        </p:sp>
        <p:sp>
          <p:nvSpPr>
            <p:cNvPr id="62" name="TextBox 61">
              <a:extLst>
                <a:ext uri="{FF2B5EF4-FFF2-40B4-BE49-F238E27FC236}">
                  <a16:creationId xmlns:a16="http://schemas.microsoft.com/office/drawing/2014/main" id="{3BC2C6B9-20A7-40F9-96F8-0B96734CC186}"/>
                </a:ext>
              </a:extLst>
            </p:cNvPr>
            <p:cNvSpPr txBox="1"/>
            <p:nvPr/>
          </p:nvSpPr>
          <p:spPr>
            <a:xfrm>
              <a:off x="6040776" y="1858923"/>
              <a:ext cx="1289227" cy="722780"/>
            </a:xfrm>
            <a:prstGeom prst="roundRect">
              <a:avLst/>
            </a:prstGeom>
            <a:solidFill>
              <a:srgbClr val="FFFFFF"/>
            </a:solidFill>
            <a:ln>
              <a:noFill/>
            </a:ln>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rPr>
                <a:t>Block 1 </a:t>
              </a:r>
            </a:p>
          </p:txBody>
        </p:sp>
        <p:sp>
          <p:nvSpPr>
            <p:cNvPr id="63" name="TextBox 62">
              <a:extLst>
                <a:ext uri="{FF2B5EF4-FFF2-40B4-BE49-F238E27FC236}">
                  <a16:creationId xmlns:a16="http://schemas.microsoft.com/office/drawing/2014/main" id="{E0B2373C-B52A-4CA3-B228-AB54AAB01342}"/>
                </a:ext>
              </a:extLst>
            </p:cNvPr>
            <p:cNvSpPr txBox="1"/>
            <p:nvPr/>
          </p:nvSpPr>
          <p:spPr>
            <a:xfrm>
              <a:off x="7473675" y="1858923"/>
              <a:ext cx="1243577" cy="722780"/>
            </a:xfrm>
            <a:prstGeom prst="roundRect">
              <a:avLst/>
            </a:prstGeom>
            <a:solidFill>
              <a:srgbClr val="FFFFFF"/>
            </a:solidFill>
            <a:ln>
              <a:noFill/>
            </a:ln>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rPr>
                <a:t>Block 2 </a:t>
              </a:r>
            </a:p>
          </p:txBody>
        </p:sp>
        <p:sp>
          <p:nvSpPr>
            <p:cNvPr id="64" name="TextBox 63">
              <a:extLst>
                <a:ext uri="{FF2B5EF4-FFF2-40B4-BE49-F238E27FC236}">
                  <a16:creationId xmlns:a16="http://schemas.microsoft.com/office/drawing/2014/main" id="{79916DE8-0123-4353-AF6F-2617BA9EC446}"/>
                </a:ext>
              </a:extLst>
            </p:cNvPr>
            <p:cNvSpPr txBox="1"/>
            <p:nvPr/>
          </p:nvSpPr>
          <p:spPr>
            <a:xfrm>
              <a:off x="9443438" y="1844822"/>
              <a:ext cx="1189323" cy="722780"/>
            </a:xfrm>
            <a:prstGeom prst="roundRect">
              <a:avLst/>
            </a:prstGeom>
            <a:solidFill>
              <a:srgbClr val="FFFFFF"/>
            </a:solidFill>
            <a:ln>
              <a:noFill/>
            </a:ln>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505050"/>
                  </a:solidFill>
                  <a:effectLst/>
                  <a:uLnTx/>
                  <a:uFillTx/>
                  <a:latin typeface="Cambria" panose="02040503050406030204" pitchFamily="18" charset="0"/>
                  <a:ea typeface="Arial Unicode MS" panose="020B0604020202020204" pitchFamily="34" charset="-128"/>
                  <a:cs typeface="Arial Unicode MS" panose="020B0604020202020204" pitchFamily="34" charset="-128"/>
                </a:rPr>
                <a:t>Block n </a:t>
              </a:r>
            </a:p>
          </p:txBody>
        </p:sp>
        <p:sp>
          <p:nvSpPr>
            <p:cNvPr id="65" name="TextBox 64">
              <a:extLst>
                <a:ext uri="{FF2B5EF4-FFF2-40B4-BE49-F238E27FC236}">
                  <a16:creationId xmlns:a16="http://schemas.microsoft.com/office/drawing/2014/main" id="{C89D5078-AD1F-46E2-8C06-73E72CC4AF06}"/>
                </a:ext>
              </a:extLst>
            </p:cNvPr>
            <p:cNvSpPr txBox="1"/>
            <p:nvPr/>
          </p:nvSpPr>
          <p:spPr>
            <a:xfrm>
              <a:off x="8717252" y="1893456"/>
              <a:ext cx="484748"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FFFFFF"/>
                  </a:solidFill>
                  <a:effectLst/>
                  <a:uLnTx/>
                  <a:uFillTx/>
                  <a:latin typeface="Cambria" panose="02040503050406030204" pitchFamily="18" charset="0"/>
                  <a:ea typeface="+mn-ea"/>
                  <a:cs typeface="+mn-cs"/>
                </a:rPr>
                <a:t>…</a:t>
              </a:r>
            </a:p>
          </p:txBody>
        </p:sp>
        <p:sp>
          <p:nvSpPr>
            <p:cNvPr id="66" name="TextBox 65">
              <a:extLst>
                <a:ext uri="{FF2B5EF4-FFF2-40B4-BE49-F238E27FC236}">
                  <a16:creationId xmlns:a16="http://schemas.microsoft.com/office/drawing/2014/main" id="{C96A2CA1-A2B7-4DBD-BFE5-FAE712C6A9D5}"/>
                </a:ext>
              </a:extLst>
            </p:cNvPr>
            <p:cNvSpPr txBox="1"/>
            <p:nvPr/>
          </p:nvSpPr>
          <p:spPr>
            <a:xfrm>
              <a:off x="6507590" y="1148466"/>
              <a:ext cx="3654351" cy="472571"/>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lumMod val="95000"/>
                    </a:srgbClr>
                  </a:solidFill>
                  <a:effectLst/>
                  <a:uLnTx/>
                  <a:uFillTx/>
                  <a:latin typeface="Segoe UI Semilight"/>
                  <a:ea typeface="+mn-ea"/>
                  <a:cs typeface="+mn-cs"/>
                </a:rPr>
                <a:t>Azure Data Lake Store File</a:t>
              </a:r>
            </a:p>
          </p:txBody>
        </p:sp>
      </p:grpSp>
    </p:spTree>
    <p:extLst>
      <p:ext uri="{BB962C8B-B14F-4D97-AF65-F5344CB8AC3E}">
        <p14:creationId xmlns:p14="http://schemas.microsoft.com/office/powerpoint/2010/main" val="692685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00A8-E4DC-4969-865A-CEDCE081E76C}"/>
              </a:ext>
            </a:extLst>
          </p:cNvPr>
          <p:cNvSpPr>
            <a:spLocks noGrp="1"/>
          </p:cNvSpPr>
          <p:nvPr>
            <p:ph type="title"/>
          </p:nvPr>
        </p:nvSpPr>
        <p:spPr>
          <a:xfrm>
            <a:off x="268462" y="289511"/>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Long Term Data Store Services- A Comparison</a:t>
            </a:r>
          </a:p>
        </p:txBody>
      </p:sp>
      <p:sp>
        <p:nvSpPr>
          <p:cNvPr id="3" name="Text Placeholder 2">
            <a:extLst>
              <a:ext uri="{FF2B5EF4-FFF2-40B4-BE49-F238E27FC236}">
                <a16:creationId xmlns:a16="http://schemas.microsoft.com/office/drawing/2014/main" id="{27B3D4ED-EA47-4593-B95F-F43819E70486}"/>
              </a:ext>
            </a:extLst>
          </p:cNvPr>
          <p:cNvSpPr>
            <a:spLocks noGrp="1"/>
          </p:cNvSpPr>
          <p:nvPr>
            <p:ph type="body" sz="quarter" idx="11"/>
          </p:nvPr>
        </p:nvSpPr>
        <p:spPr>
          <a:xfrm>
            <a:off x="268843" y="963482"/>
            <a:ext cx="11655078" cy="461665"/>
          </a:xfrm>
        </p:spPr>
        <p:txBody>
          <a:bodyPr anchor="ctr"/>
          <a:lstStyle/>
          <a:p>
            <a:pPr algn="ctr"/>
            <a:r>
              <a:rPr lang="en-US" sz="2000"/>
              <a:t>A side-by-side comparison of the capabilities and features</a:t>
            </a:r>
          </a:p>
        </p:txBody>
      </p:sp>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nvPr>
        </p:nvGraphicFramePr>
        <p:xfrm>
          <a:off x="1847513" y="1663272"/>
          <a:ext cx="8496974" cy="4813492"/>
        </p:xfrm>
        <a:graphic>
          <a:graphicData uri="http://schemas.openxmlformats.org/drawingml/2006/table">
            <a:tbl>
              <a:tblPr firstRow="1" bandRow="1">
                <a:tableStyleId>{5C22544A-7EE6-4342-B048-85BDC9FD1C3A}</a:tableStyleId>
              </a:tblPr>
              <a:tblGrid>
                <a:gridCol w="2316896">
                  <a:extLst>
                    <a:ext uri="{9D8B030D-6E8A-4147-A177-3AD203B41FA5}">
                      <a16:colId xmlns:a16="http://schemas.microsoft.com/office/drawing/2014/main" val="1396455179"/>
                    </a:ext>
                  </a:extLst>
                </a:gridCol>
                <a:gridCol w="3090039">
                  <a:extLst>
                    <a:ext uri="{9D8B030D-6E8A-4147-A177-3AD203B41FA5}">
                      <a16:colId xmlns:a16="http://schemas.microsoft.com/office/drawing/2014/main" val="1576484044"/>
                    </a:ext>
                  </a:extLst>
                </a:gridCol>
                <a:gridCol w="3090039">
                  <a:extLst>
                    <a:ext uri="{9D8B030D-6E8A-4147-A177-3AD203B41FA5}">
                      <a16:colId xmlns:a16="http://schemas.microsoft.com/office/drawing/2014/main" val="3437212573"/>
                    </a:ext>
                  </a:extLst>
                </a:gridCol>
              </a:tblGrid>
              <a:tr h="276685">
                <a:tc>
                  <a:txBody>
                    <a:bodyPr/>
                    <a:lstStyle/>
                    <a:p>
                      <a:endParaRPr lang="en-US" sz="1400"/>
                    </a:p>
                  </a:txBody>
                  <a:tcPr>
                    <a:solidFill>
                      <a:schemeClr val="bg2"/>
                    </a:solidFill>
                  </a:tcPr>
                </a:tc>
                <a:tc>
                  <a:txBody>
                    <a:bodyPr/>
                    <a:lstStyle/>
                    <a:p>
                      <a:pPr algn="ctr"/>
                      <a:r>
                        <a:rPr lang="en-US" sz="1400" b="0"/>
                        <a:t>Data Lake Store</a:t>
                      </a:r>
                    </a:p>
                  </a:txBody>
                  <a:tcPr/>
                </a:tc>
                <a:tc>
                  <a:txBody>
                    <a:bodyPr/>
                    <a:lstStyle/>
                    <a:p>
                      <a:pPr algn="ctr"/>
                      <a:r>
                        <a:rPr lang="en-US" sz="1400" b="0"/>
                        <a:t>Azure Storage</a:t>
                      </a:r>
                    </a:p>
                  </a:txBody>
                  <a:tcPr/>
                </a:tc>
                <a:extLst>
                  <a:ext uri="{0D108BD9-81ED-4DB2-BD59-A6C34878D82A}">
                    <a16:rowId xmlns:a16="http://schemas.microsoft.com/office/drawing/2014/main" val="1638703510"/>
                  </a:ext>
                </a:extLst>
              </a:tr>
              <a:tr h="372793">
                <a:tc>
                  <a:txBody>
                    <a:bodyPr/>
                    <a:lstStyle/>
                    <a:p>
                      <a:r>
                        <a:rPr lang="en-US" sz="1200" b="0">
                          <a:solidFill>
                            <a:schemeClr val="bg1"/>
                          </a:solidFill>
                          <a:latin typeface="+mn-lt"/>
                        </a:rPr>
                        <a:t>API</a:t>
                      </a:r>
                    </a:p>
                  </a:txBody>
                  <a:tcPr anchor="ctr">
                    <a:solidFill>
                      <a:schemeClr val="accent1"/>
                    </a:solidFill>
                  </a:tcPr>
                </a:tc>
                <a:tc>
                  <a:txBody>
                    <a:bodyPr/>
                    <a:lstStyle/>
                    <a:p>
                      <a:r>
                        <a:rPr lang="en-US" sz="1200" err="1">
                          <a:solidFill>
                            <a:schemeClr val="bg2">
                              <a:lumMod val="25000"/>
                            </a:schemeClr>
                          </a:solidFill>
                          <a:latin typeface="+mn-lt"/>
                          <a:cs typeface="Segoe UI" panose="020B0502040204020203" pitchFamily="34" charset="0"/>
                        </a:rPr>
                        <a:t>WebHDFS</a:t>
                      </a:r>
                      <a:r>
                        <a:rPr lang="en-US" sz="1200">
                          <a:solidFill>
                            <a:schemeClr val="bg2">
                              <a:lumMod val="25000"/>
                            </a:schemeClr>
                          </a:solidFill>
                          <a:latin typeface="+mn-lt"/>
                          <a:cs typeface="Segoe UI" panose="020B0502040204020203" pitchFamily="34" charset="0"/>
                        </a:rPr>
                        <a:t>-compatible REST API (HTTPS)</a:t>
                      </a:r>
                    </a:p>
                  </a:txBody>
                  <a:tcPr anchor="ctr"/>
                </a:tc>
                <a:tc>
                  <a:txBody>
                    <a:bodyPr/>
                    <a:lstStyle/>
                    <a:p>
                      <a:r>
                        <a:rPr lang="nl-NL" sz="1200">
                          <a:solidFill>
                            <a:schemeClr val="bg2">
                              <a:lumMod val="25000"/>
                            </a:schemeClr>
                          </a:solidFill>
                          <a:latin typeface="+mn-lt"/>
                          <a:cs typeface="Segoe UI" panose="020B0502040204020203" pitchFamily="34" charset="0"/>
                        </a:rPr>
                        <a:t>REST API over HTTP/HTTPS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372793">
                <a:tc>
                  <a:txBody>
                    <a:bodyPr/>
                    <a:lstStyle/>
                    <a:p>
                      <a:r>
                        <a:rPr lang="en-US" sz="1200" b="0">
                          <a:solidFill>
                            <a:schemeClr val="bg1"/>
                          </a:solidFill>
                          <a:latin typeface="+mn-lt"/>
                        </a:rPr>
                        <a:t>HDFS compatible interface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205897627"/>
                  </a:ext>
                </a:extLst>
              </a:tr>
              <a:tr h="372793">
                <a:tc>
                  <a:txBody>
                    <a:bodyPr/>
                    <a:lstStyle/>
                    <a:p>
                      <a:r>
                        <a:rPr lang="en-US" sz="1200" b="0">
                          <a:solidFill>
                            <a:schemeClr val="bg1"/>
                          </a:solidFill>
                          <a:latin typeface="+mn-lt"/>
                        </a:rPr>
                        <a:t>Authentication</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Based on Azure Active Directory Identities</a:t>
                      </a:r>
                    </a:p>
                  </a:txBody>
                  <a:tcPr anchor="ctr"/>
                </a:tc>
                <a:tc>
                  <a:txBody>
                    <a:bodyPr/>
                    <a:lstStyle/>
                    <a:p>
                      <a:r>
                        <a:rPr lang="en-US" sz="1200">
                          <a:solidFill>
                            <a:schemeClr val="bg2">
                              <a:lumMod val="25000"/>
                            </a:schemeClr>
                          </a:solidFill>
                          <a:latin typeface="+mn-lt"/>
                          <a:cs typeface="Segoe UI" panose="020B0502040204020203" pitchFamily="34" charset="0"/>
                        </a:rPr>
                        <a:t>Based on shared secrets Account Access Keys and Shared Access Signature Keys, and Role-Based Access Control (RBAC)</a:t>
                      </a:r>
                    </a:p>
                  </a:txBody>
                  <a:tcPr anchor="ctr"/>
                </a:tc>
                <a:extLst>
                  <a:ext uri="{0D108BD9-81ED-4DB2-BD59-A6C34878D82A}">
                    <a16:rowId xmlns:a16="http://schemas.microsoft.com/office/drawing/2014/main" val="3452422947"/>
                  </a:ext>
                </a:extLst>
              </a:tr>
              <a:tr h="415028">
                <a:tc>
                  <a:txBody>
                    <a:bodyPr/>
                    <a:lstStyle/>
                    <a:p>
                      <a:r>
                        <a:rPr lang="en-US" sz="1200" b="0">
                          <a:solidFill>
                            <a:schemeClr val="bg1"/>
                          </a:solidFill>
                          <a:latin typeface="+mn-lt"/>
                        </a:rPr>
                        <a:t>Authorization</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POSIX access control lists (ACLs). ACLs based on Azure Active Directory identities can be set file and folder level.</a:t>
                      </a:r>
                    </a:p>
                  </a:txBody>
                  <a:tcPr anchor="ctr"/>
                </a:tc>
                <a:tc>
                  <a:txBody>
                    <a:bodyPr/>
                    <a:lstStyle/>
                    <a:p>
                      <a:r>
                        <a:rPr lang="en-US" sz="1200">
                          <a:solidFill>
                            <a:schemeClr val="bg2">
                              <a:lumMod val="25000"/>
                            </a:schemeClr>
                          </a:solidFill>
                          <a:latin typeface="+mn-lt"/>
                          <a:cs typeface="Segoe UI" panose="020B0502040204020203" pitchFamily="34" charset="0"/>
                        </a:rPr>
                        <a:t>For account-level authorization use Account Access Keys</a:t>
                      </a:r>
                    </a:p>
                    <a:p>
                      <a:r>
                        <a:rPr lang="en-US" sz="1200">
                          <a:solidFill>
                            <a:schemeClr val="bg2">
                              <a:lumMod val="25000"/>
                            </a:schemeClr>
                          </a:solidFill>
                          <a:latin typeface="+mn-lt"/>
                          <a:cs typeface="Segoe UI" panose="020B0502040204020203" pitchFamily="34" charset="0"/>
                        </a:rPr>
                        <a:t>For account, container, or blob authorization use Shared Access Signature Keys</a:t>
                      </a:r>
                    </a:p>
                  </a:txBody>
                  <a:tcPr anchor="ctr"/>
                </a:tc>
                <a:extLst>
                  <a:ext uri="{0D108BD9-81ED-4DB2-BD59-A6C34878D82A}">
                    <a16:rowId xmlns:a16="http://schemas.microsoft.com/office/drawing/2014/main" val="381530426"/>
                  </a:ext>
                </a:extLst>
              </a:tr>
              <a:tr h="415028">
                <a:tc>
                  <a:txBody>
                    <a:bodyPr/>
                    <a:lstStyle/>
                    <a:p>
                      <a:r>
                        <a:rPr lang="en-US" sz="1200" b="0">
                          <a:solidFill>
                            <a:schemeClr val="bg1"/>
                          </a:solidFill>
                          <a:latin typeface="+mn-lt"/>
                        </a:rPr>
                        <a:t>Encryption</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Transparent server side encryption with both service managed and customer managed keys (in Key Vault)</a:t>
                      </a:r>
                    </a:p>
                  </a:txBody>
                  <a:tcPr anchor="ctr"/>
                </a:tc>
                <a:tc>
                  <a:txBody>
                    <a:bodyPr/>
                    <a:lstStyle/>
                    <a:p>
                      <a:r>
                        <a:rPr lang="en-US" sz="1200">
                          <a:solidFill>
                            <a:schemeClr val="bg2">
                              <a:lumMod val="25000"/>
                            </a:schemeClr>
                          </a:solidFill>
                          <a:latin typeface="+mn-lt"/>
                          <a:cs typeface="Segoe UI" panose="020B0502040204020203" pitchFamily="34" charset="0"/>
                        </a:rPr>
                        <a:t>Transparent server side encryption with both service managed and customer managed keys (in Key Vault)</a:t>
                      </a:r>
                    </a:p>
                  </a:txBody>
                  <a:tcPr anchor="ctr"/>
                </a:tc>
                <a:extLst>
                  <a:ext uri="{0D108BD9-81ED-4DB2-BD59-A6C34878D82A}">
                    <a16:rowId xmlns:a16="http://schemas.microsoft.com/office/drawing/2014/main" val="1455841837"/>
                  </a:ext>
                </a:extLst>
              </a:tr>
              <a:tr h="372793">
                <a:tc>
                  <a:txBody>
                    <a:bodyPr/>
                    <a:lstStyle/>
                    <a:p>
                      <a:r>
                        <a:rPr lang="en-US" sz="1200" b="0">
                          <a:solidFill>
                            <a:schemeClr val="bg1"/>
                          </a:solidFill>
                          <a:latin typeface="+mn-lt"/>
                        </a:rPr>
                        <a:t>SLA</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99.9%</a:t>
                      </a:r>
                    </a:p>
                  </a:txBody>
                  <a:tcPr anchor="ctr"/>
                </a:tc>
                <a:tc>
                  <a:txBody>
                    <a:bodyPr/>
                    <a:lstStyle/>
                    <a:p>
                      <a:r>
                        <a:rPr lang="en-US" sz="1200">
                          <a:solidFill>
                            <a:schemeClr val="bg2">
                              <a:lumMod val="25000"/>
                            </a:schemeClr>
                          </a:solidFill>
                          <a:latin typeface="+mn-lt"/>
                          <a:cs typeface="Segoe UI" panose="020B0502040204020203" pitchFamily="34" charset="0"/>
                        </a:rPr>
                        <a:t>99.9%</a:t>
                      </a:r>
                    </a:p>
                  </a:txBody>
                  <a:tcPr anchor="ctr"/>
                </a:tc>
                <a:extLst>
                  <a:ext uri="{0D108BD9-81ED-4DB2-BD59-A6C34878D82A}">
                    <a16:rowId xmlns:a16="http://schemas.microsoft.com/office/drawing/2014/main" val="1100418275"/>
                  </a:ext>
                </a:extLst>
              </a:tr>
              <a:tr h="415028">
                <a:tc>
                  <a:txBody>
                    <a:bodyPr/>
                    <a:lstStyle/>
                    <a:p>
                      <a:r>
                        <a:rPr lang="en-US" sz="1200" b="0">
                          <a:solidFill>
                            <a:schemeClr val="bg1"/>
                          </a:solidFill>
                          <a:latin typeface="+mn-lt"/>
                        </a:rPr>
                        <a:t>Analytics workload performance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Optimized performance for parallel analytics workloads, High Throughput and IOPS</a:t>
                      </a:r>
                    </a:p>
                  </a:txBody>
                  <a:tcPr anchor="ctr"/>
                </a:tc>
                <a:tc>
                  <a:txBody>
                    <a:bodyPr/>
                    <a:lstStyle/>
                    <a:p>
                      <a:r>
                        <a:rPr lang="en-US" sz="1200">
                          <a:solidFill>
                            <a:schemeClr val="bg2">
                              <a:lumMod val="25000"/>
                            </a:schemeClr>
                          </a:solidFill>
                          <a:latin typeface="+mn-lt"/>
                          <a:cs typeface="Segoe UI" panose="020B0502040204020203" pitchFamily="34" charset="0"/>
                        </a:rPr>
                        <a:t>Not optimized for analytics workloads</a:t>
                      </a:r>
                    </a:p>
                  </a:txBody>
                  <a:tcPr anchor="ctr"/>
                </a:tc>
                <a:extLst>
                  <a:ext uri="{0D108BD9-81ED-4DB2-BD59-A6C34878D82A}">
                    <a16:rowId xmlns:a16="http://schemas.microsoft.com/office/drawing/2014/main" val="826881749"/>
                  </a:ext>
                </a:extLst>
              </a:tr>
              <a:tr h="372793">
                <a:tc>
                  <a:txBody>
                    <a:bodyPr/>
                    <a:lstStyle/>
                    <a:p>
                      <a:r>
                        <a:rPr lang="en-US" sz="1200" b="0">
                          <a:solidFill>
                            <a:schemeClr val="bg1"/>
                          </a:solidFill>
                          <a:latin typeface="+mn-lt"/>
                        </a:rPr>
                        <a:t>Capacity</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 limits on account sizes, file sizes or number of files</a:t>
                      </a:r>
                    </a:p>
                  </a:txBody>
                  <a:tcPr anchor="ctr"/>
                </a:tc>
                <a:tc>
                  <a:txBody>
                    <a:bodyPr/>
                    <a:lstStyle/>
                    <a:p>
                      <a:r>
                        <a:rPr lang="en-US" sz="1200">
                          <a:solidFill>
                            <a:schemeClr val="bg2">
                              <a:lumMod val="25000"/>
                            </a:schemeClr>
                          </a:solidFill>
                          <a:latin typeface="+mn-lt"/>
                          <a:cs typeface="Segoe UI" panose="020B0502040204020203" pitchFamily="34" charset="0"/>
                        </a:rPr>
                        <a:t>Max 500 TB per account, max 4.75 TB per file</a:t>
                      </a:r>
                    </a:p>
                  </a:txBody>
                  <a:tcPr anchor="ctr"/>
                </a:tc>
                <a:extLst>
                  <a:ext uri="{0D108BD9-81ED-4DB2-BD59-A6C34878D82A}">
                    <a16:rowId xmlns:a16="http://schemas.microsoft.com/office/drawing/2014/main" val="1085134720"/>
                  </a:ext>
                </a:extLst>
              </a:tr>
              <a:tr h="372793">
                <a:tc>
                  <a:txBody>
                    <a:bodyPr/>
                    <a:lstStyle/>
                    <a:p>
                      <a:r>
                        <a:rPr lang="en-US" sz="1200" b="0">
                          <a:solidFill>
                            <a:schemeClr val="bg1"/>
                          </a:solidFill>
                          <a:latin typeface="+mn-lt"/>
                        </a:rPr>
                        <a:t>Regional availability</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Available in a limited set of regions</a:t>
                      </a:r>
                    </a:p>
                  </a:txBody>
                  <a:tcPr anchor="ctr"/>
                </a:tc>
                <a:tc>
                  <a:txBody>
                    <a:bodyPr/>
                    <a:lstStyle/>
                    <a:p>
                      <a:r>
                        <a:rPr lang="en-US" sz="1200" dirty="0">
                          <a:solidFill>
                            <a:schemeClr val="bg2">
                              <a:lumMod val="25000"/>
                            </a:schemeClr>
                          </a:solidFill>
                          <a:latin typeface="+mn-lt"/>
                          <a:cs typeface="Segoe UI" panose="020B0502040204020203" pitchFamily="34" charset="0"/>
                        </a:rPr>
                        <a:t>Available in all regions</a:t>
                      </a:r>
                    </a:p>
                  </a:txBody>
                  <a:tcPr anchor="ctr"/>
                </a:tc>
                <a:extLst>
                  <a:ext uri="{0D108BD9-81ED-4DB2-BD59-A6C34878D82A}">
                    <a16:rowId xmlns:a16="http://schemas.microsoft.com/office/drawing/2014/main" val="1249495068"/>
                  </a:ext>
                </a:extLst>
              </a:tr>
            </a:tbl>
          </a:graphicData>
        </a:graphic>
      </p:graphicFrame>
    </p:spTree>
    <p:extLst>
      <p:ext uri="{BB962C8B-B14F-4D97-AF65-F5344CB8AC3E}">
        <p14:creationId xmlns:p14="http://schemas.microsoft.com/office/powerpoint/2010/main" val="13300423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1731" y="2320729"/>
            <a:ext cx="12184831" cy="4536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dirty="0">
              <a:solidFill>
                <a:srgbClr val="FFFFFF"/>
              </a:solidFill>
              <a:latin typeface="Segoe UI Semilight"/>
              <a:ea typeface="Segoe UI" pitchFamily="34" charset="0"/>
              <a:cs typeface="Segoe UI" pitchFamily="34" charset="0"/>
            </a:endParaRPr>
          </a:p>
        </p:txBody>
      </p:sp>
      <p:sp>
        <p:nvSpPr>
          <p:cNvPr id="26" name="Title 1"/>
          <p:cNvSpPr txBox="1">
            <a:spLocks/>
          </p:cNvSpPr>
          <p:nvPr/>
        </p:nvSpPr>
        <p:spPr>
          <a:xfrm>
            <a:off x="270894" y="290848"/>
            <a:ext cx="11652534" cy="899282"/>
          </a:xfrm>
          <a:prstGeom prst="rect">
            <a:avLst/>
          </a:prstGeom>
        </p:spPr>
        <p:txBody>
          <a:bodyPr vert="horz" wrap="square" lIns="143387" tIns="89617" rIns="143387" bIns="89617" rtlCol="0" anchor="t">
            <a:noAutofit/>
          </a:bodyPr>
          <a:lstStyle>
            <a:lvl1pPr algn="l" defTabSz="932563" rtl="0" eaLnBrk="1" latinLnBrk="0" hangingPunct="1">
              <a:lnSpc>
                <a:spcPct val="90000"/>
              </a:lnSpc>
              <a:spcBef>
                <a:spcPct val="0"/>
              </a:spcBef>
              <a:buNone/>
              <a:defRPr lang="en-US" sz="4799" b="0" kern="1200" cap="none" spc="-102" baseline="0">
                <a:ln w="3175">
                  <a:noFill/>
                </a:ln>
                <a:solidFill>
                  <a:schemeClr val="tx1"/>
                </a:solidFill>
                <a:effectLst/>
                <a:latin typeface="+mj-lt"/>
                <a:ea typeface="+mn-ea"/>
                <a:cs typeface="Segoe UI" pitchFamily="34" charset="0"/>
              </a:defRPr>
            </a:lvl1pPr>
          </a:lstStyle>
          <a:p>
            <a:pPr defTabSz="913841">
              <a:defRPr/>
            </a:pPr>
            <a:r>
              <a:rPr lang="en-US" sz="4402" spc="-100" dirty="0">
                <a:solidFill>
                  <a:srgbClr val="353535"/>
                </a:solidFill>
                <a:latin typeface="Segoe UI Light"/>
              </a:rPr>
              <a:t>With any language, any data, anywhere</a:t>
            </a:r>
          </a:p>
        </p:txBody>
      </p:sp>
      <p:sp>
        <p:nvSpPr>
          <p:cNvPr id="25" name="Title 1"/>
          <p:cNvSpPr txBox="1">
            <a:spLocks/>
          </p:cNvSpPr>
          <p:nvPr/>
        </p:nvSpPr>
        <p:spPr>
          <a:xfrm>
            <a:off x="270894" y="290849"/>
            <a:ext cx="11652534" cy="899282"/>
          </a:xfrm>
          <a:prstGeom prst="rect">
            <a:avLst/>
          </a:prstGeom>
        </p:spPr>
        <p:txBody>
          <a:bodyPr vert="horz" wrap="square" lIns="143387" tIns="89617" rIns="143387" bIns="89617" rtlCol="0" anchor="t">
            <a:noAutofit/>
          </a:bodyPr>
          <a:lstStyle>
            <a:lvl1pPr algn="l" defTabSz="932563" rtl="0" eaLnBrk="1" latinLnBrk="0" hangingPunct="1">
              <a:lnSpc>
                <a:spcPct val="90000"/>
              </a:lnSpc>
              <a:spcBef>
                <a:spcPct val="0"/>
              </a:spcBef>
              <a:buNone/>
              <a:defRPr lang="en-US" sz="4799" b="0" kern="1200" cap="none" spc="-102" baseline="0">
                <a:ln w="3175">
                  <a:noFill/>
                </a:ln>
                <a:solidFill>
                  <a:schemeClr val="tx1"/>
                </a:solidFill>
                <a:effectLst/>
                <a:latin typeface="+mj-lt"/>
                <a:ea typeface="+mn-ea"/>
                <a:cs typeface="Segoe UI" pitchFamily="34" charset="0"/>
              </a:defRPr>
            </a:lvl1pPr>
          </a:lstStyle>
          <a:p>
            <a:pPr defTabSz="913841">
              <a:defRPr/>
            </a:pPr>
            <a:endParaRPr lang="en-US" sz="4702" spc="-100" dirty="0">
              <a:solidFill>
                <a:srgbClr val="353535"/>
              </a:solidFill>
              <a:latin typeface="Segoe UI Light"/>
            </a:endParaRPr>
          </a:p>
        </p:txBody>
      </p:sp>
      <p:sp>
        <p:nvSpPr>
          <p:cNvPr id="103" name="Rectangle 102"/>
          <p:cNvSpPr/>
          <p:nvPr/>
        </p:nvSpPr>
        <p:spPr>
          <a:xfrm>
            <a:off x="-1981" y="2320729"/>
            <a:ext cx="12188542" cy="63990"/>
          </a:xfrm>
          <a:prstGeom prst="rect">
            <a:avLst/>
          </a:prstGeom>
          <a:solidFill>
            <a:schemeClr val="accent1">
              <a:alpha val="99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endParaRPr lang="en-US" sz="2800" kern="0" dirty="0">
              <a:solidFill>
                <a:srgbClr val="FFFFFF"/>
              </a:solidFill>
              <a:latin typeface="Segoe UI Light" panose="020B0502040204020203" pitchFamily="34" charset="0"/>
              <a:cs typeface="Segoe UI Light" panose="020B0502040204020203" pitchFamily="34" charset="0"/>
            </a:endParaRPr>
          </a:p>
        </p:txBody>
      </p:sp>
      <p:sp>
        <p:nvSpPr>
          <p:cNvPr id="98" name="Rectangle: Top Corners Rounded 97"/>
          <p:cNvSpPr/>
          <p:nvPr/>
        </p:nvSpPr>
        <p:spPr>
          <a:xfrm>
            <a:off x="65950" y="1555683"/>
            <a:ext cx="3963983" cy="762504"/>
          </a:xfrm>
          <a:prstGeom prst="round2SameRect">
            <a:avLst>
              <a:gd name="adj1" fmla="val 9093"/>
              <a:gd name="adj2" fmla="val 0"/>
            </a:avLst>
          </a:prstGeom>
          <a:solidFill>
            <a:schemeClr val="bg1">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r>
              <a:rPr lang="en-US" sz="2800" kern="0" dirty="0">
                <a:solidFill>
                  <a:srgbClr val="FFFFFF"/>
                </a:solidFill>
                <a:latin typeface="Segoe UI Light" panose="020B0502040204020203" pitchFamily="34" charset="0"/>
                <a:cs typeface="Segoe UI Light" panose="020B0502040204020203" pitchFamily="34" charset="0"/>
              </a:rPr>
              <a:t>Intelligent</a:t>
            </a:r>
          </a:p>
        </p:txBody>
      </p:sp>
      <p:sp>
        <p:nvSpPr>
          <p:cNvPr id="104" name="Rectangle: Top Corners Rounded 103"/>
          <p:cNvSpPr/>
          <p:nvPr/>
        </p:nvSpPr>
        <p:spPr>
          <a:xfrm>
            <a:off x="4111999" y="1555683"/>
            <a:ext cx="3963983" cy="762504"/>
          </a:xfrm>
          <a:prstGeom prst="round2SameRect">
            <a:avLst>
              <a:gd name="adj1" fmla="val 9093"/>
              <a:gd name="adj2" fmla="val 0"/>
            </a:avLst>
          </a:prstGeom>
          <a:solidFill>
            <a:schemeClr val="bg1">
              <a:lumMod val="75000"/>
              <a:alpha val="99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r>
              <a:rPr lang="en-US" sz="2800" kern="0" dirty="0">
                <a:solidFill>
                  <a:srgbClr val="FFFFFF"/>
                </a:solidFill>
                <a:latin typeface="Segoe UI Light" panose="020B0502040204020203" pitchFamily="34" charset="0"/>
                <a:cs typeface="Segoe UI Light" panose="020B0502040204020203" pitchFamily="34" charset="0"/>
              </a:rPr>
              <a:t>Trusted</a:t>
            </a:r>
          </a:p>
        </p:txBody>
      </p:sp>
      <p:sp>
        <p:nvSpPr>
          <p:cNvPr id="105" name="Rectangle: Top Corners Rounded 104"/>
          <p:cNvSpPr/>
          <p:nvPr/>
        </p:nvSpPr>
        <p:spPr>
          <a:xfrm>
            <a:off x="8158047" y="1555683"/>
            <a:ext cx="3963983" cy="762504"/>
          </a:xfrm>
          <a:prstGeom prst="round2SameRect">
            <a:avLst>
              <a:gd name="adj1" fmla="val 9093"/>
              <a:gd name="adj2" fmla="val 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874">
              <a:defRPr/>
            </a:pPr>
            <a:r>
              <a:rPr lang="en-US" sz="2800" kern="0" dirty="0">
                <a:solidFill>
                  <a:srgbClr val="FFFFFF"/>
                </a:solidFill>
                <a:latin typeface="Segoe UI Light" panose="020B0502040204020203" pitchFamily="34" charset="0"/>
                <a:cs typeface="Segoe UI Light" panose="020B0502040204020203" pitchFamily="34" charset="0"/>
              </a:rPr>
              <a:t>Flexible</a:t>
            </a:r>
          </a:p>
        </p:txBody>
      </p:sp>
      <p:grpSp>
        <p:nvGrpSpPr>
          <p:cNvPr id="2" name="Group 1"/>
          <p:cNvGrpSpPr/>
          <p:nvPr/>
        </p:nvGrpSpPr>
        <p:grpSpPr>
          <a:xfrm>
            <a:off x="394810" y="3204894"/>
            <a:ext cx="11182636" cy="2611952"/>
            <a:chOff x="394001" y="3365326"/>
            <a:chExt cx="11184222" cy="2612322"/>
          </a:xfrm>
        </p:grpSpPr>
        <p:grpSp>
          <p:nvGrpSpPr>
            <p:cNvPr id="88" name="Group 87"/>
            <p:cNvGrpSpPr/>
            <p:nvPr/>
          </p:nvGrpSpPr>
          <p:grpSpPr>
            <a:xfrm>
              <a:off x="7973301" y="3365326"/>
              <a:ext cx="3604922" cy="2453736"/>
              <a:chOff x="8419843" y="3365319"/>
              <a:chExt cx="3605433" cy="2454085"/>
            </a:xfrm>
          </p:grpSpPr>
          <p:sp>
            <p:nvSpPr>
              <p:cNvPr id="95" name="Rectangle 94"/>
              <p:cNvSpPr/>
              <p:nvPr/>
            </p:nvSpPr>
            <p:spPr>
              <a:xfrm>
                <a:off x="8419843" y="3365319"/>
                <a:ext cx="3605433" cy="346619"/>
              </a:xfrm>
              <a:prstGeom prst="rect">
                <a:avLst/>
              </a:prstGeom>
            </p:spPr>
            <p:txBody>
              <a:bodyPr wrap="square">
                <a:spAutoFit/>
              </a:bodyPr>
              <a:lstStyle/>
              <a:p>
                <a:pPr algn="ctr" defTabSz="645597" fontAlgn="base">
                  <a:lnSpc>
                    <a:spcPct val="90000"/>
                  </a:lnSpc>
                  <a:spcBef>
                    <a:spcPct val="0"/>
                  </a:spcBef>
                  <a:spcAft>
                    <a:spcPts val="1726"/>
                  </a:spcAft>
                  <a:defRPr/>
                </a:pPr>
                <a:r>
                  <a:rPr lang="en-US" dirty="0">
                    <a:solidFill>
                      <a:srgbClr val="0078D7"/>
                    </a:solidFill>
                    <a:latin typeface="Segoe UI Light"/>
                  </a:rPr>
                  <a:t>Build on open source innovation</a:t>
                </a:r>
              </a:p>
            </p:txBody>
          </p:sp>
          <p:sp>
            <p:nvSpPr>
              <p:cNvPr id="96" name="Rectangle 2"/>
              <p:cNvSpPr>
                <a:spLocks noChangeArrowheads="1"/>
              </p:cNvSpPr>
              <p:nvPr/>
            </p:nvSpPr>
            <p:spPr bwMode="auto">
              <a:xfrm>
                <a:off x="8529915" y="5159641"/>
                <a:ext cx="3385289" cy="65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4" tIns="45706" rIns="91414" bIns="45706" numCol="1" anchor="ctr" anchorCtr="0" compatLnSpc="1">
                <a:prstTxWarp prst="textNoShape">
                  <a:avLst/>
                </a:prstTxWarp>
                <a:spAutoFit/>
              </a:bodyPr>
              <a:lstStyle/>
              <a:p>
                <a:pPr marR="57128" algn="ctr" defTabSz="914192">
                  <a:lnSpc>
                    <a:spcPct val="115000"/>
                  </a:lnSpc>
                  <a:spcAft>
                    <a:spcPts val="1000"/>
                  </a:spcAft>
                  <a:defRPr/>
                </a:pPr>
                <a:r>
                  <a:rPr lang="en-US" sz="1100" dirty="0">
                    <a:solidFill>
                      <a:srgbClr val="353535"/>
                    </a:solidFill>
                    <a:latin typeface="Segoe UI Semilight"/>
                    <a:ea typeface="Calibri" panose="020F0502020204030204" pitchFamily="34" charset="0"/>
                    <a:cs typeface="Calibri" panose="020F0502020204030204" pitchFamily="34" charset="0"/>
                  </a:rPr>
                  <a:t>Support for multiple languages and leading open source projects so your teams can build on existing skills and expertise</a:t>
                </a:r>
              </a:p>
            </p:txBody>
          </p:sp>
          <p:grpSp>
            <p:nvGrpSpPr>
              <p:cNvPr id="97" name="Group 96"/>
              <p:cNvGrpSpPr/>
              <p:nvPr/>
            </p:nvGrpSpPr>
            <p:grpSpPr>
              <a:xfrm>
                <a:off x="8944685" y="3983659"/>
                <a:ext cx="2374958" cy="901356"/>
                <a:chOff x="8976007" y="3983659"/>
                <a:chExt cx="2374958" cy="901356"/>
              </a:xfrm>
            </p:grpSpPr>
            <p:pic>
              <p:nvPicPr>
                <p:cNvPr id="99" name="Picture 9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76007" y="4137517"/>
                  <a:ext cx="620927" cy="329717"/>
                </a:xfrm>
                <a:prstGeom prst="rect">
                  <a:avLst/>
                </a:prstGeom>
              </p:spPr>
            </p:pic>
            <p:pic>
              <p:nvPicPr>
                <p:cNvPr id="106" name="Picture 10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15143" y="4581217"/>
                  <a:ext cx="391997" cy="303798"/>
                </a:xfrm>
                <a:prstGeom prst="rect">
                  <a:avLst/>
                </a:prstGeom>
              </p:spPr>
            </p:pic>
            <p:pic>
              <p:nvPicPr>
                <p:cNvPr id="107" name="Picture 106"/>
                <p:cNvPicPr>
                  <a:picLocks noChangeAspect="1"/>
                </p:cNvPicPr>
                <p:nvPr/>
              </p:nvPicPr>
              <p:blipFill>
                <a:blip r:embed="rId5"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10443498" y="4044371"/>
                  <a:ext cx="907467" cy="439405"/>
                </a:xfrm>
                <a:prstGeom prst="rect">
                  <a:avLst/>
                </a:prstGeom>
              </p:spPr>
            </p:pic>
            <p:pic>
              <p:nvPicPr>
                <p:cNvPr id="108" name="Picture 107"/>
                <p:cNvPicPr>
                  <a:picLocks noChangeAspect="1"/>
                </p:cNvPicPr>
                <p:nvPr/>
              </p:nvPicPr>
              <p:blipFill>
                <a:blip r:embed="rId6"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9889368" y="3983659"/>
                  <a:ext cx="384651" cy="501058"/>
                </a:xfrm>
                <a:prstGeom prst="rect">
                  <a:avLst/>
                </a:prstGeom>
              </p:spPr>
            </p:pic>
            <p:pic>
              <p:nvPicPr>
                <p:cNvPr id="109" name="Picture 108"/>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18022" y="4602866"/>
                  <a:ext cx="1097361" cy="260501"/>
                </a:xfrm>
                <a:prstGeom prst="rect">
                  <a:avLst/>
                </a:prstGeom>
                <a:noFill/>
              </p:spPr>
            </p:pic>
          </p:grpSp>
        </p:grpSp>
        <p:grpSp>
          <p:nvGrpSpPr>
            <p:cNvPr id="111" name="Group 110"/>
            <p:cNvGrpSpPr/>
            <p:nvPr/>
          </p:nvGrpSpPr>
          <p:grpSpPr>
            <a:xfrm>
              <a:off x="394001" y="3365328"/>
              <a:ext cx="3802795" cy="2329088"/>
              <a:chOff x="784871" y="3365319"/>
              <a:chExt cx="3803334" cy="2329418"/>
            </a:xfrm>
          </p:grpSpPr>
          <p:sp>
            <p:nvSpPr>
              <p:cNvPr id="112" name="Rectangle 111"/>
              <p:cNvSpPr/>
              <p:nvPr/>
            </p:nvSpPr>
            <p:spPr>
              <a:xfrm>
                <a:off x="784871" y="3365319"/>
                <a:ext cx="3803334" cy="346619"/>
              </a:xfrm>
              <a:prstGeom prst="rect">
                <a:avLst/>
              </a:prstGeom>
            </p:spPr>
            <p:txBody>
              <a:bodyPr wrap="square">
                <a:spAutoFit/>
              </a:bodyPr>
              <a:lstStyle/>
              <a:p>
                <a:pPr algn="ctr" defTabSz="645597" fontAlgn="base">
                  <a:lnSpc>
                    <a:spcPct val="90000"/>
                  </a:lnSpc>
                  <a:spcBef>
                    <a:spcPct val="0"/>
                  </a:spcBef>
                  <a:spcAft>
                    <a:spcPts val="1726"/>
                  </a:spcAft>
                  <a:defRPr/>
                </a:pPr>
                <a:r>
                  <a:rPr lang="en-US" dirty="0">
                    <a:solidFill>
                      <a:srgbClr val="0078D7"/>
                    </a:solidFill>
                    <a:latin typeface="Segoe UI Light"/>
                  </a:rPr>
                  <a:t>Get the most from all your data</a:t>
                </a:r>
              </a:p>
            </p:txBody>
          </p:sp>
          <p:sp>
            <p:nvSpPr>
              <p:cNvPr id="113" name="Rectangle 112"/>
              <p:cNvSpPr/>
              <p:nvPr/>
            </p:nvSpPr>
            <p:spPr>
              <a:xfrm>
                <a:off x="952511" y="5257053"/>
                <a:ext cx="3468054" cy="437684"/>
              </a:xfrm>
              <a:prstGeom prst="rect">
                <a:avLst/>
              </a:prstGeom>
            </p:spPr>
            <p:txBody>
              <a:bodyPr wrap="square">
                <a:spAutoFit/>
              </a:bodyPr>
              <a:lstStyle/>
              <a:p>
                <a:pPr algn="ctr" defTabSz="914192">
                  <a:defRPr/>
                </a:pPr>
                <a:r>
                  <a:rPr lang="en-US" sz="1100" dirty="0">
                    <a:solidFill>
                      <a:srgbClr val="353535"/>
                    </a:solidFill>
                    <a:latin typeface="Segoe UI Semilight"/>
                  </a:rPr>
                  <a:t>Gain better insights by easily running queries across both non-relational and relational data</a:t>
                </a:r>
              </a:p>
            </p:txBody>
          </p:sp>
          <p:grpSp>
            <p:nvGrpSpPr>
              <p:cNvPr id="114" name="Group 113"/>
              <p:cNvGrpSpPr/>
              <p:nvPr/>
            </p:nvGrpSpPr>
            <p:grpSpPr>
              <a:xfrm>
                <a:off x="2153140" y="4065655"/>
                <a:ext cx="1066797" cy="864322"/>
                <a:chOff x="1068190" y="2177724"/>
                <a:chExt cx="1867130" cy="1512754"/>
              </a:xfrm>
            </p:grpSpPr>
            <p:grpSp>
              <p:nvGrpSpPr>
                <p:cNvPr id="115" name="Group 114"/>
                <p:cNvGrpSpPr/>
                <p:nvPr/>
              </p:nvGrpSpPr>
              <p:grpSpPr>
                <a:xfrm>
                  <a:off x="1195712" y="2242983"/>
                  <a:ext cx="268860" cy="231182"/>
                  <a:chOff x="4554083" y="1519271"/>
                  <a:chExt cx="494538" cy="425237"/>
                </a:xfrm>
              </p:grpSpPr>
              <p:sp>
                <p:nvSpPr>
                  <p:cNvPr id="146" name="Freeform 881"/>
                  <p:cNvSpPr>
                    <a:spLocks/>
                  </p:cNvSpPr>
                  <p:nvPr/>
                </p:nvSpPr>
                <p:spPr bwMode="auto">
                  <a:xfrm>
                    <a:off x="4569974" y="1519271"/>
                    <a:ext cx="35756" cy="79458"/>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rgbClr val="0078D7"/>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sp>
                <p:nvSpPr>
                  <p:cNvPr id="147" name="Freeform 882"/>
                  <p:cNvSpPr>
                    <a:spLocks noEditPoints="1"/>
                  </p:cNvSpPr>
                  <p:nvPr/>
                </p:nvSpPr>
                <p:spPr bwMode="auto">
                  <a:xfrm>
                    <a:off x="4697019" y="1519271"/>
                    <a:ext cx="51648" cy="8144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sp>
                <p:nvSpPr>
                  <p:cNvPr id="148" name="Freeform 883"/>
                  <p:cNvSpPr>
                    <a:spLocks/>
                  </p:cNvSpPr>
                  <p:nvPr/>
                </p:nvSpPr>
                <p:spPr bwMode="auto">
                  <a:xfrm>
                    <a:off x="4851962" y="1519271"/>
                    <a:ext cx="33769" cy="79458"/>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rgbClr val="0078D7"/>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sp>
                <p:nvSpPr>
                  <p:cNvPr id="149" name="Freeform 884"/>
                  <p:cNvSpPr>
                    <a:spLocks noEditPoints="1"/>
                  </p:cNvSpPr>
                  <p:nvPr/>
                </p:nvSpPr>
                <p:spPr bwMode="auto">
                  <a:xfrm>
                    <a:off x="4996973" y="1519271"/>
                    <a:ext cx="51648" cy="8144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sp>
                <p:nvSpPr>
                  <p:cNvPr id="150" name="Freeform 885"/>
                  <p:cNvSpPr>
                    <a:spLocks noEditPoints="1"/>
                  </p:cNvSpPr>
                  <p:nvPr/>
                </p:nvSpPr>
                <p:spPr bwMode="auto">
                  <a:xfrm>
                    <a:off x="4554083" y="1689281"/>
                    <a:ext cx="51648" cy="81445"/>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sp>
                <p:nvSpPr>
                  <p:cNvPr id="151" name="Freeform 886"/>
                  <p:cNvSpPr>
                    <a:spLocks/>
                  </p:cNvSpPr>
                  <p:nvPr/>
                </p:nvSpPr>
                <p:spPr bwMode="auto">
                  <a:xfrm>
                    <a:off x="4709027" y="1689281"/>
                    <a:ext cx="33769" cy="79458"/>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rgbClr val="0078D7"/>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sp>
                <p:nvSpPr>
                  <p:cNvPr id="152" name="Freeform 887"/>
                  <p:cNvSpPr>
                    <a:spLocks noEditPoints="1"/>
                  </p:cNvSpPr>
                  <p:nvPr/>
                </p:nvSpPr>
                <p:spPr bwMode="auto">
                  <a:xfrm>
                    <a:off x="4854038" y="1689281"/>
                    <a:ext cx="51648" cy="8144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sp>
                <p:nvSpPr>
                  <p:cNvPr id="153" name="Freeform 888"/>
                  <p:cNvSpPr>
                    <a:spLocks/>
                  </p:cNvSpPr>
                  <p:nvPr/>
                </p:nvSpPr>
                <p:spPr bwMode="auto">
                  <a:xfrm>
                    <a:off x="5006994" y="1689281"/>
                    <a:ext cx="35756" cy="79458"/>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solidFill>
                    <a:srgbClr val="0078D7"/>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sp>
                <p:nvSpPr>
                  <p:cNvPr id="154" name="Freeform 889"/>
                  <p:cNvSpPr>
                    <a:spLocks/>
                  </p:cNvSpPr>
                  <p:nvPr/>
                </p:nvSpPr>
                <p:spPr bwMode="auto">
                  <a:xfrm>
                    <a:off x="4569974" y="1863063"/>
                    <a:ext cx="35756" cy="79458"/>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rgbClr val="0078D7"/>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sp>
                <p:nvSpPr>
                  <p:cNvPr id="155" name="Freeform 890"/>
                  <p:cNvSpPr>
                    <a:spLocks noEditPoints="1"/>
                  </p:cNvSpPr>
                  <p:nvPr/>
                </p:nvSpPr>
                <p:spPr bwMode="auto">
                  <a:xfrm>
                    <a:off x="4697019" y="1863063"/>
                    <a:ext cx="51648" cy="8144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sp>
                <p:nvSpPr>
                  <p:cNvPr id="156" name="Freeform 891"/>
                  <p:cNvSpPr>
                    <a:spLocks/>
                  </p:cNvSpPr>
                  <p:nvPr/>
                </p:nvSpPr>
                <p:spPr bwMode="auto">
                  <a:xfrm>
                    <a:off x="4851962" y="1863063"/>
                    <a:ext cx="33769" cy="79458"/>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solidFill>
                    <a:srgbClr val="0078D7"/>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sp>
                <p:nvSpPr>
                  <p:cNvPr id="157" name="Freeform 892"/>
                  <p:cNvSpPr>
                    <a:spLocks noEditPoints="1"/>
                  </p:cNvSpPr>
                  <p:nvPr/>
                </p:nvSpPr>
                <p:spPr bwMode="auto">
                  <a:xfrm>
                    <a:off x="4996973" y="1863063"/>
                    <a:ext cx="51648" cy="81445"/>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rgbClr val="002050"/>
                  </a:solidFill>
                  <a:ln>
                    <a:noFill/>
                  </a:ln>
                  <a:extLst/>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dirty="0">
                      <a:solidFill>
                        <a:srgbClr val="FFFFFF"/>
                      </a:solidFill>
                      <a:latin typeface="Segoe UI"/>
                    </a:endParaRPr>
                  </a:p>
                </p:txBody>
              </p:sp>
            </p:grpSp>
            <p:sp>
              <p:nvSpPr>
                <p:cNvPr id="116" name="Oval 115"/>
                <p:cNvSpPr/>
                <p:nvPr/>
              </p:nvSpPr>
              <p:spPr bwMode="auto">
                <a:xfrm>
                  <a:off x="1161470" y="2177724"/>
                  <a:ext cx="349765" cy="349765"/>
                </a:xfrm>
                <a:prstGeom prst="ellipse">
                  <a:avLst/>
                </a:prstGeom>
                <a:noFill/>
                <a:ln w="28575" cap="flat" cmpd="sng" algn="ctr">
                  <a:solidFill>
                    <a:srgbClr val="0078D7"/>
                  </a:solidFill>
                  <a:prstDash val="solid"/>
                  <a:headEnd type="none" w="med" len="med"/>
                  <a:tailEnd type="none" w="med" len="med"/>
                </a:ln>
                <a:effectLst/>
              </p:spPr>
              <p:txBody>
                <a:bodyPr rot="0" spcFirstLastPara="0" vert="horz" wrap="square" lIns="91414" tIns="45706" rIns="91414" bIns="4570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defRPr/>
                  </a:pPr>
                  <a:endParaRPr lang="en-US" sz="2400" dirty="0">
                    <a:solidFill>
                      <a:srgbClr val="FFFFFF"/>
                    </a:solidFill>
                    <a:latin typeface="Segoe UI"/>
                    <a:ea typeface="Segoe UI" pitchFamily="34" charset="0"/>
                    <a:cs typeface="Segoe UI" pitchFamily="34" charset="0"/>
                  </a:endParaRPr>
                </a:p>
              </p:txBody>
            </p:sp>
            <p:sp>
              <p:nvSpPr>
                <p:cNvPr id="117" name="Oval 116"/>
                <p:cNvSpPr/>
                <p:nvPr/>
              </p:nvSpPr>
              <p:spPr bwMode="auto">
                <a:xfrm>
                  <a:off x="2321827" y="3343470"/>
                  <a:ext cx="347008" cy="347008"/>
                </a:xfrm>
                <a:prstGeom prst="ellipse">
                  <a:avLst/>
                </a:prstGeom>
                <a:noFill/>
                <a:ln w="28575" cap="flat" cmpd="sng" algn="ctr">
                  <a:solidFill>
                    <a:srgbClr val="0078D7"/>
                  </a:solidFill>
                  <a:prstDash val="solid"/>
                  <a:headEnd type="none" w="med" len="med"/>
                  <a:tailEnd type="none" w="med" len="med"/>
                </a:ln>
                <a:effectLst/>
              </p:spPr>
              <p:txBody>
                <a:bodyPr rot="0" spcFirstLastPara="0" vert="horz" wrap="square" lIns="91414" tIns="45706" rIns="91414" bIns="4570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defRPr/>
                  </a:pPr>
                  <a:endParaRPr lang="en-US" sz="2400" dirty="0">
                    <a:solidFill>
                      <a:srgbClr val="FFFFFF"/>
                    </a:solidFill>
                    <a:latin typeface="Segoe UI"/>
                    <a:ea typeface="Segoe UI" pitchFamily="34" charset="0"/>
                    <a:cs typeface="Segoe UI" pitchFamily="34" charset="0"/>
                  </a:endParaRPr>
                </a:p>
              </p:txBody>
            </p:sp>
            <p:sp>
              <p:nvSpPr>
                <p:cNvPr id="118" name="Oval 117"/>
                <p:cNvSpPr/>
                <p:nvPr/>
              </p:nvSpPr>
              <p:spPr bwMode="auto">
                <a:xfrm>
                  <a:off x="1808580" y="2909522"/>
                  <a:ext cx="347008" cy="347008"/>
                </a:xfrm>
                <a:prstGeom prst="ellipse">
                  <a:avLst/>
                </a:prstGeom>
                <a:noFill/>
                <a:ln w="28575" cap="flat" cmpd="sng" algn="ctr">
                  <a:solidFill>
                    <a:srgbClr val="0078D7"/>
                  </a:solidFill>
                  <a:prstDash val="solid"/>
                  <a:headEnd type="none" w="med" len="med"/>
                  <a:tailEnd type="none" w="med" len="med"/>
                </a:ln>
                <a:effectLst/>
              </p:spPr>
              <p:txBody>
                <a:bodyPr rot="0" spcFirstLastPara="0" vert="horz" wrap="square" lIns="91414" tIns="45706" rIns="91414" bIns="4570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defRPr/>
                  </a:pPr>
                  <a:endParaRPr lang="en-US" sz="2400" dirty="0">
                    <a:solidFill>
                      <a:srgbClr val="FFFFFF"/>
                    </a:solidFill>
                    <a:latin typeface="Segoe UI"/>
                    <a:ea typeface="Segoe UI" pitchFamily="34" charset="0"/>
                    <a:cs typeface="Segoe UI" pitchFamily="34" charset="0"/>
                  </a:endParaRPr>
                </a:p>
              </p:txBody>
            </p:sp>
            <p:sp>
              <p:nvSpPr>
                <p:cNvPr id="119" name="Oval 118"/>
                <p:cNvSpPr/>
                <p:nvPr/>
              </p:nvSpPr>
              <p:spPr bwMode="auto">
                <a:xfrm>
                  <a:off x="2680502" y="2873664"/>
                  <a:ext cx="254818" cy="254818"/>
                </a:xfrm>
                <a:prstGeom prst="ellipse">
                  <a:avLst/>
                </a:prstGeom>
                <a:noFill/>
                <a:ln w="28575" cap="flat" cmpd="sng" algn="ctr">
                  <a:solidFill>
                    <a:srgbClr val="0078D7"/>
                  </a:solidFill>
                  <a:prstDash val="solid"/>
                  <a:headEnd type="none" w="med" len="med"/>
                  <a:tailEnd type="none" w="med" len="med"/>
                </a:ln>
                <a:effectLst/>
              </p:spPr>
              <p:txBody>
                <a:bodyPr rot="0" spcFirstLastPara="0" vert="horz" wrap="square" lIns="91414" tIns="45706" rIns="91414" bIns="4570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defRPr/>
                  </a:pPr>
                  <a:endParaRPr lang="en-US" sz="2400" dirty="0">
                    <a:solidFill>
                      <a:srgbClr val="FFFFFF"/>
                    </a:solidFill>
                    <a:latin typeface="Segoe UI"/>
                    <a:ea typeface="Segoe UI" pitchFamily="34" charset="0"/>
                    <a:cs typeface="Segoe UI" pitchFamily="34" charset="0"/>
                  </a:endParaRPr>
                </a:p>
              </p:txBody>
            </p:sp>
            <p:cxnSp>
              <p:nvCxnSpPr>
                <p:cNvPr id="120" name="Straight Connector 119"/>
                <p:cNvCxnSpPr>
                  <a:stCxn id="116" idx="6"/>
                </p:cNvCxnSpPr>
                <p:nvPr/>
              </p:nvCxnSpPr>
              <p:spPr>
                <a:xfrm>
                  <a:off x="1511236" y="2352607"/>
                  <a:ext cx="543830" cy="90253"/>
                </a:xfrm>
                <a:prstGeom prst="line">
                  <a:avLst/>
                </a:prstGeom>
                <a:noFill/>
                <a:ln w="28575" cap="flat" cmpd="sng" algn="ctr">
                  <a:solidFill>
                    <a:srgbClr val="0078D7"/>
                  </a:solidFill>
                  <a:prstDash val="solid"/>
                  <a:headEnd type="none" w="med" len="med"/>
                  <a:tailEnd type="none" w="med" len="med"/>
                </a:ln>
                <a:effectLst/>
              </p:spPr>
            </p:cxnSp>
            <p:cxnSp>
              <p:nvCxnSpPr>
                <p:cNvPr id="121" name="Straight Connector 120"/>
                <p:cNvCxnSpPr>
                  <a:stCxn id="116" idx="4"/>
                  <a:endCxn id="132" idx="0"/>
                </p:cNvCxnSpPr>
                <p:nvPr/>
              </p:nvCxnSpPr>
              <p:spPr>
                <a:xfrm flipH="1">
                  <a:off x="1291870" y="2527489"/>
                  <a:ext cx="44483" cy="543665"/>
                </a:xfrm>
                <a:prstGeom prst="line">
                  <a:avLst/>
                </a:prstGeom>
                <a:noFill/>
                <a:ln w="28575" cap="flat" cmpd="sng" algn="ctr">
                  <a:solidFill>
                    <a:srgbClr val="0078D7"/>
                  </a:solidFill>
                  <a:prstDash val="solid"/>
                  <a:headEnd type="none" w="med" len="med"/>
                  <a:tailEnd type="none" w="med" len="med"/>
                </a:ln>
                <a:effectLst/>
              </p:spPr>
            </p:cxnSp>
            <p:cxnSp>
              <p:nvCxnSpPr>
                <p:cNvPr id="122" name="Straight Connector 121"/>
                <p:cNvCxnSpPr>
                  <a:stCxn id="132" idx="6"/>
                </p:cNvCxnSpPr>
                <p:nvPr/>
              </p:nvCxnSpPr>
              <p:spPr>
                <a:xfrm flipV="1">
                  <a:off x="1515549" y="3128483"/>
                  <a:ext cx="310917" cy="166352"/>
                </a:xfrm>
                <a:prstGeom prst="line">
                  <a:avLst/>
                </a:prstGeom>
                <a:noFill/>
                <a:ln w="28575" cap="flat" cmpd="sng" algn="ctr">
                  <a:solidFill>
                    <a:srgbClr val="0078D7"/>
                  </a:solidFill>
                  <a:prstDash val="solid"/>
                  <a:headEnd type="none" w="med" len="med"/>
                  <a:tailEnd type="none" w="med" len="med"/>
                </a:ln>
                <a:effectLst/>
              </p:spPr>
            </p:cxnSp>
            <p:cxnSp>
              <p:nvCxnSpPr>
                <p:cNvPr id="123" name="Straight Connector 122"/>
                <p:cNvCxnSpPr>
                  <a:stCxn id="132" idx="7"/>
                </p:cNvCxnSpPr>
                <p:nvPr/>
              </p:nvCxnSpPr>
              <p:spPr>
                <a:xfrm flipV="1">
                  <a:off x="1450035" y="2629218"/>
                  <a:ext cx="671712" cy="507452"/>
                </a:xfrm>
                <a:prstGeom prst="line">
                  <a:avLst/>
                </a:prstGeom>
                <a:noFill/>
                <a:ln w="28575" cap="flat" cmpd="sng" algn="ctr">
                  <a:solidFill>
                    <a:srgbClr val="0078D7"/>
                  </a:solidFill>
                  <a:prstDash val="solid"/>
                  <a:headEnd type="none" w="med" len="med"/>
                  <a:tailEnd type="none" w="med" len="med"/>
                </a:ln>
                <a:effectLst/>
              </p:spPr>
            </p:cxnSp>
            <p:cxnSp>
              <p:nvCxnSpPr>
                <p:cNvPr id="124" name="Straight Connector 123"/>
                <p:cNvCxnSpPr>
                  <a:endCxn id="117" idx="2"/>
                </p:cNvCxnSpPr>
                <p:nvPr/>
              </p:nvCxnSpPr>
              <p:spPr>
                <a:xfrm>
                  <a:off x="1515549" y="3342092"/>
                  <a:ext cx="806278" cy="174882"/>
                </a:xfrm>
                <a:prstGeom prst="line">
                  <a:avLst/>
                </a:prstGeom>
                <a:noFill/>
                <a:ln w="28575" cap="flat" cmpd="sng" algn="ctr">
                  <a:solidFill>
                    <a:srgbClr val="0078D7"/>
                  </a:solidFill>
                  <a:prstDash val="solid"/>
                  <a:headEnd type="none" w="med" len="med"/>
                  <a:tailEnd type="none" w="med" len="med"/>
                </a:ln>
                <a:effectLst/>
              </p:spPr>
            </p:cxnSp>
            <p:cxnSp>
              <p:nvCxnSpPr>
                <p:cNvPr id="125" name="Straight Connector 124"/>
                <p:cNvCxnSpPr>
                  <a:stCxn id="118" idx="6"/>
                  <a:endCxn id="119" idx="2"/>
                </p:cNvCxnSpPr>
                <p:nvPr/>
              </p:nvCxnSpPr>
              <p:spPr>
                <a:xfrm flipV="1">
                  <a:off x="2155588" y="3001074"/>
                  <a:ext cx="524913" cy="81953"/>
                </a:xfrm>
                <a:prstGeom prst="line">
                  <a:avLst/>
                </a:prstGeom>
                <a:noFill/>
                <a:ln w="28575" cap="flat" cmpd="sng" algn="ctr">
                  <a:solidFill>
                    <a:srgbClr val="0078D7"/>
                  </a:solidFill>
                  <a:prstDash val="solid"/>
                  <a:headEnd type="none" w="med" len="med"/>
                  <a:tailEnd type="none" w="med" len="med"/>
                </a:ln>
                <a:effectLst/>
              </p:spPr>
            </p:cxnSp>
            <p:cxnSp>
              <p:nvCxnSpPr>
                <p:cNvPr id="126" name="Straight Connector 125"/>
                <p:cNvCxnSpPr>
                  <a:stCxn id="117" idx="7"/>
                  <a:endCxn id="119" idx="3"/>
                </p:cNvCxnSpPr>
                <p:nvPr/>
              </p:nvCxnSpPr>
              <p:spPr>
                <a:xfrm flipV="1">
                  <a:off x="2618017" y="3091165"/>
                  <a:ext cx="99802" cy="303123"/>
                </a:xfrm>
                <a:prstGeom prst="line">
                  <a:avLst/>
                </a:prstGeom>
                <a:noFill/>
                <a:ln w="28575" cap="flat" cmpd="sng" algn="ctr">
                  <a:solidFill>
                    <a:srgbClr val="0078D7"/>
                  </a:solidFill>
                  <a:prstDash val="solid"/>
                  <a:headEnd type="none" w="med" len="med"/>
                  <a:tailEnd type="none" w="med" len="med"/>
                </a:ln>
                <a:effectLst/>
              </p:spPr>
            </p:cxnSp>
            <p:cxnSp>
              <p:nvCxnSpPr>
                <p:cNvPr id="127" name="Straight Connector 126"/>
                <p:cNvCxnSpPr>
                  <a:stCxn id="131" idx="5"/>
                  <a:endCxn id="119" idx="0"/>
                </p:cNvCxnSpPr>
                <p:nvPr/>
              </p:nvCxnSpPr>
              <p:spPr>
                <a:xfrm>
                  <a:off x="2471155" y="2656904"/>
                  <a:ext cx="336756" cy="216761"/>
                </a:xfrm>
                <a:prstGeom prst="line">
                  <a:avLst/>
                </a:prstGeom>
                <a:noFill/>
                <a:ln w="28575" cap="flat" cmpd="sng" algn="ctr">
                  <a:solidFill>
                    <a:srgbClr val="0078D7"/>
                  </a:solidFill>
                  <a:prstDash val="solid"/>
                  <a:headEnd type="none" w="med" len="med"/>
                  <a:tailEnd type="none" w="med" len="med"/>
                </a:ln>
                <a:effectLst/>
              </p:spPr>
            </p:cxnSp>
            <p:cxnSp>
              <p:nvCxnSpPr>
                <p:cNvPr id="128" name="Straight Connector 127"/>
                <p:cNvCxnSpPr>
                  <a:stCxn id="118" idx="5"/>
                  <a:endCxn id="117" idx="1"/>
                </p:cNvCxnSpPr>
                <p:nvPr/>
              </p:nvCxnSpPr>
              <p:spPr>
                <a:xfrm>
                  <a:off x="2104770" y="3205712"/>
                  <a:ext cx="267875" cy="188576"/>
                </a:xfrm>
                <a:prstGeom prst="line">
                  <a:avLst/>
                </a:prstGeom>
                <a:noFill/>
                <a:ln w="28575" cap="flat" cmpd="sng" algn="ctr">
                  <a:solidFill>
                    <a:srgbClr val="0078D7"/>
                  </a:solidFill>
                  <a:prstDash val="solid"/>
                  <a:headEnd type="none"/>
                  <a:tailEnd type="none"/>
                </a:ln>
                <a:effectLst/>
              </p:spPr>
            </p:cxnSp>
            <p:cxnSp>
              <p:nvCxnSpPr>
                <p:cNvPr id="129" name="Straight Connector 128"/>
                <p:cNvCxnSpPr>
                  <a:stCxn id="117" idx="0"/>
                  <a:endCxn id="131" idx="5"/>
                </p:cNvCxnSpPr>
                <p:nvPr/>
              </p:nvCxnSpPr>
              <p:spPr>
                <a:xfrm flipH="1" flipV="1">
                  <a:off x="2471155" y="2656904"/>
                  <a:ext cx="24176" cy="686567"/>
                </a:xfrm>
                <a:prstGeom prst="line">
                  <a:avLst/>
                </a:prstGeom>
                <a:noFill/>
                <a:ln w="28575" cap="flat" cmpd="sng" algn="ctr">
                  <a:solidFill>
                    <a:srgbClr val="0078D7"/>
                  </a:solidFill>
                  <a:prstDash val="solid"/>
                  <a:headEnd type="none"/>
                  <a:tailEnd type="none"/>
                </a:ln>
                <a:effectLst/>
              </p:spPr>
            </p:cxnSp>
            <p:cxnSp>
              <p:nvCxnSpPr>
                <p:cNvPr id="130" name="Straight Connector 129"/>
                <p:cNvCxnSpPr>
                  <a:stCxn id="116" idx="5"/>
                  <a:endCxn id="118" idx="1"/>
                </p:cNvCxnSpPr>
                <p:nvPr/>
              </p:nvCxnSpPr>
              <p:spPr>
                <a:xfrm>
                  <a:off x="1460014" y="2476267"/>
                  <a:ext cx="399385" cy="484073"/>
                </a:xfrm>
                <a:prstGeom prst="line">
                  <a:avLst/>
                </a:prstGeom>
                <a:noFill/>
                <a:ln w="28575" cap="flat" cmpd="sng" algn="ctr">
                  <a:solidFill>
                    <a:srgbClr val="0078D7"/>
                  </a:solidFill>
                  <a:prstDash val="solid"/>
                  <a:headEnd type="none"/>
                  <a:tailEnd type="none"/>
                </a:ln>
                <a:effectLst/>
              </p:spPr>
            </p:cxnSp>
            <p:sp>
              <p:nvSpPr>
                <p:cNvPr id="131" name="Oval 130"/>
                <p:cNvSpPr/>
                <p:nvPr/>
              </p:nvSpPr>
              <p:spPr bwMode="auto">
                <a:xfrm>
                  <a:off x="2058145" y="2243893"/>
                  <a:ext cx="483872" cy="483872"/>
                </a:xfrm>
                <a:prstGeom prst="ellipse">
                  <a:avLst/>
                </a:prstGeom>
                <a:noFill/>
                <a:ln w="28575" cap="flat" cmpd="sng" algn="ctr">
                  <a:solidFill>
                    <a:schemeClr val="accent2"/>
                  </a:solidFill>
                  <a:prstDash val="solid"/>
                  <a:headEnd type="none" w="med" len="med"/>
                  <a:tailEnd type="none" w="med" len="med"/>
                </a:ln>
                <a:effectLst/>
              </p:spPr>
              <p:txBody>
                <a:bodyPr rot="0" spcFirstLastPara="0" vert="horz" wrap="square" lIns="91414" tIns="45706" rIns="91414" bIns="4570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defRPr/>
                  </a:pPr>
                  <a:endParaRPr lang="en-US" sz="2400" dirty="0">
                    <a:solidFill>
                      <a:srgbClr val="FFFFFF"/>
                    </a:solidFill>
                    <a:latin typeface="Segoe UI"/>
                    <a:ea typeface="Segoe UI" pitchFamily="34" charset="0"/>
                    <a:cs typeface="Segoe UI" pitchFamily="34" charset="0"/>
                  </a:endParaRPr>
                </a:p>
              </p:txBody>
            </p:sp>
            <p:sp>
              <p:nvSpPr>
                <p:cNvPr id="132" name="Oval 131"/>
                <p:cNvSpPr/>
                <p:nvPr/>
              </p:nvSpPr>
              <p:spPr bwMode="auto">
                <a:xfrm>
                  <a:off x="1068190" y="3071155"/>
                  <a:ext cx="447359" cy="447359"/>
                </a:xfrm>
                <a:prstGeom prst="ellipse">
                  <a:avLst/>
                </a:prstGeom>
                <a:noFill/>
                <a:ln w="28575" cap="flat" cmpd="sng" algn="ctr">
                  <a:solidFill>
                    <a:srgbClr val="002050"/>
                  </a:solidFill>
                  <a:prstDash val="solid"/>
                  <a:headEnd type="none" w="med" len="med"/>
                  <a:tailEnd type="none" w="med" len="med"/>
                </a:ln>
                <a:effectLst/>
              </p:spPr>
              <p:txBody>
                <a:bodyPr rot="0" spcFirstLastPara="0" vert="horz" wrap="square" lIns="91414" tIns="45706" rIns="91414" bIns="4570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defRPr/>
                  </a:pPr>
                  <a:endParaRPr lang="en-US" sz="2400" dirty="0">
                    <a:solidFill>
                      <a:srgbClr val="FFFFFF"/>
                    </a:solidFill>
                    <a:latin typeface="Segoe UI"/>
                    <a:ea typeface="Segoe UI" pitchFamily="34" charset="0"/>
                    <a:cs typeface="Segoe UI" pitchFamily="34" charset="0"/>
                  </a:endParaRPr>
                </a:p>
              </p:txBody>
            </p:sp>
            <p:grpSp>
              <p:nvGrpSpPr>
                <p:cNvPr id="133" name="Group 132"/>
                <p:cNvGrpSpPr/>
                <p:nvPr/>
              </p:nvGrpSpPr>
              <p:grpSpPr>
                <a:xfrm>
                  <a:off x="2361348" y="3441070"/>
                  <a:ext cx="260479" cy="162834"/>
                  <a:chOff x="952163" y="2909342"/>
                  <a:chExt cx="518550" cy="324163"/>
                </a:xfrm>
                <a:solidFill>
                  <a:srgbClr val="002050"/>
                </a:solidFill>
              </p:grpSpPr>
              <p:sp>
                <p:nvSpPr>
                  <p:cNvPr id="139" name="Freeform 874"/>
                  <p:cNvSpPr>
                    <a:spLocks noEditPoints="1"/>
                  </p:cNvSpPr>
                  <p:nvPr/>
                </p:nvSpPr>
                <p:spPr bwMode="auto">
                  <a:xfrm>
                    <a:off x="1262578" y="3143047"/>
                    <a:ext cx="90183" cy="90458"/>
                  </a:xfrm>
                  <a:custGeom>
                    <a:avLst/>
                    <a:gdLst>
                      <a:gd name="T0" fmla="*/ 86 w 172"/>
                      <a:gd name="T1" fmla="*/ 0 h 172"/>
                      <a:gd name="T2" fmla="*/ 0 w 172"/>
                      <a:gd name="T3" fmla="*/ 86 h 172"/>
                      <a:gd name="T4" fmla="*/ 86 w 172"/>
                      <a:gd name="T5" fmla="*/ 172 h 172"/>
                      <a:gd name="T6" fmla="*/ 172 w 172"/>
                      <a:gd name="T7" fmla="*/ 86 h 172"/>
                      <a:gd name="T8" fmla="*/ 86 w 172"/>
                      <a:gd name="T9" fmla="*/ 0 h 172"/>
                      <a:gd name="T10" fmla="*/ 86 w 172"/>
                      <a:gd name="T11" fmla="*/ 136 h 172"/>
                      <a:gd name="T12" fmla="*/ 36 w 172"/>
                      <a:gd name="T13" fmla="*/ 86 h 172"/>
                      <a:gd name="T14" fmla="*/ 86 w 172"/>
                      <a:gd name="T15" fmla="*/ 36 h 172"/>
                      <a:gd name="T16" fmla="*/ 136 w 172"/>
                      <a:gd name="T17" fmla="*/ 86 h 172"/>
                      <a:gd name="T18" fmla="*/ 86 w 172"/>
                      <a:gd name="T19" fmla="*/ 13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0"/>
                        </a:moveTo>
                        <a:cubicBezTo>
                          <a:pt x="39" y="0"/>
                          <a:pt x="0" y="39"/>
                          <a:pt x="0" y="86"/>
                        </a:cubicBezTo>
                        <a:cubicBezTo>
                          <a:pt x="0" y="134"/>
                          <a:pt x="39" y="172"/>
                          <a:pt x="86" y="172"/>
                        </a:cubicBezTo>
                        <a:cubicBezTo>
                          <a:pt x="134" y="172"/>
                          <a:pt x="172" y="134"/>
                          <a:pt x="172" y="86"/>
                        </a:cubicBezTo>
                        <a:cubicBezTo>
                          <a:pt x="172" y="39"/>
                          <a:pt x="134" y="0"/>
                          <a:pt x="86" y="0"/>
                        </a:cubicBezTo>
                        <a:close/>
                        <a:moveTo>
                          <a:pt x="86" y="136"/>
                        </a:moveTo>
                        <a:cubicBezTo>
                          <a:pt x="59" y="136"/>
                          <a:pt x="36" y="114"/>
                          <a:pt x="36" y="86"/>
                        </a:cubicBezTo>
                        <a:cubicBezTo>
                          <a:pt x="36" y="59"/>
                          <a:pt x="59" y="36"/>
                          <a:pt x="86" y="36"/>
                        </a:cubicBezTo>
                        <a:cubicBezTo>
                          <a:pt x="114" y="36"/>
                          <a:pt x="136" y="59"/>
                          <a:pt x="136" y="86"/>
                        </a:cubicBezTo>
                        <a:cubicBezTo>
                          <a:pt x="136" y="114"/>
                          <a:pt x="114" y="136"/>
                          <a:pt x="86" y="136"/>
                        </a:cubicBezTo>
                        <a:close/>
                      </a:path>
                    </a:pathLst>
                  </a:custGeom>
                  <a:grp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kern="0">
                      <a:solidFill>
                        <a:sysClr val="windowText" lastClr="000000"/>
                      </a:solidFill>
                      <a:latin typeface="Segoe UI"/>
                    </a:endParaRPr>
                  </a:p>
                </p:txBody>
              </p:sp>
              <p:sp>
                <p:nvSpPr>
                  <p:cNvPr id="140" name="Freeform 875"/>
                  <p:cNvSpPr>
                    <a:spLocks noEditPoints="1"/>
                  </p:cNvSpPr>
                  <p:nvPr/>
                </p:nvSpPr>
                <p:spPr bwMode="auto">
                  <a:xfrm>
                    <a:off x="1150399" y="2949758"/>
                    <a:ext cx="90183" cy="90733"/>
                  </a:xfrm>
                  <a:custGeom>
                    <a:avLst/>
                    <a:gdLst>
                      <a:gd name="T0" fmla="*/ 86 w 172"/>
                      <a:gd name="T1" fmla="*/ 0 h 172"/>
                      <a:gd name="T2" fmla="*/ 0 w 172"/>
                      <a:gd name="T3" fmla="*/ 86 h 172"/>
                      <a:gd name="T4" fmla="*/ 86 w 172"/>
                      <a:gd name="T5" fmla="*/ 172 h 172"/>
                      <a:gd name="T6" fmla="*/ 172 w 172"/>
                      <a:gd name="T7" fmla="*/ 86 h 172"/>
                      <a:gd name="T8" fmla="*/ 86 w 172"/>
                      <a:gd name="T9" fmla="*/ 0 h 172"/>
                      <a:gd name="T10" fmla="*/ 86 w 172"/>
                      <a:gd name="T11" fmla="*/ 136 h 172"/>
                      <a:gd name="T12" fmla="*/ 36 w 172"/>
                      <a:gd name="T13" fmla="*/ 86 h 172"/>
                      <a:gd name="T14" fmla="*/ 86 w 172"/>
                      <a:gd name="T15" fmla="*/ 36 h 172"/>
                      <a:gd name="T16" fmla="*/ 136 w 172"/>
                      <a:gd name="T17" fmla="*/ 86 h 172"/>
                      <a:gd name="T18" fmla="*/ 86 w 172"/>
                      <a:gd name="T19" fmla="*/ 13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0"/>
                        </a:moveTo>
                        <a:cubicBezTo>
                          <a:pt x="39" y="0"/>
                          <a:pt x="0" y="38"/>
                          <a:pt x="0" y="86"/>
                        </a:cubicBezTo>
                        <a:cubicBezTo>
                          <a:pt x="0" y="133"/>
                          <a:pt x="39" y="172"/>
                          <a:pt x="86" y="172"/>
                        </a:cubicBezTo>
                        <a:cubicBezTo>
                          <a:pt x="134" y="172"/>
                          <a:pt x="172" y="133"/>
                          <a:pt x="172" y="86"/>
                        </a:cubicBezTo>
                        <a:cubicBezTo>
                          <a:pt x="172" y="38"/>
                          <a:pt x="134" y="0"/>
                          <a:pt x="86" y="0"/>
                        </a:cubicBezTo>
                        <a:close/>
                        <a:moveTo>
                          <a:pt x="86" y="136"/>
                        </a:moveTo>
                        <a:cubicBezTo>
                          <a:pt x="59" y="136"/>
                          <a:pt x="36" y="113"/>
                          <a:pt x="36" y="86"/>
                        </a:cubicBezTo>
                        <a:cubicBezTo>
                          <a:pt x="36" y="58"/>
                          <a:pt x="59" y="36"/>
                          <a:pt x="86" y="36"/>
                        </a:cubicBezTo>
                        <a:cubicBezTo>
                          <a:pt x="114" y="36"/>
                          <a:pt x="136" y="58"/>
                          <a:pt x="136" y="86"/>
                        </a:cubicBezTo>
                        <a:cubicBezTo>
                          <a:pt x="136" y="113"/>
                          <a:pt x="114" y="136"/>
                          <a:pt x="86" y="136"/>
                        </a:cubicBezTo>
                        <a:close/>
                      </a:path>
                    </a:pathLst>
                  </a:custGeom>
                  <a:grp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kern="0">
                      <a:solidFill>
                        <a:sysClr val="windowText" lastClr="000000"/>
                      </a:solidFill>
                      <a:latin typeface="Segoe UI"/>
                    </a:endParaRPr>
                  </a:p>
                </p:txBody>
              </p:sp>
              <p:sp>
                <p:nvSpPr>
                  <p:cNvPr id="141" name="Freeform 876"/>
                  <p:cNvSpPr>
                    <a:spLocks noEditPoints="1"/>
                  </p:cNvSpPr>
                  <p:nvPr/>
                </p:nvSpPr>
                <p:spPr bwMode="auto">
                  <a:xfrm>
                    <a:off x="1380530" y="2909342"/>
                    <a:ext cx="90183" cy="90458"/>
                  </a:xfrm>
                  <a:custGeom>
                    <a:avLst/>
                    <a:gdLst>
                      <a:gd name="T0" fmla="*/ 86 w 172"/>
                      <a:gd name="T1" fmla="*/ 0 h 172"/>
                      <a:gd name="T2" fmla="*/ 0 w 172"/>
                      <a:gd name="T3" fmla="*/ 86 h 172"/>
                      <a:gd name="T4" fmla="*/ 86 w 172"/>
                      <a:gd name="T5" fmla="*/ 172 h 172"/>
                      <a:gd name="T6" fmla="*/ 172 w 172"/>
                      <a:gd name="T7" fmla="*/ 86 h 172"/>
                      <a:gd name="T8" fmla="*/ 86 w 172"/>
                      <a:gd name="T9" fmla="*/ 0 h 172"/>
                      <a:gd name="T10" fmla="*/ 86 w 172"/>
                      <a:gd name="T11" fmla="*/ 136 h 172"/>
                      <a:gd name="T12" fmla="*/ 36 w 172"/>
                      <a:gd name="T13" fmla="*/ 86 h 172"/>
                      <a:gd name="T14" fmla="*/ 86 w 172"/>
                      <a:gd name="T15" fmla="*/ 36 h 172"/>
                      <a:gd name="T16" fmla="*/ 136 w 172"/>
                      <a:gd name="T17" fmla="*/ 86 h 172"/>
                      <a:gd name="T18" fmla="*/ 86 w 172"/>
                      <a:gd name="T19" fmla="*/ 13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0"/>
                        </a:moveTo>
                        <a:cubicBezTo>
                          <a:pt x="38" y="0"/>
                          <a:pt x="0" y="39"/>
                          <a:pt x="0" y="86"/>
                        </a:cubicBezTo>
                        <a:cubicBezTo>
                          <a:pt x="0" y="133"/>
                          <a:pt x="38" y="172"/>
                          <a:pt x="86" y="172"/>
                        </a:cubicBezTo>
                        <a:cubicBezTo>
                          <a:pt x="133" y="172"/>
                          <a:pt x="172" y="133"/>
                          <a:pt x="172" y="86"/>
                        </a:cubicBezTo>
                        <a:cubicBezTo>
                          <a:pt x="172" y="39"/>
                          <a:pt x="133" y="0"/>
                          <a:pt x="86" y="0"/>
                        </a:cubicBezTo>
                        <a:close/>
                        <a:moveTo>
                          <a:pt x="86" y="136"/>
                        </a:moveTo>
                        <a:cubicBezTo>
                          <a:pt x="58" y="136"/>
                          <a:pt x="36" y="114"/>
                          <a:pt x="36" y="86"/>
                        </a:cubicBezTo>
                        <a:cubicBezTo>
                          <a:pt x="36" y="58"/>
                          <a:pt x="58" y="36"/>
                          <a:pt x="86" y="36"/>
                        </a:cubicBezTo>
                        <a:cubicBezTo>
                          <a:pt x="113" y="36"/>
                          <a:pt x="136" y="58"/>
                          <a:pt x="136" y="86"/>
                        </a:cubicBezTo>
                        <a:cubicBezTo>
                          <a:pt x="136" y="114"/>
                          <a:pt x="113" y="136"/>
                          <a:pt x="86" y="136"/>
                        </a:cubicBezTo>
                        <a:close/>
                      </a:path>
                    </a:pathLst>
                  </a:custGeom>
                  <a:grp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kern="0">
                      <a:solidFill>
                        <a:sysClr val="windowText" lastClr="000000"/>
                      </a:solidFill>
                      <a:latin typeface="Segoe UI"/>
                    </a:endParaRPr>
                  </a:p>
                </p:txBody>
              </p:sp>
              <p:sp>
                <p:nvSpPr>
                  <p:cNvPr id="142" name="Freeform 877"/>
                  <p:cNvSpPr>
                    <a:spLocks noEditPoints="1"/>
                  </p:cNvSpPr>
                  <p:nvPr/>
                </p:nvSpPr>
                <p:spPr bwMode="auto">
                  <a:xfrm>
                    <a:off x="952163" y="3074585"/>
                    <a:ext cx="90183" cy="90458"/>
                  </a:xfrm>
                  <a:custGeom>
                    <a:avLst/>
                    <a:gdLst>
                      <a:gd name="T0" fmla="*/ 86 w 172"/>
                      <a:gd name="T1" fmla="*/ 0 h 172"/>
                      <a:gd name="T2" fmla="*/ 0 w 172"/>
                      <a:gd name="T3" fmla="*/ 86 h 172"/>
                      <a:gd name="T4" fmla="*/ 86 w 172"/>
                      <a:gd name="T5" fmla="*/ 172 h 172"/>
                      <a:gd name="T6" fmla="*/ 172 w 172"/>
                      <a:gd name="T7" fmla="*/ 86 h 172"/>
                      <a:gd name="T8" fmla="*/ 86 w 172"/>
                      <a:gd name="T9" fmla="*/ 0 h 172"/>
                      <a:gd name="T10" fmla="*/ 86 w 172"/>
                      <a:gd name="T11" fmla="*/ 136 h 172"/>
                      <a:gd name="T12" fmla="*/ 36 w 172"/>
                      <a:gd name="T13" fmla="*/ 86 h 172"/>
                      <a:gd name="T14" fmla="*/ 86 w 172"/>
                      <a:gd name="T15" fmla="*/ 36 h 172"/>
                      <a:gd name="T16" fmla="*/ 136 w 172"/>
                      <a:gd name="T17" fmla="*/ 86 h 172"/>
                      <a:gd name="T18" fmla="*/ 86 w 172"/>
                      <a:gd name="T19" fmla="*/ 13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0"/>
                        </a:moveTo>
                        <a:cubicBezTo>
                          <a:pt x="38" y="0"/>
                          <a:pt x="0" y="39"/>
                          <a:pt x="0" y="86"/>
                        </a:cubicBezTo>
                        <a:cubicBezTo>
                          <a:pt x="0" y="134"/>
                          <a:pt x="38" y="172"/>
                          <a:pt x="86" y="172"/>
                        </a:cubicBezTo>
                        <a:cubicBezTo>
                          <a:pt x="133" y="172"/>
                          <a:pt x="172" y="134"/>
                          <a:pt x="172" y="86"/>
                        </a:cubicBezTo>
                        <a:cubicBezTo>
                          <a:pt x="172" y="39"/>
                          <a:pt x="133" y="0"/>
                          <a:pt x="86" y="0"/>
                        </a:cubicBezTo>
                        <a:close/>
                        <a:moveTo>
                          <a:pt x="86" y="136"/>
                        </a:moveTo>
                        <a:cubicBezTo>
                          <a:pt x="58" y="136"/>
                          <a:pt x="36" y="114"/>
                          <a:pt x="36" y="86"/>
                        </a:cubicBezTo>
                        <a:cubicBezTo>
                          <a:pt x="36" y="59"/>
                          <a:pt x="58" y="36"/>
                          <a:pt x="86" y="36"/>
                        </a:cubicBezTo>
                        <a:cubicBezTo>
                          <a:pt x="113" y="36"/>
                          <a:pt x="136" y="59"/>
                          <a:pt x="136" y="86"/>
                        </a:cubicBezTo>
                        <a:cubicBezTo>
                          <a:pt x="136" y="114"/>
                          <a:pt x="113" y="136"/>
                          <a:pt x="86" y="136"/>
                        </a:cubicBezTo>
                        <a:close/>
                      </a:path>
                    </a:pathLst>
                  </a:custGeom>
                  <a:grp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kern="0">
                      <a:solidFill>
                        <a:sysClr val="windowText" lastClr="000000"/>
                      </a:solidFill>
                      <a:latin typeface="Segoe UI"/>
                    </a:endParaRPr>
                  </a:p>
                </p:txBody>
              </p:sp>
              <p:sp>
                <p:nvSpPr>
                  <p:cNvPr id="143" name="Freeform 878"/>
                  <p:cNvSpPr>
                    <a:spLocks/>
                  </p:cNvSpPr>
                  <p:nvPr/>
                </p:nvSpPr>
                <p:spPr bwMode="auto">
                  <a:xfrm>
                    <a:off x="1015126" y="2996774"/>
                    <a:ext cx="155620" cy="111629"/>
                  </a:xfrm>
                  <a:custGeom>
                    <a:avLst/>
                    <a:gdLst>
                      <a:gd name="T0" fmla="*/ 21 w 297"/>
                      <a:gd name="T1" fmla="*/ 212 h 212"/>
                      <a:gd name="T2" fmla="*/ 6 w 297"/>
                      <a:gd name="T3" fmla="*/ 204 h 212"/>
                      <a:gd name="T4" fmla="*/ 11 w 297"/>
                      <a:gd name="T5" fmla="*/ 179 h 212"/>
                      <a:gd name="T6" fmla="*/ 266 w 297"/>
                      <a:gd name="T7" fmla="*/ 6 h 212"/>
                      <a:gd name="T8" fmla="*/ 291 w 297"/>
                      <a:gd name="T9" fmla="*/ 11 h 212"/>
                      <a:gd name="T10" fmla="*/ 287 w 297"/>
                      <a:gd name="T11" fmla="*/ 36 h 212"/>
                      <a:gd name="T12" fmla="*/ 31 w 297"/>
                      <a:gd name="T13" fmla="*/ 209 h 212"/>
                      <a:gd name="T14" fmla="*/ 21 w 297"/>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212">
                        <a:moveTo>
                          <a:pt x="21" y="212"/>
                        </a:moveTo>
                        <a:cubicBezTo>
                          <a:pt x="15" y="212"/>
                          <a:pt x="9" y="210"/>
                          <a:pt x="6" y="204"/>
                        </a:cubicBezTo>
                        <a:cubicBezTo>
                          <a:pt x="0" y="196"/>
                          <a:pt x="2" y="185"/>
                          <a:pt x="11" y="179"/>
                        </a:cubicBezTo>
                        <a:cubicBezTo>
                          <a:pt x="266" y="6"/>
                          <a:pt x="266" y="6"/>
                          <a:pt x="266" y="6"/>
                        </a:cubicBezTo>
                        <a:cubicBezTo>
                          <a:pt x="275" y="0"/>
                          <a:pt x="286" y="3"/>
                          <a:pt x="291" y="11"/>
                        </a:cubicBezTo>
                        <a:cubicBezTo>
                          <a:pt x="297" y="19"/>
                          <a:pt x="295" y="30"/>
                          <a:pt x="287" y="36"/>
                        </a:cubicBezTo>
                        <a:cubicBezTo>
                          <a:pt x="31" y="209"/>
                          <a:pt x="31" y="209"/>
                          <a:pt x="31" y="209"/>
                        </a:cubicBezTo>
                        <a:cubicBezTo>
                          <a:pt x="28" y="211"/>
                          <a:pt x="24" y="212"/>
                          <a:pt x="21" y="212"/>
                        </a:cubicBezTo>
                        <a:close/>
                      </a:path>
                    </a:pathLst>
                  </a:custGeom>
                  <a:grp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kern="0">
                      <a:solidFill>
                        <a:sysClr val="windowText" lastClr="000000"/>
                      </a:solidFill>
                      <a:latin typeface="Segoe UI"/>
                    </a:endParaRPr>
                  </a:p>
                </p:txBody>
              </p:sp>
              <p:sp>
                <p:nvSpPr>
                  <p:cNvPr id="144" name="Freeform 879"/>
                  <p:cNvSpPr>
                    <a:spLocks/>
                  </p:cNvSpPr>
                  <p:nvPr/>
                </p:nvSpPr>
                <p:spPr bwMode="auto">
                  <a:xfrm>
                    <a:off x="1208688" y="3019871"/>
                    <a:ext cx="84958" cy="138849"/>
                  </a:xfrm>
                  <a:custGeom>
                    <a:avLst/>
                    <a:gdLst>
                      <a:gd name="T0" fmla="*/ 141 w 162"/>
                      <a:gd name="T1" fmla="*/ 264 h 264"/>
                      <a:gd name="T2" fmla="*/ 125 w 162"/>
                      <a:gd name="T3" fmla="*/ 255 h 264"/>
                      <a:gd name="T4" fmla="*/ 4 w 162"/>
                      <a:gd name="T5" fmla="*/ 29 h 264"/>
                      <a:gd name="T6" fmla="*/ 12 w 162"/>
                      <a:gd name="T7" fmla="*/ 5 h 264"/>
                      <a:gd name="T8" fmla="*/ 36 w 162"/>
                      <a:gd name="T9" fmla="*/ 12 h 264"/>
                      <a:gd name="T10" fmla="*/ 157 w 162"/>
                      <a:gd name="T11" fmla="*/ 238 h 264"/>
                      <a:gd name="T12" fmla="*/ 149 w 162"/>
                      <a:gd name="T13" fmla="*/ 262 h 264"/>
                      <a:gd name="T14" fmla="*/ 141 w 162"/>
                      <a:gd name="T15" fmla="*/ 264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264">
                        <a:moveTo>
                          <a:pt x="141" y="264"/>
                        </a:moveTo>
                        <a:cubicBezTo>
                          <a:pt x="135" y="264"/>
                          <a:pt x="128" y="261"/>
                          <a:pt x="125" y="255"/>
                        </a:cubicBezTo>
                        <a:cubicBezTo>
                          <a:pt x="4" y="29"/>
                          <a:pt x="4" y="29"/>
                          <a:pt x="4" y="29"/>
                        </a:cubicBezTo>
                        <a:cubicBezTo>
                          <a:pt x="0" y="20"/>
                          <a:pt x="3" y="9"/>
                          <a:pt x="12" y="5"/>
                        </a:cubicBezTo>
                        <a:cubicBezTo>
                          <a:pt x="21" y="0"/>
                          <a:pt x="32" y="3"/>
                          <a:pt x="36" y="12"/>
                        </a:cubicBezTo>
                        <a:cubicBezTo>
                          <a:pt x="157" y="238"/>
                          <a:pt x="157" y="238"/>
                          <a:pt x="157" y="238"/>
                        </a:cubicBezTo>
                        <a:cubicBezTo>
                          <a:pt x="162" y="246"/>
                          <a:pt x="158" y="257"/>
                          <a:pt x="149" y="262"/>
                        </a:cubicBezTo>
                        <a:cubicBezTo>
                          <a:pt x="147" y="263"/>
                          <a:pt x="144" y="264"/>
                          <a:pt x="141" y="264"/>
                        </a:cubicBezTo>
                        <a:close/>
                      </a:path>
                    </a:pathLst>
                  </a:custGeom>
                  <a:grp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kern="0">
                      <a:solidFill>
                        <a:sysClr val="windowText" lastClr="000000"/>
                      </a:solidFill>
                      <a:latin typeface="Segoe UI"/>
                    </a:endParaRPr>
                  </a:p>
                </p:txBody>
              </p:sp>
              <p:sp>
                <p:nvSpPr>
                  <p:cNvPr id="145" name="Freeform 880"/>
                  <p:cNvSpPr>
                    <a:spLocks/>
                  </p:cNvSpPr>
                  <p:nvPr/>
                </p:nvSpPr>
                <p:spPr bwMode="auto">
                  <a:xfrm>
                    <a:off x="1317567" y="2979453"/>
                    <a:ext cx="107229" cy="185590"/>
                  </a:xfrm>
                  <a:custGeom>
                    <a:avLst/>
                    <a:gdLst>
                      <a:gd name="T0" fmla="*/ 20 w 204"/>
                      <a:gd name="T1" fmla="*/ 353 h 353"/>
                      <a:gd name="T2" fmla="*/ 12 w 204"/>
                      <a:gd name="T3" fmla="*/ 351 h 353"/>
                      <a:gd name="T4" fmla="*/ 4 w 204"/>
                      <a:gd name="T5" fmla="*/ 327 h 353"/>
                      <a:gd name="T6" fmla="*/ 167 w 204"/>
                      <a:gd name="T7" fmla="*/ 13 h 353"/>
                      <a:gd name="T8" fmla="*/ 191 w 204"/>
                      <a:gd name="T9" fmla="*/ 5 h 353"/>
                      <a:gd name="T10" fmla="*/ 199 w 204"/>
                      <a:gd name="T11" fmla="*/ 29 h 353"/>
                      <a:gd name="T12" fmla="*/ 36 w 204"/>
                      <a:gd name="T13" fmla="*/ 344 h 353"/>
                      <a:gd name="T14" fmla="*/ 20 w 204"/>
                      <a:gd name="T15" fmla="*/ 35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4" h="353">
                        <a:moveTo>
                          <a:pt x="20" y="353"/>
                        </a:moveTo>
                        <a:cubicBezTo>
                          <a:pt x="18" y="353"/>
                          <a:pt x="15" y="353"/>
                          <a:pt x="12" y="351"/>
                        </a:cubicBezTo>
                        <a:cubicBezTo>
                          <a:pt x="3" y="347"/>
                          <a:pt x="0" y="336"/>
                          <a:pt x="4" y="327"/>
                        </a:cubicBezTo>
                        <a:cubicBezTo>
                          <a:pt x="167" y="13"/>
                          <a:pt x="167" y="13"/>
                          <a:pt x="167" y="13"/>
                        </a:cubicBezTo>
                        <a:cubicBezTo>
                          <a:pt x="172" y="4"/>
                          <a:pt x="182" y="0"/>
                          <a:pt x="191" y="5"/>
                        </a:cubicBezTo>
                        <a:cubicBezTo>
                          <a:pt x="200" y="10"/>
                          <a:pt x="204" y="20"/>
                          <a:pt x="199" y="29"/>
                        </a:cubicBezTo>
                        <a:cubicBezTo>
                          <a:pt x="36" y="344"/>
                          <a:pt x="36" y="344"/>
                          <a:pt x="36" y="344"/>
                        </a:cubicBezTo>
                        <a:cubicBezTo>
                          <a:pt x="33" y="350"/>
                          <a:pt x="27" y="353"/>
                          <a:pt x="20" y="353"/>
                        </a:cubicBezTo>
                        <a:close/>
                      </a:path>
                    </a:pathLst>
                  </a:custGeom>
                  <a:grpFill/>
                  <a:ln>
                    <a:noFill/>
                  </a:ln>
                </p:spPr>
                <p:txBody>
                  <a:bodyPr vert="horz" wrap="square" lIns="91414" tIns="45706" rIns="91414" bIns="4570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a:defRPr/>
                    </a:pPr>
                    <a:endParaRPr lang="en-US" kern="0">
                      <a:solidFill>
                        <a:sysClr val="windowText" lastClr="000000"/>
                      </a:solidFill>
                      <a:latin typeface="Segoe UI"/>
                    </a:endParaRPr>
                  </a:p>
                </p:txBody>
              </p:sp>
            </p:grpSp>
            <p:cxnSp>
              <p:nvCxnSpPr>
                <p:cNvPr id="134" name="Straight Connector 133"/>
                <p:cNvCxnSpPr>
                  <a:stCxn id="118" idx="7"/>
                  <a:endCxn id="131" idx="4"/>
                </p:cNvCxnSpPr>
                <p:nvPr/>
              </p:nvCxnSpPr>
              <p:spPr>
                <a:xfrm flipV="1">
                  <a:off x="2104770" y="2727765"/>
                  <a:ext cx="195311" cy="232575"/>
                </a:xfrm>
                <a:prstGeom prst="line">
                  <a:avLst/>
                </a:prstGeom>
                <a:noFill/>
                <a:ln w="28575" cap="flat" cmpd="sng" algn="ctr">
                  <a:solidFill>
                    <a:srgbClr val="0078D7"/>
                  </a:solidFill>
                  <a:prstDash val="solid"/>
                  <a:headEnd type="none"/>
                  <a:tailEnd type="none"/>
                </a:ln>
                <a:effectLst/>
              </p:spPr>
            </p:cxnSp>
            <p:grpSp>
              <p:nvGrpSpPr>
                <p:cNvPr id="135" name="Group 134"/>
                <p:cNvGrpSpPr/>
                <p:nvPr/>
              </p:nvGrpSpPr>
              <p:grpSpPr>
                <a:xfrm>
                  <a:off x="1886860" y="3010690"/>
                  <a:ext cx="178544" cy="125980"/>
                  <a:chOff x="3630930" y="2566035"/>
                  <a:chExt cx="307330" cy="216849"/>
                </a:xfrm>
              </p:grpSpPr>
              <p:sp>
                <p:nvSpPr>
                  <p:cNvPr id="136" name="Rectangle 135"/>
                  <p:cNvSpPr/>
                  <p:nvPr/>
                </p:nvSpPr>
                <p:spPr bwMode="auto">
                  <a:xfrm>
                    <a:off x="3630930" y="2656904"/>
                    <a:ext cx="80010" cy="125980"/>
                  </a:xfrm>
                  <a:prstGeom prst="rect">
                    <a:avLst/>
                  </a:prstGeom>
                  <a:noFill/>
                  <a:ln w="9525" cap="flat" cmpd="sng" algn="ctr">
                    <a:solidFill>
                      <a:srgbClr val="002050"/>
                    </a:solidFill>
                    <a:prstDash val="solid"/>
                    <a:headEnd type="none" w="med" len="med"/>
                    <a:tailEnd type="none" w="med" len="med"/>
                  </a:ln>
                  <a:effectLst/>
                </p:spPr>
                <p:txBody>
                  <a:bodyPr rot="0" spcFirstLastPara="0" vert="horz" wrap="square" lIns="91414" tIns="45706" rIns="91414" bIns="4570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7" name="Rectangle 136"/>
                  <p:cNvSpPr/>
                  <p:nvPr/>
                </p:nvSpPr>
                <p:spPr bwMode="auto">
                  <a:xfrm>
                    <a:off x="3744590" y="2609102"/>
                    <a:ext cx="80010" cy="173782"/>
                  </a:xfrm>
                  <a:prstGeom prst="rect">
                    <a:avLst/>
                  </a:prstGeom>
                  <a:noFill/>
                  <a:ln w="9525" cap="flat" cmpd="sng" algn="ctr">
                    <a:solidFill>
                      <a:srgbClr val="002050"/>
                    </a:solidFill>
                    <a:prstDash val="solid"/>
                    <a:headEnd type="none" w="med" len="med"/>
                    <a:tailEnd type="none" w="med" len="med"/>
                  </a:ln>
                  <a:effectLst/>
                </p:spPr>
                <p:txBody>
                  <a:bodyPr rot="0" spcFirstLastPara="0" vert="horz" wrap="square" lIns="91414" tIns="45706" rIns="91414" bIns="4570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8" name="Rectangle 137"/>
                  <p:cNvSpPr/>
                  <p:nvPr/>
                </p:nvSpPr>
                <p:spPr bwMode="auto">
                  <a:xfrm>
                    <a:off x="3858250" y="2566035"/>
                    <a:ext cx="80010" cy="216849"/>
                  </a:xfrm>
                  <a:prstGeom prst="rect">
                    <a:avLst/>
                  </a:prstGeom>
                  <a:noFill/>
                  <a:ln w="9525" cap="flat" cmpd="sng" algn="ctr">
                    <a:solidFill>
                      <a:srgbClr val="002050"/>
                    </a:solidFill>
                    <a:prstDash val="solid"/>
                    <a:headEnd type="none" w="med" len="med"/>
                    <a:tailEnd type="none" w="med" len="med"/>
                  </a:ln>
                  <a:effectLst/>
                </p:spPr>
                <p:txBody>
                  <a:bodyPr rot="0" spcFirstLastPara="0" vert="horz" wrap="square" lIns="91414" tIns="45706" rIns="91414" bIns="45706"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grpSp>
        </p:grpSp>
        <p:grpSp>
          <p:nvGrpSpPr>
            <p:cNvPr id="158" name="Group 157"/>
            <p:cNvGrpSpPr/>
            <p:nvPr/>
          </p:nvGrpSpPr>
          <p:grpSpPr>
            <a:xfrm>
              <a:off x="4142509" y="3365326"/>
              <a:ext cx="3802795" cy="2320606"/>
              <a:chOff x="4372911" y="3365319"/>
              <a:chExt cx="3803334" cy="2320936"/>
            </a:xfrm>
          </p:grpSpPr>
          <p:sp>
            <p:nvSpPr>
              <p:cNvPr id="159" name="Rectangle 158"/>
              <p:cNvSpPr/>
              <p:nvPr/>
            </p:nvSpPr>
            <p:spPr>
              <a:xfrm>
                <a:off x="4372911" y="3365319"/>
                <a:ext cx="3803334" cy="346619"/>
              </a:xfrm>
              <a:prstGeom prst="rect">
                <a:avLst/>
              </a:prstGeom>
            </p:spPr>
            <p:txBody>
              <a:bodyPr wrap="square">
                <a:spAutoFit/>
              </a:bodyPr>
              <a:lstStyle/>
              <a:p>
                <a:pPr algn="ctr" defTabSz="645597" fontAlgn="base">
                  <a:lnSpc>
                    <a:spcPct val="90000"/>
                  </a:lnSpc>
                  <a:spcBef>
                    <a:spcPct val="0"/>
                  </a:spcBef>
                  <a:spcAft>
                    <a:spcPts val="1726"/>
                  </a:spcAft>
                  <a:defRPr/>
                </a:pPr>
                <a:r>
                  <a:rPr lang="en-US" dirty="0">
                    <a:solidFill>
                      <a:srgbClr val="0078D7"/>
                    </a:solidFill>
                    <a:latin typeface="Segoe UI Light"/>
                  </a:rPr>
                  <a:t>Maximize your existing investments</a:t>
                </a:r>
              </a:p>
            </p:txBody>
          </p:sp>
          <p:sp>
            <p:nvSpPr>
              <p:cNvPr id="160" name="Rectangle 159"/>
              <p:cNvSpPr/>
              <p:nvPr/>
            </p:nvSpPr>
            <p:spPr>
              <a:xfrm>
                <a:off x="4488094" y="5257053"/>
                <a:ext cx="3572968" cy="429202"/>
              </a:xfrm>
              <a:prstGeom prst="rect">
                <a:avLst/>
              </a:prstGeom>
            </p:spPr>
            <p:txBody>
              <a:bodyPr wrap="square">
                <a:spAutoFit/>
              </a:bodyPr>
              <a:lstStyle/>
              <a:p>
                <a:pPr algn="ctr" defTabSz="914192">
                  <a:defRPr/>
                </a:pPr>
                <a:r>
                  <a:rPr lang="en-US" sz="1100" dirty="0">
                    <a:solidFill>
                      <a:srgbClr val="353535"/>
                    </a:solidFill>
                    <a:latin typeface="Segoe UI Semilight"/>
                    <a:ea typeface="Calibri" panose="020F0502020204030204" pitchFamily="34" charset="0"/>
                  </a:rPr>
                  <a:t>Build and run your applications and models to work with your infrastructure; on-premises, in the cloud or hybrid</a:t>
                </a:r>
              </a:p>
            </p:txBody>
          </p:sp>
          <p:sp>
            <p:nvSpPr>
              <p:cNvPr id="161" name="Freeform 52"/>
              <p:cNvSpPr>
                <a:spLocks noChangeAspect="1"/>
              </p:cNvSpPr>
              <p:nvPr/>
            </p:nvSpPr>
            <p:spPr bwMode="auto">
              <a:xfrm>
                <a:off x="5074116" y="4148022"/>
                <a:ext cx="594933" cy="361876"/>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noFill/>
              <a:ln w="28575">
                <a:solidFill>
                  <a:schemeClr val="accent1"/>
                </a:solidFill>
              </a:ln>
              <a:extLst/>
            </p:spPr>
            <p:txBody>
              <a:bodyPr vert="horz" wrap="square" lIns="91337" tIns="45668" rIns="91337" bIns="4566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959">
                  <a:defRPr/>
                </a:pPr>
                <a:endParaRPr lang="en-US" dirty="0">
                  <a:solidFill>
                    <a:srgbClr val="FFFFFF"/>
                  </a:solidFill>
                  <a:latin typeface="Segoe UI"/>
                </a:endParaRPr>
              </a:p>
            </p:txBody>
          </p:sp>
          <p:sp>
            <p:nvSpPr>
              <p:cNvPr id="162" name="Oval 161"/>
              <p:cNvSpPr>
                <a:spLocks noChangeArrowheads="1"/>
              </p:cNvSpPr>
              <p:nvPr/>
            </p:nvSpPr>
            <p:spPr bwMode="auto">
              <a:xfrm>
                <a:off x="7036873" y="4120065"/>
                <a:ext cx="437281" cy="51807"/>
              </a:xfrm>
              <a:prstGeom prst="ellipse">
                <a:avLst/>
              </a:prstGeom>
              <a:noFill/>
              <a:ln w="28575">
                <a:solidFill>
                  <a:schemeClr val="accent1"/>
                </a:solidFill>
                <a:round/>
                <a:headEnd/>
                <a:tailEnd/>
              </a:ln>
              <a:extLst/>
            </p:spPr>
            <p:txBody>
              <a:bodyPr vert="horz" wrap="square" lIns="91337" tIns="45668" rIns="91337" bIns="4566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661">
                  <a:defRPr/>
                </a:pPr>
                <a:endParaRPr lang="en-US">
                  <a:solidFill>
                    <a:srgbClr val="FFFFFF"/>
                  </a:solidFill>
                  <a:latin typeface="Segoe UI"/>
                </a:endParaRPr>
              </a:p>
            </p:txBody>
          </p:sp>
          <p:sp>
            <p:nvSpPr>
              <p:cNvPr id="163" name="Freeform 55"/>
              <p:cNvSpPr>
                <a:spLocks noEditPoints="1"/>
              </p:cNvSpPr>
              <p:nvPr/>
            </p:nvSpPr>
            <p:spPr bwMode="auto">
              <a:xfrm>
                <a:off x="7029126" y="4156066"/>
                <a:ext cx="452774" cy="330602"/>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noFill/>
              <a:ln w="28575">
                <a:solidFill>
                  <a:schemeClr val="accent1"/>
                </a:solidFill>
                <a:round/>
                <a:headEnd/>
                <a:tailEnd/>
              </a:ln>
              <a:extLst/>
            </p:spPr>
            <p:txBody>
              <a:bodyPr vert="horz" wrap="square" lIns="91337" tIns="45668" rIns="91337" bIns="4566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661">
                  <a:defRPr/>
                </a:pPr>
                <a:endParaRPr lang="en-US" dirty="0">
                  <a:solidFill>
                    <a:srgbClr val="FFFFFF"/>
                  </a:solidFill>
                  <a:latin typeface="Segoe UI"/>
                </a:endParaRPr>
              </a:p>
            </p:txBody>
          </p:sp>
          <p:sp>
            <p:nvSpPr>
              <p:cNvPr id="164" name="TextBox 163"/>
              <p:cNvSpPr txBox="1"/>
              <p:nvPr/>
            </p:nvSpPr>
            <p:spPr>
              <a:xfrm>
                <a:off x="4971858" y="4695637"/>
                <a:ext cx="799449" cy="364360"/>
              </a:xfrm>
              <a:prstGeom prst="rect">
                <a:avLst/>
              </a:prstGeom>
              <a:noFill/>
            </p:spPr>
            <p:txBody>
              <a:bodyPr wrap="square" lIns="186441" tIns="149154" rIns="186441" bIns="149154" rtlCol="0">
                <a:noAutofit/>
              </a:bodyPr>
              <a:lstStyle/>
              <a:p>
                <a:pPr defTabSz="932060">
                  <a:lnSpc>
                    <a:spcPct val="90000"/>
                  </a:lnSpc>
                  <a:spcAft>
                    <a:spcPts val="612"/>
                  </a:spcAft>
                  <a:defRPr/>
                </a:pPr>
                <a:r>
                  <a:rPr lang="en-US" sz="1200" kern="0" dirty="0">
                    <a:solidFill>
                      <a:srgbClr val="0078D7"/>
                    </a:solidFill>
                    <a:latin typeface="Segoe UI Light"/>
                  </a:rPr>
                  <a:t>Cloud</a:t>
                </a:r>
              </a:p>
            </p:txBody>
          </p:sp>
          <p:sp>
            <p:nvSpPr>
              <p:cNvPr id="165" name="TextBox 164"/>
              <p:cNvSpPr txBox="1"/>
              <p:nvPr/>
            </p:nvSpPr>
            <p:spPr>
              <a:xfrm>
                <a:off x="6643550" y="4694184"/>
                <a:ext cx="1223926" cy="370526"/>
              </a:xfrm>
              <a:prstGeom prst="rect">
                <a:avLst/>
              </a:prstGeom>
              <a:noFill/>
            </p:spPr>
            <p:txBody>
              <a:bodyPr wrap="square" lIns="186441" tIns="149154" rIns="186441" bIns="149154" rtlCol="0">
                <a:noAutofit/>
              </a:bodyPr>
              <a:lstStyle/>
              <a:p>
                <a:pPr defTabSz="932060">
                  <a:lnSpc>
                    <a:spcPct val="90000"/>
                  </a:lnSpc>
                  <a:spcAft>
                    <a:spcPts val="612"/>
                  </a:spcAft>
                  <a:defRPr/>
                </a:pPr>
                <a:r>
                  <a:rPr lang="en-US" sz="1200" kern="0" dirty="0">
                    <a:solidFill>
                      <a:srgbClr val="0078D7"/>
                    </a:solidFill>
                    <a:latin typeface="Segoe UI Light"/>
                  </a:rPr>
                  <a:t>On-premises</a:t>
                </a:r>
              </a:p>
            </p:txBody>
          </p:sp>
          <p:cxnSp>
            <p:nvCxnSpPr>
              <p:cNvPr id="166" name="Straight Arrow Connector 165"/>
              <p:cNvCxnSpPr/>
              <p:nvPr/>
            </p:nvCxnSpPr>
            <p:spPr>
              <a:xfrm>
                <a:off x="5064097" y="4744764"/>
                <a:ext cx="2554105" cy="3314"/>
              </a:xfrm>
              <a:prstGeom prst="straightConnector1">
                <a:avLst/>
              </a:prstGeom>
              <a:noFill/>
              <a:ln w="19050" cap="flat" cmpd="sng" algn="ctr">
                <a:solidFill>
                  <a:schemeClr val="tx2"/>
                </a:solidFill>
                <a:prstDash val="solid"/>
                <a:headEnd type="triangle"/>
                <a:tailEnd type="triangle"/>
              </a:ln>
              <a:effectLst/>
            </p:spPr>
          </p:cxnSp>
          <p:sp>
            <p:nvSpPr>
              <p:cNvPr id="167" name="TextBox 166"/>
              <p:cNvSpPr txBox="1"/>
              <p:nvPr/>
            </p:nvSpPr>
            <p:spPr>
              <a:xfrm>
                <a:off x="5879224" y="4695637"/>
                <a:ext cx="846196" cy="364360"/>
              </a:xfrm>
              <a:prstGeom prst="rect">
                <a:avLst/>
              </a:prstGeom>
              <a:noFill/>
            </p:spPr>
            <p:txBody>
              <a:bodyPr wrap="square" lIns="186441" tIns="149154" rIns="186441" bIns="149154" rtlCol="0">
                <a:noAutofit/>
              </a:bodyPr>
              <a:lstStyle/>
              <a:p>
                <a:pPr defTabSz="932060">
                  <a:lnSpc>
                    <a:spcPct val="90000"/>
                  </a:lnSpc>
                  <a:spcAft>
                    <a:spcPts val="612"/>
                  </a:spcAft>
                  <a:defRPr/>
                </a:pPr>
                <a:r>
                  <a:rPr lang="en-US" sz="1200" kern="0" dirty="0">
                    <a:solidFill>
                      <a:srgbClr val="0078D7"/>
                    </a:solidFill>
                    <a:latin typeface="Segoe UI Light"/>
                  </a:rPr>
                  <a:t>Hybrid</a:t>
                </a:r>
              </a:p>
            </p:txBody>
          </p:sp>
          <p:grpSp>
            <p:nvGrpSpPr>
              <p:cNvPr id="168" name="Group 167"/>
              <p:cNvGrpSpPr/>
              <p:nvPr/>
            </p:nvGrpSpPr>
            <p:grpSpPr>
              <a:xfrm>
                <a:off x="6075935" y="4120065"/>
                <a:ext cx="452774" cy="366603"/>
                <a:chOff x="6407463" y="4120065"/>
                <a:chExt cx="452774" cy="366603"/>
              </a:xfrm>
            </p:grpSpPr>
            <p:sp>
              <p:nvSpPr>
                <p:cNvPr id="169" name="Oval 168"/>
                <p:cNvSpPr>
                  <a:spLocks noChangeArrowheads="1"/>
                </p:cNvSpPr>
                <p:nvPr/>
              </p:nvSpPr>
              <p:spPr bwMode="auto">
                <a:xfrm>
                  <a:off x="6415209" y="4120065"/>
                  <a:ext cx="437281" cy="51807"/>
                </a:xfrm>
                <a:prstGeom prst="ellipse">
                  <a:avLst/>
                </a:prstGeom>
                <a:noFill/>
                <a:ln w="28575">
                  <a:solidFill>
                    <a:schemeClr val="accent1"/>
                  </a:solidFill>
                  <a:round/>
                  <a:headEnd/>
                  <a:tailEnd/>
                </a:ln>
                <a:extLst/>
              </p:spPr>
              <p:txBody>
                <a:bodyPr vert="horz" wrap="square" lIns="91337" tIns="45668" rIns="91337" bIns="4566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661">
                    <a:defRPr/>
                  </a:pPr>
                  <a:endParaRPr lang="en-US">
                    <a:solidFill>
                      <a:srgbClr val="FFFFFF"/>
                    </a:solidFill>
                    <a:latin typeface="Segoe UI"/>
                  </a:endParaRPr>
                </a:p>
              </p:txBody>
            </p:sp>
            <p:sp>
              <p:nvSpPr>
                <p:cNvPr id="170" name="Freeform 55"/>
                <p:cNvSpPr>
                  <a:spLocks noEditPoints="1"/>
                </p:cNvSpPr>
                <p:nvPr/>
              </p:nvSpPr>
              <p:spPr bwMode="auto">
                <a:xfrm>
                  <a:off x="6407463" y="4156066"/>
                  <a:ext cx="452774" cy="330602"/>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noFill/>
                <a:ln w="28575">
                  <a:solidFill>
                    <a:schemeClr val="accent1"/>
                  </a:solidFill>
                  <a:round/>
                  <a:headEnd/>
                  <a:tailEnd/>
                </a:ln>
                <a:extLst/>
              </p:spPr>
              <p:txBody>
                <a:bodyPr vert="horz" wrap="square" lIns="91337" tIns="45668" rIns="91337" bIns="45668"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661">
                    <a:defRPr/>
                  </a:pPr>
                  <a:endParaRPr lang="en-US" dirty="0">
                    <a:solidFill>
                      <a:srgbClr val="FFFFFF"/>
                    </a:solidFill>
                    <a:latin typeface="Segoe UI"/>
                  </a:endParaRPr>
                </a:p>
              </p:txBody>
            </p:sp>
            <p:grpSp>
              <p:nvGrpSpPr>
                <p:cNvPr id="171" name="Group 170"/>
                <p:cNvGrpSpPr/>
                <p:nvPr/>
              </p:nvGrpSpPr>
              <p:grpSpPr>
                <a:xfrm>
                  <a:off x="6514744" y="4209726"/>
                  <a:ext cx="238212" cy="237744"/>
                  <a:chOff x="6087352" y="4158670"/>
                  <a:chExt cx="347366" cy="346684"/>
                </a:xfrm>
              </p:grpSpPr>
              <p:sp>
                <p:nvSpPr>
                  <p:cNvPr id="172" name="Oval 171"/>
                  <p:cNvSpPr/>
                  <p:nvPr/>
                </p:nvSpPr>
                <p:spPr bwMode="auto">
                  <a:xfrm>
                    <a:off x="6087352" y="4158670"/>
                    <a:ext cx="347366" cy="34668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rgbClr val="353535"/>
                      </a:solidFill>
                      <a:latin typeface="Segoe UI Semilight"/>
                      <a:ea typeface="Segoe UI" pitchFamily="34" charset="0"/>
                      <a:cs typeface="Segoe UI" pitchFamily="34" charset="0"/>
                    </a:endParaRPr>
                  </a:p>
                </p:txBody>
              </p:sp>
              <p:sp>
                <p:nvSpPr>
                  <p:cNvPr id="173" name="Freeform 52"/>
                  <p:cNvSpPr>
                    <a:spLocks noChangeAspect="1"/>
                  </p:cNvSpPr>
                  <p:nvPr/>
                </p:nvSpPr>
                <p:spPr bwMode="auto">
                  <a:xfrm>
                    <a:off x="6153547" y="4266631"/>
                    <a:ext cx="214977" cy="130762"/>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noFill/>
                  <a:ln w="12700">
                    <a:solidFill>
                      <a:schemeClr val="bg1"/>
                    </a:solidFill>
                  </a:ln>
                  <a:extLst/>
                </p:spPr>
                <p:txBody>
                  <a:bodyPr vert="horz" wrap="square" lIns="91337" tIns="45668" rIns="91337" bIns="4566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2959">
                      <a:defRPr/>
                    </a:pPr>
                    <a:endParaRPr lang="en-US" dirty="0">
                      <a:solidFill>
                        <a:srgbClr val="FFFFFF"/>
                      </a:solidFill>
                      <a:latin typeface="Segoe UI"/>
                    </a:endParaRPr>
                  </a:p>
                </p:txBody>
              </p:sp>
            </p:grpSp>
          </p:grpSp>
        </p:grpSp>
        <p:cxnSp>
          <p:nvCxnSpPr>
            <p:cNvPr id="174" name="Straight Connector 173"/>
            <p:cNvCxnSpPr/>
            <p:nvPr/>
          </p:nvCxnSpPr>
          <p:spPr>
            <a:xfrm>
              <a:off x="613426" y="5977648"/>
              <a:ext cx="3383403" cy="0"/>
            </a:xfrm>
            <a:prstGeom prst="line">
              <a:avLst/>
            </a:prstGeom>
            <a:ln w="19050">
              <a:headEnd type="none"/>
              <a:tailEnd type="none"/>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4352792" y="5977648"/>
              <a:ext cx="3383403" cy="0"/>
            </a:xfrm>
            <a:prstGeom prst="line">
              <a:avLst/>
            </a:prstGeom>
            <a:ln w="19050">
              <a:headEnd type="none"/>
              <a:tailEnd type="none"/>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8083016" y="5977648"/>
              <a:ext cx="3383403" cy="0"/>
            </a:xfrm>
            <a:prstGeom prst="line">
              <a:avLst/>
            </a:prstGeom>
            <a:ln w="19050">
              <a:headEnd type="none"/>
              <a:tailEnd type="non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0352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Advanced Analytics Pattern IN Azure</a:t>
            </a:r>
          </a:p>
        </p:txBody>
      </p:sp>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light"/>
                  <a:ea typeface="+mn-ea"/>
                  <a:cs typeface="+mn-cs"/>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6"/>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4438304" y="3862693"/>
            <a:ext cx="843652" cy="646331"/>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 / DATA LAKE STORE</a:t>
            </a:r>
          </a:p>
        </p:txBody>
      </p: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7"/>
          <a:stretch>
            <a:fillRect/>
          </a:stretch>
        </p:blipFill>
        <p:spPr>
          <a:xfrm>
            <a:off x="4632160" y="3300324"/>
            <a:ext cx="474405" cy="474405"/>
          </a:xfrm>
          <a:prstGeom prst="rect">
            <a:avLst/>
          </a:prstGeom>
        </p:spPr>
      </p:pic>
      <p:sp>
        <p:nvSpPr>
          <p:cNvPr id="343" name="TextBox 342">
            <a:extLst>
              <a:ext uri="{FF2B5EF4-FFF2-40B4-BE49-F238E27FC236}">
                <a16:creationId xmlns:a16="http://schemas.microsoft.com/office/drawing/2014/main" id="{975B4036-97AF-4A6C-A3DB-2B5A6586BF89}"/>
              </a:ext>
            </a:extLst>
          </p:cNvPr>
          <p:cNvSpPr txBox="1"/>
          <p:nvPr/>
        </p:nvSpPr>
        <p:spPr>
          <a:xfrm>
            <a:off x="118369" y="809983"/>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Acquiring data</a:t>
            </a:r>
          </a:p>
        </p:txBody>
      </p:sp>
      <p:sp>
        <p:nvSpPr>
          <p:cNvPr id="239" name="TextBox 238">
            <a:extLst>
              <a:ext uri="{FF2B5EF4-FFF2-40B4-BE49-F238E27FC236}">
                <a16:creationId xmlns:a16="http://schemas.microsoft.com/office/drawing/2014/main" id="{28AF7C5D-4BAF-4D77-831E-F2E1F22FED7D}"/>
              </a:ext>
            </a:extLst>
          </p:cNvPr>
          <p:cNvSpPr txBox="1"/>
          <p:nvPr/>
        </p:nvSpPr>
        <p:spPr>
          <a:xfrm>
            <a:off x="3305738" y="3001303"/>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sp>
        <p:nvSpPr>
          <p:cNvPr id="245" name="Rectangle: Rounded Corners 244">
            <a:extLst>
              <a:ext uri="{FF2B5EF4-FFF2-40B4-BE49-F238E27FC236}">
                <a16:creationId xmlns:a16="http://schemas.microsoft.com/office/drawing/2014/main" id="{7605B381-A143-4F5B-9B79-8ABF846113AA}"/>
              </a:ext>
            </a:extLst>
          </p:cNvPr>
          <p:cNvSpPr/>
          <p:nvPr/>
        </p:nvSpPr>
        <p:spPr bwMode="auto">
          <a:xfrm>
            <a:off x="2714610" y="2327959"/>
            <a:ext cx="2617880" cy="3126137"/>
          </a:xfrm>
          <a:prstGeom prst="roundRect">
            <a:avLst>
              <a:gd name="adj" fmla="val 3640"/>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1" name="TextBox 270">
            <a:extLst>
              <a:ext uri="{FF2B5EF4-FFF2-40B4-BE49-F238E27FC236}">
                <a16:creationId xmlns:a16="http://schemas.microsoft.com/office/drawing/2014/main" id="{93A3B768-2FF2-4DD7-8013-032CC01DA3D1}"/>
              </a:ext>
            </a:extLst>
          </p:cNvPr>
          <p:cNvSpPr txBox="1"/>
          <p:nvPr/>
        </p:nvSpPr>
        <p:spPr>
          <a:xfrm>
            <a:off x="3061456" y="1878056"/>
            <a:ext cx="2291546"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Acquiring Data</a:t>
            </a:r>
          </a:p>
        </p:txBody>
      </p:sp>
      <p:cxnSp>
        <p:nvCxnSpPr>
          <p:cNvPr id="3" name="Connector: Elbow 2">
            <a:extLst>
              <a:ext uri="{FF2B5EF4-FFF2-40B4-BE49-F238E27FC236}">
                <a16:creationId xmlns:a16="http://schemas.microsoft.com/office/drawing/2014/main" id="{30D01672-933B-46E7-A458-B59359CACCE0}"/>
              </a:ext>
            </a:extLst>
          </p:cNvPr>
          <p:cNvCxnSpPr>
            <a:cxnSpLocks/>
            <a:endCxn id="274" idx="1"/>
          </p:cNvCxnSpPr>
          <p:nvPr/>
        </p:nvCxnSpPr>
        <p:spPr>
          <a:xfrm flipV="1">
            <a:off x="1564750" y="2695385"/>
            <a:ext cx="1918980" cy="1208676"/>
          </a:xfrm>
          <a:prstGeom prst="bentConnector3">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74" name="Picture 273">
            <a:extLst>
              <a:ext uri="{FF2B5EF4-FFF2-40B4-BE49-F238E27FC236}">
                <a16:creationId xmlns:a16="http://schemas.microsoft.com/office/drawing/2014/main" id="{9B21EBB7-A28B-46A8-9CCE-246E2DF016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83730" y="2457641"/>
            <a:ext cx="475488" cy="475488"/>
          </a:xfrm>
          <a:prstGeom prst="rect">
            <a:avLst/>
          </a:prstGeom>
        </p:spPr>
      </p:pic>
      <p:sp>
        <p:nvSpPr>
          <p:cNvPr id="275" name="Rectangle 274">
            <a:extLst>
              <a:ext uri="{FF2B5EF4-FFF2-40B4-BE49-F238E27FC236}">
                <a16:creationId xmlns:a16="http://schemas.microsoft.com/office/drawing/2014/main" id="{37872AF0-F164-4A18-BFA9-65831D4844C0}"/>
              </a:ext>
            </a:extLst>
          </p:cNvPr>
          <p:cNvSpPr/>
          <p:nvPr/>
        </p:nvSpPr>
        <p:spPr>
          <a:xfrm>
            <a:off x="1587219" y="3526375"/>
            <a:ext cx="930886" cy="369332"/>
          </a:xfrm>
          <a:prstGeom prst="rect">
            <a:avLst/>
          </a:prstGeom>
        </p:spPr>
        <p:txBody>
          <a:bodyPr wrap="squar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Pull data from source</a:t>
            </a:r>
          </a:p>
        </p:txBody>
      </p:sp>
      <p:cxnSp>
        <p:nvCxnSpPr>
          <p:cNvPr id="278" name="Connector: Elbow 277">
            <a:extLst>
              <a:ext uri="{FF2B5EF4-FFF2-40B4-BE49-F238E27FC236}">
                <a16:creationId xmlns:a16="http://schemas.microsoft.com/office/drawing/2014/main" id="{E03F18B9-1F32-4649-B82C-50801C4A0B00}"/>
              </a:ext>
            </a:extLst>
          </p:cNvPr>
          <p:cNvCxnSpPr>
            <a:cxnSpLocks/>
            <a:stCxn id="274" idx="3"/>
            <a:endCxn id="41" idx="0"/>
          </p:cNvCxnSpPr>
          <p:nvPr/>
        </p:nvCxnSpPr>
        <p:spPr>
          <a:xfrm>
            <a:off x="3959218" y="2695385"/>
            <a:ext cx="910145" cy="604939"/>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B1E2E03A-E181-45E3-9525-C74D813156C7}"/>
              </a:ext>
            </a:extLst>
          </p:cNvPr>
          <p:cNvSpPr/>
          <p:nvPr/>
        </p:nvSpPr>
        <p:spPr>
          <a:xfrm>
            <a:off x="1640551" y="4730741"/>
            <a:ext cx="930886" cy="369332"/>
          </a:xfrm>
          <a:prstGeom prst="rect">
            <a:avLst/>
          </a:prstGeom>
        </p:spPr>
        <p:txBody>
          <a:bodyPr wrap="squar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Source pushes data</a:t>
            </a:r>
          </a:p>
        </p:txBody>
      </p:sp>
      <p:cxnSp>
        <p:nvCxnSpPr>
          <p:cNvPr id="281" name="Connector: Elbow 280">
            <a:extLst>
              <a:ext uri="{FF2B5EF4-FFF2-40B4-BE49-F238E27FC236}">
                <a16:creationId xmlns:a16="http://schemas.microsoft.com/office/drawing/2014/main" id="{E15F53A6-BFE2-4C6E-A462-B5FEEC3CE2A3}"/>
              </a:ext>
            </a:extLst>
          </p:cNvPr>
          <p:cNvCxnSpPr>
            <a:cxnSpLocks/>
            <a:endCxn id="8" idx="2"/>
          </p:cNvCxnSpPr>
          <p:nvPr/>
        </p:nvCxnSpPr>
        <p:spPr>
          <a:xfrm flipV="1">
            <a:off x="1549373" y="4509024"/>
            <a:ext cx="3310757" cy="640948"/>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88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0D0634-7FCF-4568-8CE4-44BF340325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545766" y="2040672"/>
            <a:ext cx="5646234" cy="484520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ln>
            <a:solidFill>
              <a:schemeClr val="bg2"/>
            </a:solidFill>
          </a:ln>
        </p:spPr>
      </p:pic>
      <p:sp>
        <p:nvSpPr>
          <p:cNvPr id="2" name="Title 1">
            <a:extLst>
              <a:ext uri="{FF2B5EF4-FFF2-40B4-BE49-F238E27FC236}">
                <a16:creationId xmlns:a16="http://schemas.microsoft.com/office/drawing/2014/main" id="{11CCB0BC-04CE-4419-B058-9D2DD3D8100C}"/>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Understanding Data</a:t>
            </a:r>
          </a:p>
        </p:txBody>
      </p:sp>
      <p:sp>
        <p:nvSpPr>
          <p:cNvPr id="5" name="TextBox 4">
            <a:extLst>
              <a:ext uri="{FF2B5EF4-FFF2-40B4-BE49-F238E27FC236}">
                <a16:creationId xmlns:a16="http://schemas.microsoft.com/office/drawing/2014/main" id="{E22CA76D-6597-4D98-A61D-770B72BEFC69}"/>
              </a:ext>
            </a:extLst>
          </p:cNvPr>
          <p:cNvSpPr txBox="1"/>
          <p:nvPr/>
        </p:nvSpPr>
        <p:spPr>
          <a:xfrm>
            <a:off x="368301" y="1888497"/>
            <a:ext cx="5981700" cy="2372957"/>
          </a:xfrm>
          <a:prstGeom prst="rect">
            <a:avLst/>
          </a:prstGeom>
          <a:noFill/>
        </p:spPr>
        <p:txBody>
          <a:bodyPr wrap="square" lIns="182880" tIns="146304" rIns="182880" bIns="146304" rtlCol="0">
            <a:spAutoFit/>
          </a:bodyPr>
          <a:lstStyle/>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Understand and explore data using web-based notebooks</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Run code to explore, summarize and visualize data</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Document findings in a format that is easily shared</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endPar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endPar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1818023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62A80-D0F8-4D43-8751-945D6255D04C}"/>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Machine Learning Workbench</a:t>
            </a:r>
          </a:p>
        </p:txBody>
      </p:sp>
      <p:pic>
        <p:nvPicPr>
          <p:cNvPr id="4" name="Picture 3">
            <a:extLst>
              <a:ext uri="{FF2B5EF4-FFF2-40B4-BE49-F238E27FC236}">
                <a16:creationId xmlns:a16="http://schemas.microsoft.com/office/drawing/2014/main" id="{8B0EB68E-EACF-405E-967E-BCA85C788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355" y="1959759"/>
            <a:ext cx="5486400" cy="4374682"/>
          </a:xfrm>
          <a:prstGeom prst="rect">
            <a:avLst/>
          </a:prstGeom>
          <a:ln>
            <a:solidFill>
              <a:schemeClr val="tx1"/>
            </a:solidFill>
          </a:ln>
        </p:spPr>
      </p:pic>
      <p:sp>
        <p:nvSpPr>
          <p:cNvPr id="5" name="Text Placeholder 7">
            <a:extLst>
              <a:ext uri="{FF2B5EF4-FFF2-40B4-BE49-F238E27FC236}">
                <a16:creationId xmlns:a16="http://schemas.microsoft.com/office/drawing/2014/main" id="{3005839D-5DBB-4440-A5BD-E6111F4AF953}"/>
              </a:ext>
            </a:extLst>
          </p:cNvPr>
          <p:cNvSpPr txBox="1">
            <a:spLocks/>
          </p:cNvSpPr>
          <p:nvPr/>
        </p:nvSpPr>
        <p:spPr>
          <a:xfrm>
            <a:off x="784463" y="1959759"/>
            <a:ext cx="5204858" cy="283714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Desktop application plus command-line tools</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Supports entire data science life cycle:</a:t>
            </a:r>
          </a:p>
          <a:p>
            <a:pPr marL="514350" marR="0" lvl="2"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Data ingestion and preparation</a:t>
            </a:r>
          </a:p>
          <a:p>
            <a:pPr marL="514350" marR="0" lvl="2"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Model development and experiment management</a:t>
            </a:r>
          </a:p>
          <a:p>
            <a:pPr marL="514350" marR="0" lvl="2"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Model deployment in various target environments</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Integrated with Azure Machine</a:t>
            </a:r>
            <a:br>
              <a:rPr kumimoji="0" lang="en-US" sz="20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br>
            <a:r>
              <a:rPr kumimoji="0" lang="en-US" sz="20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Learning services</a:t>
            </a:r>
          </a:p>
        </p:txBody>
      </p:sp>
    </p:spTree>
    <p:extLst>
      <p:ext uri="{BB962C8B-B14F-4D97-AF65-F5344CB8AC3E}">
        <p14:creationId xmlns:p14="http://schemas.microsoft.com/office/powerpoint/2010/main" val="821829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4751517"/>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1600" b="1"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an Azure Marketplace or a 3</a:t>
            </a:r>
            <a:r>
              <a:rPr kumimoji="0" lang="en-US" sz="1400" b="0" i="0" u="none" strike="noStrike" kern="0" cap="none" spc="0" normalizeH="0" baseline="3000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4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Eliminates need to create a separate account with Databricks</a:t>
            </a:r>
            <a:r>
              <a:rPr kumimoji="0" lang="en-US" sz="1600" b="0" i="0" u="none" strike="noStrike" kern="0" cap="none" spc="0" normalizeH="0" baseline="0" noProof="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 Notebooks Overview</a:t>
            </a:r>
          </a:p>
        </p:txBody>
      </p:sp>
      <p:sp>
        <p:nvSpPr>
          <p:cNvPr id="5" name="Text Placeholder 4">
            <a:extLst>
              <a:ext uri="{FF2B5EF4-FFF2-40B4-BE49-F238E27FC236}">
                <a16:creationId xmlns:a16="http://schemas.microsoft.com/office/drawing/2014/main" id="{CF9DAE53-8551-4C86-8BE0-E30F798FCECC}"/>
              </a:ext>
            </a:extLst>
          </p:cNvPr>
          <p:cNvSpPr>
            <a:spLocks noGrp="1"/>
          </p:cNvSpPr>
          <p:nvPr>
            <p:ph type="body" sz="quarter" idx="11"/>
          </p:nvPr>
        </p:nvSpPr>
        <p:spPr>
          <a:xfrm>
            <a:off x="267684" y="963482"/>
            <a:ext cx="11655078" cy="461665"/>
          </a:xfrm>
        </p:spPr>
        <p:txBody>
          <a:bodyPr/>
          <a:lstStyle/>
          <a:p>
            <a:pPr algn="ctr"/>
            <a:r>
              <a:rPr lang="en-US" sz="2000"/>
              <a:t>Notebooks are a popular way to develop, and run, Spark Applications</a:t>
            </a:r>
          </a:p>
        </p:txBody>
      </p:sp>
      <p:sp>
        <p:nvSpPr>
          <p:cNvPr id="3" name="Rectangle 2">
            <a:extLst>
              <a:ext uri="{FF2B5EF4-FFF2-40B4-BE49-F238E27FC236}">
                <a16:creationId xmlns:a16="http://schemas.microsoft.com/office/drawing/2014/main" id="{570F6E7C-E781-4447-8D39-C95E6CD6C3B3}"/>
              </a:ext>
            </a:extLst>
          </p:cNvPr>
          <p:cNvSpPr/>
          <p:nvPr/>
        </p:nvSpPr>
        <p:spPr>
          <a:xfrm>
            <a:off x="0" y="2075272"/>
            <a:ext cx="6095999" cy="3377848"/>
          </a:xfrm>
          <a:prstGeom prst="rect">
            <a:avLst/>
          </a:prstGeom>
        </p:spPr>
        <p:txBody>
          <a:bodyPr wrap="square">
            <a:spAutoFit/>
          </a:bodyPr>
          <a:lstStyle/>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not only for authoring Spark applications but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run/executed directly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on clusters</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400" b="0" i="0" u="none" strike="noStrike" kern="1200" cap="none" spc="0" normalizeH="0" baseline="0" noProof="0">
                <a:ln>
                  <a:noFill/>
                </a:ln>
                <a:solidFill>
                  <a:srgbClr val="E74C3C"/>
                </a:solidFill>
                <a:effectLst/>
                <a:uLnTx/>
                <a:uFillTx/>
                <a:latin typeface="Segoe UI Semilight" panose="020B0402040204020203" pitchFamily="34" charset="0"/>
                <a:ea typeface="+mn-ea"/>
                <a:cs typeface="Segoe UI Semilight" panose="020B0402040204020203" pitchFamily="34" charset="0"/>
              </a:rPr>
              <a:t>Shift+Enter</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click the    at the top right of the cell in a notebook</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1200" cap="none" spc="0" normalizeH="0" baseline="0" noProof="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Submit via Job</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support fine grained permissions—so they can be </a:t>
            </a:r>
            <a:r>
              <a:rPr kumimoji="0" lang="en-US" sz="1600" b="0" i="1"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securely shared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with colleagues for collaboration (see following slide for details on permissions and abilities)</a:t>
            </a: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well-suited for prototyping, rapid development, exploration, discovery and iterative development</a:t>
            </a:r>
          </a:p>
        </p:txBody>
      </p:sp>
      <p:pic>
        <p:nvPicPr>
          <p:cNvPr id="11266" name="Picture 2"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514" y="2099117"/>
            <a:ext cx="5244294" cy="3047222"/>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3F144A-956F-4CE2-90E5-E9C29B27EFD3}"/>
              </a:ext>
            </a:extLst>
          </p:cNvPr>
          <p:cNvSpPr/>
          <p:nvPr/>
        </p:nvSpPr>
        <p:spPr>
          <a:xfrm>
            <a:off x="6305380" y="5146339"/>
            <a:ext cx="5629523" cy="276999"/>
          </a:xfrm>
          <a:prstGeom prst="rect">
            <a:avLst/>
          </a:prstGeom>
        </p:spPr>
        <p:txBody>
          <a:bodyPr wrap="square">
            <a:spAutoFit/>
          </a:bodyPr>
          <a:lstStyle/>
          <a:p>
            <a:pPr marL="181920" marR="0" lvl="1" indent="0" algn="l" defTabSz="895769" rtl="0" eaLnBrk="1" fontAlgn="auto" latinLnBrk="0" hangingPunct="1">
              <a:lnSpc>
                <a:spcPct val="100000"/>
              </a:lnSpc>
              <a:spcBef>
                <a:spcPts val="600"/>
              </a:spcBef>
              <a:spcAft>
                <a:spcPts val="300"/>
              </a:spcAft>
              <a:buClr>
                <a:srgbClr val="0078D7"/>
              </a:buClr>
              <a:buSzTx/>
              <a:buFontTx/>
              <a:buNone/>
              <a:tabLst>
                <a:tab pos="632806" algn="l"/>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Notebooks typically consist of code, data, visualization, comments and notes</a:t>
            </a:r>
          </a:p>
        </p:txBody>
      </p:sp>
      <p:grpSp>
        <p:nvGrpSpPr>
          <p:cNvPr id="9" name="Group 8">
            <a:extLst>
              <a:ext uri="{FF2B5EF4-FFF2-40B4-BE49-F238E27FC236}">
                <a16:creationId xmlns:a16="http://schemas.microsoft.com/office/drawing/2014/main" id="{74C070DB-F3AD-4F42-B025-DDFEB001F09D}"/>
              </a:ext>
            </a:extLst>
          </p:cNvPr>
          <p:cNvGrpSpPr/>
          <p:nvPr/>
        </p:nvGrpSpPr>
        <p:grpSpPr>
          <a:xfrm>
            <a:off x="1839028" y="3110957"/>
            <a:ext cx="180975" cy="209550"/>
            <a:chOff x="2029860" y="5410831"/>
            <a:chExt cx="180975" cy="209550"/>
          </a:xfrm>
        </p:grpSpPr>
        <p:sp>
          <p:nvSpPr>
            <p:cNvPr id="8" name="Rectangle 7">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49E6C537-DF3E-4D33-88C0-D5F3D7F8580B}"/>
                </a:ext>
              </a:extLst>
            </p:cNvPr>
            <p:cNvPicPr>
              <a:picLocks noChangeAspect="1"/>
            </p:cNvPicPr>
            <p:nvPr/>
          </p:nvPicPr>
          <p:blipFill>
            <a:blip r:embed="rId4"/>
            <a:stretch>
              <a:fillRect/>
            </a:stretch>
          </p:blipFill>
          <p:spPr>
            <a:xfrm>
              <a:off x="2029860" y="5410831"/>
              <a:ext cx="180975" cy="209550"/>
            </a:xfrm>
            <a:prstGeom prst="rect">
              <a:avLst/>
            </a:prstGeom>
            <a:ln>
              <a:solidFill>
                <a:schemeClr val="tx1"/>
              </a:solidFill>
            </a:ln>
          </p:spPr>
        </p:pic>
      </p:grpSp>
    </p:spTree>
    <p:extLst>
      <p:ext uri="{BB962C8B-B14F-4D97-AF65-F5344CB8AC3E}">
        <p14:creationId xmlns:p14="http://schemas.microsoft.com/office/powerpoint/2010/main" val="21538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00A8-E4DC-4969-865A-CEDCE081E76C}"/>
              </a:ext>
            </a:extLst>
          </p:cNvPr>
          <p:cNvSpPr>
            <a:spLocks noGrp="1"/>
          </p:cNvSpPr>
          <p:nvPr>
            <p:ph type="title"/>
          </p:nvPr>
        </p:nvSpPr>
        <p:spPr>
          <a:xfrm>
            <a:off x="268462" y="289511"/>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Data Understanding Services- A Comparison</a:t>
            </a:r>
          </a:p>
        </p:txBody>
      </p:sp>
      <p:sp>
        <p:nvSpPr>
          <p:cNvPr id="3" name="Text Placeholder 2">
            <a:extLst>
              <a:ext uri="{FF2B5EF4-FFF2-40B4-BE49-F238E27FC236}">
                <a16:creationId xmlns:a16="http://schemas.microsoft.com/office/drawing/2014/main" id="{27B3D4ED-EA47-4593-B95F-F43819E70486}"/>
              </a:ext>
            </a:extLst>
          </p:cNvPr>
          <p:cNvSpPr>
            <a:spLocks noGrp="1"/>
          </p:cNvSpPr>
          <p:nvPr>
            <p:ph type="body" sz="quarter" idx="11"/>
          </p:nvPr>
        </p:nvSpPr>
        <p:spPr>
          <a:xfrm>
            <a:off x="268843" y="963482"/>
            <a:ext cx="11655078" cy="461665"/>
          </a:xfrm>
        </p:spPr>
        <p:txBody>
          <a:bodyPr anchor="ctr"/>
          <a:lstStyle/>
          <a:p>
            <a:pPr algn="ctr"/>
            <a:r>
              <a:rPr lang="en-US" sz="2000"/>
              <a:t>A side-by-side comparison of the capabilities and features</a:t>
            </a:r>
          </a:p>
        </p:txBody>
      </p:sp>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nvPr>
        </p:nvGraphicFramePr>
        <p:xfrm>
          <a:off x="1847513" y="1562295"/>
          <a:ext cx="8496974" cy="4497000"/>
        </p:xfrm>
        <a:graphic>
          <a:graphicData uri="http://schemas.openxmlformats.org/drawingml/2006/table">
            <a:tbl>
              <a:tblPr firstRow="1" bandRow="1">
                <a:tableStyleId>{5C22544A-7EE6-4342-B048-85BDC9FD1C3A}</a:tableStyleId>
              </a:tblPr>
              <a:tblGrid>
                <a:gridCol w="2316896">
                  <a:extLst>
                    <a:ext uri="{9D8B030D-6E8A-4147-A177-3AD203B41FA5}">
                      <a16:colId xmlns:a16="http://schemas.microsoft.com/office/drawing/2014/main" val="1396455179"/>
                    </a:ext>
                  </a:extLst>
                </a:gridCol>
                <a:gridCol w="3090039">
                  <a:extLst>
                    <a:ext uri="{9D8B030D-6E8A-4147-A177-3AD203B41FA5}">
                      <a16:colId xmlns:a16="http://schemas.microsoft.com/office/drawing/2014/main" val="1576484044"/>
                    </a:ext>
                  </a:extLst>
                </a:gridCol>
                <a:gridCol w="3090039">
                  <a:extLst>
                    <a:ext uri="{9D8B030D-6E8A-4147-A177-3AD203B41FA5}">
                      <a16:colId xmlns:a16="http://schemas.microsoft.com/office/drawing/2014/main" val="3437212573"/>
                    </a:ext>
                  </a:extLst>
                </a:gridCol>
              </a:tblGrid>
              <a:tr h="276685">
                <a:tc>
                  <a:txBody>
                    <a:bodyPr/>
                    <a:lstStyle/>
                    <a:p>
                      <a:endParaRPr lang="en-US" sz="1400"/>
                    </a:p>
                  </a:txBody>
                  <a:tcPr>
                    <a:solidFill>
                      <a:schemeClr val="bg2"/>
                    </a:solidFill>
                  </a:tcPr>
                </a:tc>
                <a:tc>
                  <a:txBody>
                    <a:bodyPr/>
                    <a:lstStyle/>
                    <a:p>
                      <a:pPr algn="ctr"/>
                      <a:r>
                        <a:rPr lang="en-US" sz="1400" b="0"/>
                        <a:t>Notebooks in Azure ML Workbench  </a:t>
                      </a:r>
                    </a:p>
                  </a:txBody>
                  <a:tcPr/>
                </a:tc>
                <a:tc>
                  <a:txBody>
                    <a:bodyPr/>
                    <a:lstStyle/>
                    <a:p>
                      <a:pPr algn="ctr"/>
                      <a:r>
                        <a:rPr lang="en-US" sz="1400" b="0"/>
                        <a:t>Notebooks in Azure </a:t>
                      </a:r>
                      <a:r>
                        <a:rPr lang="en-US" sz="1400" b="0" err="1"/>
                        <a:t>Databricks</a:t>
                      </a:r>
                      <a:endParaRPr lang="en-US" sz="1400" b="0"/>
                    </a:p>
                  </a:txBody>
                  <a:tcPr/>
                </a:tc>
                <a:extLst>
                  <a:ext uri="{0D108BD9-81ED-4DB2-BD59-A6C34878D82A}">
                    <a16:rowId xmlns:a16="http://schemas.microsoft.com/office/drawing/2014/main" val="1638703510"/>
                  </a:ext>
                </a:extLst>
              </a:tr>
              <a:tr h="372793">
                <a:tc>
                  <a:txBody>
                    <a:bodyPr/>
                    <a:lstStyle/>
                    <a:p>
                      <a:r>
                        <a:rPr lang="en-US" sz="1200" b="0">
                          <a:solidFill>
                            <a:schemeClr val="bg1"/>
                          </a:solidFill>
                          <a:latin typeface="+mn-lt"/>
                        </a:rPr>
                        <a:t>Requires software installation</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extLst>
                  <a:ext uri="{0D108BD9-81ED-4DB2-BD59-A6C34878D82A}">
                    <a16:rowId xmlns:a16="http://schemas.microsoft.com/office/drawing/2014/main" val="2661594284"/>
                  </a:ext>
                </a:extLst>
              </a:tr>
              <a:tr h="372793">
                <a:tc>
                  <a:txBody>
                    <a:bodyPr/>
                    <a:lstStyle/>
                    <a:p>
                      <a:r>
                        <a:rPr lang="en-US" sz="1200" b="0">
                          <a:solidFill>
                            <a:schemeClr val="bg1"/>
                          </a:solidFill>
                          <a:latin typeface="+mn-lt"/>
                        </a:rPr>
                        <a:t>Execution Environment</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Local, HDInsight, Docker (local machine or remote Linux VM)</a:t>
                      </a:r>
                    </a:p>
                  </a:txBody>
                  <a:tcPr anchor="ctr"/>
                </a:tc>
                <a:tc>
                  <a:txBody>
                    <a:bodyPr/>
                    <a:lstStyle/>
                    <a:p>
                      <a:r>
                        <a:rPr lang="en-US" sz="1200">
                          <a:solidFill>
                            <a:schemeClr val="bg2">
                              <a:lumMod val="25000"/>
                            </a:schemeClr>
                          </a:solidFill>
                          <a:latin typeface="+mn-lt"/>
                          <a:cs typeface="Segoe UI" panose="020B0502040204020203" pitchFamily="34" charset="0"/>
                        </a:rPr>
                        <a:t>Azure </a:t>
                      </a:r>
                      <a:r>
                        <a:rPr lang="en-US" sz="1200" err="1">
                          <a:solidFill>
                            <a:schemeClr val="bg2">
                              <a:lumMod val="25000"/>
                            </a:schemeClr>
                          </a:solidFill>
                          <a:latin typeface="+mn-lt"/>
                          <a:cs typeface="Segoe UI" panose="020B0502040204020203" pitchFamily="34" charset="0"/>
                        </a:rPr>
                        <a:t>Databricks</a:t>
                      </a:r>
                      <a:r>
                        <a:rPr lang="en-US" sz="1200">
                          <a:solidFill>
                            <a:schemeClr val="bg2">
                              <a:lumMod val="25000"/>
                            </a:schemeClr>
                          </a:solidFill>
                          <a:latin typeface="+mn-lt"/>
                          <a:cs typeface="Segoe UI" panose="020B0502040204020203" pitchFamily="34" charset="0"/>
                        </a:rPr>
                        <a:t> only </a:t>
                      </a:r>
                    </a:p>
                  </a:txBody>
                  <a:tcPr anchor="ctr"/>
                </a:tc>
                <a:extLst>
                  <a:ext uri="{0D108BD9-81ED-4DB2-BD59-A6C34878D82A}">
                    <a16:rowId xmlns:a16="http://schemas.microsoft.com/office/drawing/2014/main" val="628408071"/>
                  </a:ext>
                </a:extLst>
              </a:tr>
              <a:tr h="372793">
                <a:tc>
                  <a:txBody>
                    <a:bodyPr/>
                    <a:lstStyle/>
                    <a:p>
                      <a:r>
                        <a:rPr lang="en-US" sz="1200" b="0">
                          <a:solidFill>
                            <a:schemeClr val="bg1"/>
                          </a:solidFill>
                          <a:latin typeface="+mn-lt"/>
                        </a:rPr>
                        <a:t>Serverless Service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205897627"/>
                  </a:ext>
                </a:extLst>
              </a:tr>
              <a:tr h="372793">
                <a:tc>
                  <a:txBody>
                    <a:bodyPr/>
                    <a:lstStyle/>
                    <a:p>
                      <a:r>
                        <a:rPr lang="en-US" sz="1200" b="0">
                          <a:solidFill>
                            <a:schemeClr val="bg1"/>
                          </a:solidFill>
                          <a:latin typeface="+mn-lt"/>
                        </a:rPr>
                        <a:t>Kernels Supported</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Python, </a:t>
                      </a:r>
                      <a:r>
                        <a:rPr lang="en-US" sz="1200" err="1">
                          <a:solidFill>
                            <a:schemeClr val="bg2">
                              <a:lumMod val="25000"/>
                            </a:schemeClr>
                          </a:solidFill>
                          <a:latin typeface="+mn-lt"/>
                          <a:cs typeface="Segoe UI" panose="020B0502040204020203" pitchFamily="34" charset="0"/>
                        </a:rPr>
                        <a:t>PySpark</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solidFill>
                            <a:schemeClr val="bg2">
                              <a:lumMod val="25000"/>
                            </a:schemeClr>
                          </a:solidFill>
                          <a:latin typeface="+mn-lt"/>
                          <a:cs typeface="Segoe UI" panose="020B0502040204020203" pitchFamily="34" charset="0"/>
                        </a:rPr>
                        <a:t>Spark</a:t>
                      </a:r>
                    </a:p>
                  </a:txBody>
                  <a:tcPr anchor="ctr"/>
                </a:tc>
                <a:extLst>
                  <a:ext uri="{0D108BD9-81ED-4DB2-BD59-A6C34878D82A}">
                    <a16:rowId xmlns:a16="http://schemas.microsoft.com/office/drawing/2014/main" val="3452422947"/>
                  </a:ext>
                </a:extLst>
              </a:tr>
              <a:tr h="415028">
                <a:tc>
                  <a:txBody>
                    <a:bodyPr/>
                    <a:lstStyle/>
                    <a:p>
                      <a:r>
                        <a:rPr lang="en-US" sz="1200" b="0">
                          <a:solidFill>
                            <a:schemeClr val="bg1"/>
                          </a:solidFill>
                          <a:latin typeface="+mn-lt"/>
                        </a:rPr>
                        <a:t>Languages Supported</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Python, SQL, Bash Shell</a:t>
                      </a:r>
                    </a:p>
                  </a:txBody>
                  <a:tcPr anchor="ctr"/>
                </a:tc>
                <a:tc>
                  <a:txBody>
                    <a:bodyPr/>
                    <a:lstStyle/>
                    <a:p>
                      <a:r>
                        <a:rPr lang="en-US" sz="1200">
                          <a:solidFill>
                            <a:schemeClr val="bg2">
                              <a:lumMod val="25000"/>
                            </a:schemeClr>
                          </a:solidFill>
                          <a:latin typeface="+mn-lt"/>
                          <a:cs typeface="Segoe UI" panose="020B0502040204020203" pitchFamily="34" charset="0"/>
                        </a:rPr>
                        <a:t>Python, Scala, R, SQL, Bash shell</a:t>
                      </a:r>
                    </a:p>
                  </a:txBody>
                  <a:tcPr anchor="ctr"/>
                </a:tc>
                <a:extLst>
                  <a:ext uri="{0D108BD9-81ED-4DB2-BD59-A6C34878D82A}">
                    <a16:rowId xmlns:a16="http://schemas.microsoft.com/office/drawing/2014/main" val="381530426"/>
                  </a:ext>
                </a:extLst>
              </a:tr>
              <a:tr h="415028">
                <a:tc>
                  <a:txBody>
                    <a:bodyPr/>
                    <a:lstStyle/>
                    <a:p>
                      <a:r>
                        <a:rPr lang="en-US" sz="1200" b="0">
                          <a:solidFill>
                            <a:schemeClr val="bg1"/>
                          </a:solidFill>
                          <a:latin typeface="+mn-lt"/>
                        </a:rPr>
                        <a:t>Visualizations</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Supports all standard </a:t>
                      </a:r>
                      <a:r>
                        <a:rPr lang="en-US" sz="1200" err="1">
                          <a:solidFill>
                            <a:schemeClr val="bg2">
                              <a:lumMod val="25000"/>
                            </a:schemeClr>
                          </a:solidFill>
                          <a:latin typeface="+mn-lt"/>
                          <a:cs typeface="Segoe UI" panose="020B0502040204020203" pitchFamily="34" charset="0"/>
                        </a:rPr>
                        <a:t>Jupyter</a:t>
                      </a:r>
                      <a:r>
                        <a:rPr lang="en-US" sz="1200">
                          <a:solidFill>
                            <a:schemeClr val="bg2">
                              <a:lumMod val="25000"/>
                            </a:schemeClr>
                          </a:solidFill>
                          <a:latin typeface="+mn-lt"/>
                          <a:cs typeface="Segoe UI" panose="020B0502040204020203" pitchFamily="34" charset="0"/>
                        </a:rPr>
                        <a:t> Notebook visualizations as well libraries like </a:t>
                      </a:r>
                      <a:r>
                        <a:rPr lang="en-US" sz="1200" err="1">
                          <a:solidFill>
                            <a:schemeClr val="bg2">
                              <a:lumMod val="25000"/>
                            </a:schemeClr>
                          </a:solidFill>
                          <a:latin typeface="+mn-lt"/>
                          <a:cs typeface="Segoe UI" panose="020B0502040204020203" pitchFamily="34" charset="0"/>
                        </a:rPr>
                        <a:t>Matplotlib</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solidFill>
                            <a:schemeClr val="bg2">
                              <a:lumMod val="25000"/>
                            </a:schemeClr>
                          </a:solidFill>
                          <a:latin typeface="+mn-lt"/>
                          <a:cs typeface="Segoe UI" panose="020B0502040204020203" pitchFamily="34" charset="0"/>
                        </a:rPr>
                        <a:t>Provides extensive visualizations library, in addition to supporting 3</a:t>
                      </a:r>
                      <a:r>
                        <a:rPr lang="en-US" sz="1200" baseline="30000">
                          <a:solidFill>
                            <a:schemeClr val="bg2">
                              <a:lumMod val="25000"/>
                            </a:schemeClr>
                          </a:solidFill>
                          <a:latin typeface="+mn-lt"/>
                          <a:cs typeface="Segoe UI" panose="020B0502040204020203" pitchFamily="34" charset="0"/>
                        </a:rPr>
                        <a:t>rd</a:t>
                      </a:r>
                      <a:r>
                        <a:rPr lang="en-US" sz="1200">
                          <a:solidFill>
                            <a:schemeClr val="bg2">
                              <a:lumMod val="25000"/>
                            </a:schemeClr>
                          </a:solidFill>
                          <a:latin typeface="+mn-lt"/>
                          <a:cs typeface="Segoe UI" panose="020B0502040204020203" pitchFamily="34" charset="0"/>
                        </a:rPr>
                        <a:t> party libraries.</a:t>
                      </a:r>
                    </a:p>
                  </a:txBody>
                  <a:tcPr anchor="ctr"/>
                </a:tc>
                <a:extLst>
                  <a:ext uri="{0D108BD9-81ED-4DB2-BD59-A6C34878D82A}">
                    <a16:rowId xmlns:a16="http://schemas.microsoft.com/office/drawing/2014/main" val="1455841837"/>
                  </a:ext>
                </a:extLst>
              </a:tr>
              <a:tr h="372793">
                <a:tc>
                  <a:txBody>
                    <a:bodyPr/>
                    <a:lstStyle/>
                    <a:p>
                      <a:r>
                        <a:rPr lang="en-US" sz="1200" b="0">
                          <a:solidFill>
                            <a:schemeClr val="bg1"/>
                          </a:solidFill>
                          <a:latin typeface="+mn-lt"/>
                        </a:rPr>
                        <a:t>Supports Role Based Access Control</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 with Azure Active Directory</a:t>
                      </a:r>
                    </a:p>
                  </a:txBody>
                  <a:tcPr anchor="ctr"/>
                </a:tc>
                <a:tc>
                  <a:txBody>
                    <a:bodyPr/>
                    <a:lstStyle/>
                    <a:p>
                      <a:r>
                        <a:rPr lang="en-US" sz="1200">
                          <a:solidFill>
                            <a:schemeClr val="bg2">
                              <a:lumMod val="25000"/>
                            </a:schemeClr>
                          </a:solidFill>
                          <a:latin typeface="+mn-lt"/>
                          <a:cs typeface="Segoe UI" panose="020B0502040204020203" pitchFamily="34" charset="0"/>
                        </a:rPr>
                        <a:t>Yes, with Azure Active Directory</a:t>
                      </a:r>
                    </a:p>
                  </a:txBody>
                  <a:tcPr anchor="ctr"/>
                </a:tc>
                <a:extLst>
                  <a:ext uri="{0D108BD9-81ED-4DB2-BD59-A6C34878D82A}">
                    <a16:rowId xmlns:a16="http://schemas.microsoft.com/office/drawing/2014/main" val="1100418275"/>
                  </a:ext>
                </a:extLst>
              </a:tr>
              <a:tr h="415028">
                <a:tc>
                  <a:txBody>
                    <a:bodyPr/>
                    <a:lstStyle/>
                    <a:p>
                      <a:r>
                        <a:rPr lang="en-US" sz="1200" b="0">
                          <a:solidFill>
                            <a:schemeClr val="bg1"/>
                          </a:solidFill>
                          <a:latin typeface="+mn-lt"/>
                        </a:rPr>
                        <a:t>Collaborative workspaces</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a:t>
                      </a:r>
                    </a:p>
                  </a:txBody>
                  <a:tcPr anchor="ctr"/>
                </a:tc>
                <a:tc>
                  <a:txBody>
                    <a:bodyPr/>
                    <a:lstStyle/>
                    <a:p>
                      <a:r>
                        <a:rPr lang="en-US" sz="1200">
                          <a:solidFill>
                            <a:schemeClr val="bg2">
                              <a:lumMod val="25000"/>
                            </a:schemeClr>
                          </a:solidFill>
                          <a:latin typeface="+mn-lt"/>
                          <a:cs typeface="Segoe UI" panose="020B0502040204020203" pitchFamily="34" charset="0"/>
                        </a:rPr>
                        <a:t>Yes, enables multiple users to work on same notebook in real-time and share artifacts.</a:t>
                      </a:r>
                    </a:p>
                  </a:txBody>
                  <a:tcPr anchor="ctr"/>
                </a:tc>
                <a:extLst>
                  <a:ext uri="{0D108BD9-81ED-4DB2-BD59-A6C34878D82A}">
                    <a16:rowId xmlns:a16="http://schemas.microsoft.com/office/drawing/2014/main" val="826881749"/>
                  </a:ext>
                </a:extLst>
              </a:tr>
              <a:tr h="372793">
                <a:tc>
                  <a:txBody>
                    <a:bodyPr/>
                    <a:lstStyle/>
                    <a:p>
                      <a:r>
                        <a:rPr lang="en-US" sz="1200" b="0">
                          <a:solidFill>
                            <a:schemeClr val="bg1"/>
                          </a:solidFill>
                          <a:latin typeface="+mn-lt"/>
                        </a:rPr>
                        <a:t>Run notebooks as scheduled jobs</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No</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1085134720"/>
                  </a:ext>
                </a:extLst>
              </a:tr>
              <a:tr h="372793">
                <a:tc>
                  <a:txBody>
                    <a:bodyPr/>
                    <a:lstStyle/>
                    <a:p>
                      <a:r>
                        <a:rPr lang="en-US" sz="1200" b="0">
                          <a:solidFill>
                            <a:schemeClr val="bg1"/>
                          </a:solidFill>
                          <a:latin typeface="+mn-lt"/>
                        </a:rPr>
                        <a:t>Source control</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Microsoft Team Services (Git repo)</a:t>
                      </a:r>
                    </a:p>
                  </a:txBody>
                  <a:tcPr anchor="ctr"/>
                </a:tc>
                <a:tc>
                  <a:txBody>
                    <a:bodyPr/>
                    <a:lstStyle/>
                    <a:p>
                      <a:r>
                        <a:rPr lang="en-US" sz="1200" dirty="0">
                          <a:solidFill>
                            <a:schemeClr val="bg2">
                              <a:lumMod val="25000"/>
                            </a:schemeClr>
                          </a:solidFill>
                          <a:latin typeface="+mn-lt"/>
                          <a:cs typeface="Segoe UI" panose="020B0502040204020203" pitchFamily="34" charset="0"/>
                        </a:rPr>
                        <a:t>GitHub, Bitbucket</a:t>
                      </a:r>
                    </a:p>
                  </a:txBody>
                  <a:tcPr anchor="ctr"/>
                </a:tc>
                <a:extLst>
                  <a:ext uri="{0D108BD9-81ED-4DB2-BD59-A6C34878D82A}">
                    <a16:rowId xmlns:a16="http://schemas.microsoft.com/office/drawing/2014/main" val="3496713707"/>
                  </a:ext>
                </a:extLst>
              </a:tr>
            </a:tbl>
          </a:graphicData>
        </a:graphic>
      </p:graphicFrame>
    </p:spTree>
    <p:extLst>
      <p:ext uri="{BB962C8B-B14F-4D97-AF65-F5344CB8AC3E}">
        <p14:creationId xmlns:p14="http://schemas.microsoft.com/office/powerpoint/2010/main" val="317041224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Advanced Analytics Pattern IN Azure</a:t>
            </a:r>
          </a:p>
        </p:txBody>
      </p:sp>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light"/>
                  <a:ea typeface="+mn-ea"/>
                  <a:cs typeface="+mn-cs"/>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6"/>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2974646" y="4040671"/>
            <a:ext cx="1274341"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 / DATA LAKE STORE</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568501" y="3344756"/>
            <a:ext cx="1970209" cy="1152144"/>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452137" y="3342974"/>
            <a:ext cx="1944325"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4538710" y="3875301"/>
            <a:ext cx="913427" cy="0"/>
          </a:xfrm>
          <a:prstGeom prst="straightConnector1">
            <a:avLst/>
          </a:prstGeom>
          <a:ln>
            <a:solidFill>
              <a:schemeClr val="accent2">
                <a:lumMod val="75000"/>
                <a:lumOff val="25000"/>
              </a:schemeClr>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a16="http://schemas.microsoft.com/office/drawing/2014/main" id="{C9D12473-D1B0-4DC2-BA0A-4DA10EAC4D8E}"/>
              </a:ext>
            </a:extLst>
          </p:cNvPr>
          <p:cNvSpPr txBox="1"/>
          <p:nvPr/>
        </p:nvSpPr>
        <p:spPr>
          <a:xfrm>
            <a:off x="2249742" y="2966366"/>
            <a:ext cx="2291546" cy="489365"/>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5577135" y="2938039"/>
            <a:ext cx="1943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UNDERSTAND DATA</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9"/>
            <a:ext cx="1001173" cy="1"/>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7"/>
          <a:stretch>
            <a:fillRect/>
          </a:stretch>
        </p:blipFill>
        <p:spPr>
          <a:xfrm>
            <a:off x="3374615" y="3479370"/>
            <a:ext cx="474405" cy="474405"/>
          </a:xfrm>
          <a:prstGeom prst="rect">
            <a:avLst/>
          </a:prstGeom>
        </p:spPr>
      </p:pic>
      <p:sp>
        <p:nvSpPr>
          <p:cNvPr id="343" name="TextBox 342">
            <a:extLst>
              <a:ext uri="{FF2B5EF4-FFF2-40B4-BE49-F238E27FC236}">
                <a16:creationId xmlns:a16="http://schemas.microsoft.com/office/drawing/2014/main" id="{975B4036-97AF-4A6C-A3DB-2B5A6586BF89}"/>
              </a:ext>
            </a:extLst>
          </p:cNvPr>
          <p:cNvSpPr txBox="1"/>
          <p:nvPr/>
        </p:nvSpPr>
        <p:spPr>
          <a:xfrm>
            <a:off x="118369" y="809983"/>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Collect data into long term storage and explore</a:t>
            </a:r>
          </a:p>
        </p:txBody>
      </p:sp>
      <p:sp>
        <p:nvSpPr>
          <p:cNvPr id="275" name="Rectangle 274">
            <a:extLst>
              <a:ext uri="{FF2B5EF4-FFF2-40B4-BE49-F238E27FC236}">
                <a16:creationId xmlns:a16="http://schemas.microsoft.com/office/drawing/2014/main" id="{0BD71035-A0EE-45E9-9493-EB0BBE8409F0}"/>
              </a:ext>
            </a:extLst>
          </p:cNvPr>
          <p:cNvSpPr/>
          <p:nvPr/>
        </p:nvSpPr>
        <p:spPr>
          <a:xfrm>
            <a:off x="1574642" y="3645198"/>
            <a:ext cx="930886" cy="230832"/>
          </a:xfrm>
          <a:prstGeom prst="rect">
            <a:avLst/>
          </a:prstGeom>
        </p:spPr>
        <p:txBody>
          <a:bodyPr wrap="squar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data</a:t>
            </a:r>
          </a:p>
        </p:txBody>
      </p:sp>
      <p:sp>
        <p:nvSpPr>
          <p:cNvPr id="278" name="Rectangle 277">
            <a:extLst>
              <a:ext uri="{FF2B5EF4-FFF2-40B4-BE49-F238E27FC236}">
                <a16:creationId xmlns:a16="http://schemas.microsoft.com/office/drawing/2014/main" id="{0D3F5411-683B-4645-A595-713607E2D430}"/>
              </a:ext>
            </a:extLst>
          </p:cNvPr>
          <p:cNvSpPr/>
          <p:nvPr/>
        </p:nvSpPr>
        <p:spPr>
          <a:xfrm>
            <a:off x="4455100" y="3633428"/>
            <a:ext cx="930886" cy="2308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Explore data</a:t>
            </a:r>
          </a:p>
        </p:txBody>
      </p:sp>
      <p:sp>
        <p:nvSpPr>
          <p:cNvPr id="111" name="Rectangle 110">
            <a:extLst>
              <a:ext uri="{FF2B5EF4-FFF2-40B4-BE49-F238E27FC236}">
                <a16:creationId xmlns:a16="http://schemas.microsoft.com/office/drawing/2014/main" id="{E45EA36E-5694-4C4C-9903-8896D8CE9AAA}"/>
              </a:ext>
            </a:extLst>
          </p:cNvPr>
          <p:cNvSpPr/>
          <p:nvPr/>
        </p:nvSpPr>
        <p:spPr>
          <a:xfrm>
            <a:off x="5796563" y="4107780"/>
            <a:ext cx="1255472" cy="230832"/>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112" name="Picture 111">
            <a:extLst>
              <a:ext uri="{FF2B5EF4-FFF2-40B4-BE49-F238E27FC236}">
                <a16:creationId xmlns:a16="http://schemas.microsoft.com/office/drawing/2014/main" id="{98955F49-68D1-4328-9EA4-743642A4D2F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85526" y="3455731"/>
            <a:ext cx="670390" cy="673651"/>
          </a:xfrm>
          <a:prstGeom prst="rect">
            <a:avLst/>
          </a:prstGeom>
        </p:spPr>
      </p:pic>
    </p:spTree>
    <p:extLst>
      <p:ext uri="{BB962C8B-B14F-4D97-AF65-F5344CB8AC3E}">
        <p14:creationId xmlns:p14="http://schemas.microsoft.com/office/powerpoint/2010/main" val="277248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7FA2C9-6C03-460F-AD29-EA2AC4968E1C}"/>
              </a:ext>
            </a:extLst>
          </p:cNvPr>
          <p:cNvPicPr>
            <a:picLocks noChangeAspect="1"/>
          </p:cNvPicPr>
          <p:nvPr/>
        </p:nvPicPr>
        <p:blipFill>
          <a:blip r:embed="rId3"/>
          <a:stretch>
            <a:fillRect/>
          </a:stretch>
        </p:blipFill>
        <p:spPr>
          <a:xfrm>
            <a:off x="4455101" y="1906387"/>
            <a:ext cx="7736899" cy="4951613"/>
          </a:xfrm>
          <a:prstGeom prst="rect">
            <a:avLst/>
          </a:prstGeom>
        </p:spPr>
      </p:pic>
      <p:sp>
        <p:nvSpPr>
          <p:cNvPr id="2" name="Title 1">
            <a:extLst>
              <a:ext uri="{FF2B5EF4-FFF2-40B4-BE49-F238E27FC236}">
                <a16:creationId xmlns:a16="http://schemas.microsoft.com/office/drawing/2014/main" id="{11CCB0BC-04CE-4419-B058-9D2DD3D8100C}"/>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Prepare Data</a:t>
            </a:r>
          </a:p>
        </p:txBody>
      </p:sp>
      <p:sp>
        <p:nvSpPr>
          <p:cNvPr id="6" name="Content Placeholder 5">
            <a:extLst>
              <a:ext uri="{FF2B5EF4-FFF2-40B4-BE49-F238E27FC236}">
                <a16:creationId xmlns:a16="http://schemas.microsoft.com/office/drawing/2014/main" id="{D210E300-E8A1-42AE-8805-D42F1924871A}"/>
              </a:ext>
            </a:extLst>
          </p:cNvPr>
          <p:cNvSpPr>
            <a:spLocks noGrp="1"/>
          </p:cNvSpPr>
          <p:nvPr>
            <p:ph idx="1"/>
          </p:nvPr>
        </p:nvSpPr>
        <p:spPr/>
        <p:txBody>
          <a:bodyPr>
            <a:normAutofit/>
          </a:bodyPr>
          <a:lstStyle/>
          <a:p>
            <a:r>
              <a:rPr lang="en-US" sz="2000">
                <a:solidFill>
                  <a:schemeClr val="tx1"/>
                </a:solidFill>
              </a:rPr>
              <a:t>During data preparation, the collected data is cleansed and problems (such as missing values, duplicate rows, etc.) are fixed.   </a:t>
            </a:r>
          </a:p>
          <a:p>
            <a:pPr marL="0" indent="0">
              <a:buNone/>
            </a:pPr>
            <a:endParaRPr lang="en-US" sz="2000">
              <a:solidFill>
                <a:schemeClr val="tx1"/>
              </a:solidFill>
            </a:endParaRPr>
          </a:p>
        </p:txBody>
      </p:sp>
    </p:spTree>
    <p:extLst>
      <p:ext uri="{BB962C8B-B14F-4D97-AF65-F5344CB8AC3E}">
        <p14:creationId xmlns:p14="http://schemas.microsoft.com/office/powerpoint/2010/main" val="1874371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47B3A4-3C04-45E3-899B-BB8F016E4308}"/>
              </a:ext>
            </a:extLst>
          </p:cNvPr>
          <p:cNvSpPr txBox="1">
            <a:spLocks/>
          </p:cNvSpPr>
          <p:nvPr/>
        </p:nvSpPr>
        <p:spPr>
          <a:xfrm>
            <a:off x="893440" y="2306488"/>
            <a:ext cx="4620649" cy="2522229"/>
          </a:xfrm>
          <a:prstGeom prst="rect">
            <a:avLst/>
          </a:prstGeom>
        </p:spPr>
        <p:txBody>
          <a:bodyPr wrap="square">
            <a:spAutoFit/>
          </a:bodyPr>
          <a:lstStyle>
            <a:lvl1pPr marL="233059" indent="-233059" algn="l" defTabSz="932239"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179" indent="-233059" algn="l" defTabSz="932239"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298" indent="-233059" algn="l" defTabSz="932239"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418"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537"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239" rtl="0" eaLnBrk="1" fontAlgn="auto" latinLnBrk="0" hangingPunct="1">
              <a:lnSpc>
                <a:spcPct val="90000"/>
              </a:lnSpc>
              <a:spcBef>
                <a:spcPts val="1765"/>
              </a:spcBef>
              <a:spcAft>
                <a:spcPts val="0"/>
              </a:spcAft>
              <a:buClrTx/>
              <a:buSzTx/>
              <a:buFont typeface="Arial" panose="020B0604020202020204" pitchFamily="34" charset="0"/>
              <a:buNone/>
              <a:tabLst/>
              <a:defRPr/>
            </a:pPr>
            <a:r>
              <a:rPr kumimoji="0" lang="en-US" sz="1568" b="0" i="0" u="none" strike="noStrike" kern="1200" cap="none" spc="0" normalizeH="0" baseline="0" noProof="0">
                <a:ln>
                  <a:noFill/>
                </a:ln>
                <a:solidFill>
                  <a:srgbClr val="505050"/>
                </a:solidFill>
                <a:effectLst/>
                <a:uLnTx/>
                <a:uFillTx/>
                <a:latin typeface="Segoe UI Semilight"/>
                <a:ea typeface="+mn-ea"/>
                <a:cs typeface="+mn-cs"/>
              </a:rPr>
              <a:t>Sample, understand, and prep data rapidly</a:t>
            </a:r>
          </a:p>
          <a:p>
            <a:pPr marL="0" marR="0" lvl="0" indent="0" algn="l" defTabSz="932239" rtl="0" eaLnBrk="1" fontAlgn="auto" latinLnBrk="0" hangingPunct="1">
              <a:lnSpc>
                <a:spcPct val="90000"/>
              </a:lnSpc>
              <a:spcBef>
                <a:spcPts val="1765"/>
              </a:spcBef>
              <a:spcAft>
                <a:spcPts val="0"/>
              </a:spcAft>
              <a:buClrTx/>
              <a:buSzTx/>
              <a:buFont typeface="Arial" panose="020B0604020202020204" pitchFamily="34" charset="0"/>
              <a:buNone/>
              <a:tabLst/>
              <a:defRPr/>
            </a:pPr>
            <a:r>
              <a:rPr kumimoji="0" lang="en-US" sz="1568" b="0" i="0" u="none" strike="noStrike" kern="1200" cap="none" spc="0" normalizeH="0" baseline="0" noProof="0">
                <a:ln>
                  <a:noFill/>
                </a:ln>
                <a:solidFill>
                  <a:srgbClr val="505050"/>
                </a:solidFill>
                <a:effectLst/>
                <a:uLnTx/>
                <a:uFillTx/>
                <a:latin typeface="Segoe UI Semilight"/>
                <a:ea typeface="+mn-ea"/>
                <a:cs typeface="+mn-cs"/>
              </a:rPr>
              <a:t>Utilizes Program Synthesis using Examples (PROSE) to support various kinds of data wrangling, where data transformations are performed by example instead of explicit code (e.g., regular expressions)</a:t>
            </a:r>
          </a:p>
          <a:p>
            <a:pPr marL="0" marR="0" lvl="0" indent="0" algn="l" defTabSz="932239" rtl="0" eaLnBrk="1" fontAlgn="auto" latinLnBrk="0" hangingPunct="1">
              <a:lnSpc>
                <a:spcPct val="90000"/>
              </a:lnSpc>
              <a:spcBef>
                <a:spcPts val="1765"/>
              </a:spcBef>
              <a:spcAft>
                <a:spcPts val="0"/>
              </a:spcAft>
              <a:buClrTx/>
              <a:buSzTx/>
              <a:buFont typeface="Arial" panose="020B0604020202020204" pitchFamily="34" charset="0"/>
              <a:buNone/>
              <a:tabLst/>
              <a:defRPr/>
            </a:pPr>
            <a:r>
              <a:rPr kumimoji="0" lang="en-US" sz="1568" b="0" i="0" u="none" strike="noStrike" kern="1200" cap="none" spc="0" normalizeH="0" baseline="0" noProof="0">
                <a:ln>
                  <a:noFill/>
                </a:ln>
                <a:solidFill>
                  <a:srgbClr val="505050"/>
                </a:solidFill>
                <a:effectLst/>
                <a:uLnTx/>
                <a:uFillTx/>
                <a:latin typeface="Segoe UI Semilight"/>
                <a:ea typeface="+mn-ea"/>
                <a:cs typeface="+mn-cs"/>
              </a:rPr>
              <a:t>Extend/customize transform and </a:t>
            </a:r>
            <a:r>
              <a:rPr kumimoji="0" lang="en-US" sz="1568" b="0" i="0" u="none" strike="noStrike" kern="1200" cap="none" spc="0" normalizeH="0" baseline="0" noProof="0" err="1">
                <a:ln>
                  <a:noFill/>
                </a:ln>
                <a:solidFill>
                  <a:srgbClr val="505050"/>
                </a:solidFill>
                <a:effectLst/>
                <a:uLnTx/>
                <a:uFillTx/>
                <a:latin typeface="Segoe UI Semilight"/>
                <a:ea typeface="+mn-ea"/>
                <a:cs typeface="+mn-cs"/>
              </a:rPr>
              <a:t>featurize</a:t>
            </a:r>
            <a:r>
              <a:rPr kumimoji="0" lang="en-US" sz="1568" b="0" i="0" u="none" strike="noStrike" kern="1200" cap="none" spc="0" normalizeH="0" baseline="0" noProof="0">
                <a:ln>
                  <a:noFill/>
                </a:ln>
                <a:solidFill>
                  <a:srgbClr val="505050"/>
                </a:solidFill>
                <a:effectLst/>
                <a:uLnTx/>
                <a:uFillTx/>
                <a:latin typeface="Segoe UI Semilight"/>
                <a:ea typeface="+mn-ea"/>
                <a:cs typeface="+mn-cs"/>
              </a:rPr>
              <a:t> through Python</a:t>
            </a:r>
          </a:p>
          <a:p>
            <a:pPr marL="0" marR="0" lvl="0" indent="0" algn="l" defTabSz="932239" rtl="0" eaLnBrk="1" fontAlgn="auto" latinLnBrk="0" hangingPunct="1">
              <a:lnSpc>
                <a:spcPct val="90000"/>
              </a:lnSpc>
              <a:spcBef>
                <a:spcPts val="1765"/>
              </a:spcBef>
              <a:spcAft>
                <a:spcPts val="0"/>
              </a:spcAft>
              <a:buClrTx/>
              <a:buSzTx/>
              <a:buFont typeface="Arial" panose="020B0604020202020204" pitchFamily="34" charset="0"/>
              <a:buNone/>
              <a:tabLst/>
              <a:defRPr/>
            </a:pPr>
            <a:r>
              <a:rPr kumimoji="0" lang="en-US" sz="1568" b="0" i="0" u="none" strike="noStrike" kern="1200" cap="none" spc="0" normalizeH="0" baseline="0" noProof="0">
                <a:ln>
                  <a:noFill/>
                </a:ln>
                <a:solidFill>
                  <a:srgbClr val="505050"/>
                </a:solidFill>
                <a:effectLst/>
                <a:uLnTx/>
                <a:uFillTx/>
                <a:latin typeface="Segoe UI Semilight"/>
                <a:ea typeface="+mn-ea"/>
                <a:cs typeface="+mn-cs"/>
              </a:rPr>
              <a:t>Generate Python and </a:t>
            </a:r>
            <a:r>
              <a:rPr kumimoji="0" lang="en-US" sz="1568" b="0" i="0" u="none" strike="noStrike" kern="1200" cap="none" spc="0" normalizeH="0" baseline="0" noProof="0" err="1">
                <a:ln>
                  <a:noFill/>
                </a:ln>
                <a:solidFill>
                  <a:srgbClr val="505050"/>
                </a:solidFill>
                <a:effectLst/>
                <a:uLnTx/>
                <a:uFillTx/>
                <a:latin typeface="Segoe UI Semilight"/>
                <a:ea typeface="+mn-ea"/>
                <a:cs typeface="+mn-cs"/>
              </a:rPr>
              <a:t>PySpark</a:t>
            </a:r>
            <a:r>
              <a:rPr kumimoji="0" lang="en-US" sz="1568" b="0" i="0" u="none" strike="noStrike" kern="1200" cap="none" spc="0" normalizeH="0" baseline="0" noProof="0">
                <a:ln>
                  <a:noFill/>
                </a:ln>
                <a:solidFill>
                  <a:srgbClr val="505050"/>
                </a:solidFill>
                <a:effectLst/>
                <a:uLnTx/>
                <a:uFillTx/>
                <a:latin typeface="Segoe UI Semilight"/>
                <a:ea typeface="+mn-ea"/>
                <a:cs typeface="+mn-cs"/>
              </a:rPr>
              <a:t> for execution at scale</a:t>
            </a:r>
          </a:p>
        </p:txBody>
      </p:sp>
      <p:grpSp>
        <p:nvGrpSpPr>
          <p:cNvPr id="5" name="Group 4">
            <a:extLst>
              <a:ext uri="{FF2B5EF4-FFF2-40B4-BE49-F238E27FC236}">
                <a16:creationId xmlns:a16="http://schemas.microsoft.com/office/drawing/2014/main" id="{69D348AA-C26C-4896-B6B0-A775F579C1A8}"/>
              </a:ext>
            </a:extLst>
          </p:cNvPr>
          <p:cNvGrpSpPr/>
          <p:nvPr/>
        </p:nvGrpSpPr>
        <p:grpSpPr>
          <a:xfrm>
            <a:off x="11099753" y="225237"/>
            <a:ext cx="825328" cy="825328"/>
            <a:chOff x="5464695" y="2452914"/>
            <a:chExt cx="1501550" cy="1501550"/>
          </a:xfrm>
        </p:grpSpPr>
        <p:sp>
          <p:nvSpPr>
            <p:cNvPr id="6" name="Oval 5">
              <a:extLst>
                <a:ext uri="{FF2B5EF4-FFF2-40B4-BE49-F238E27FC236}">
                  <a16:creationId xmlns:a16="http://schemas.microsoft.com/office/drawing/2014/main" id="{BC89CF1F-B529-431E-8027-E95027ECE262}"/>
                </a:ext>
              </a:extLst>
            </p:cNvPr>
            <p:cNvSpPr/>
            <p:nvPr/>
          </p:nvSpPr>
          <p:spPr bwMode="auto">
            <a:xfrm>
              <a:off x="5464695" y="2452914"/>
              <a:ext cx="1501550" cy="150155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BB75A3B5-CE3D-4DED-8051-9F527BC26752}"/>
                </a:ext>
              </a:extLst>
            </p:cNvPr>
            <p:cNvGrpSpPr/>
            <p:nvPr/>
          </p:nvGrpSpPr>
          <p:grpSpPr>
            <a:xfrm rot="2700000">
              <a:off x="5871460" y="2772355"/>
              <a:ext cx="688020" cy="862668"/>
              <a:chOff x="13906501" y="3886200"/>
              <a:chExt cx="619125" cy="776287"/>
            </a:xfrm>
          </p:grpSpPr>
          <p:sp>
            <p:nvSpPr>
              <p:cNvPr id="8" name="Freeform 17">
                <a:extLst>
                  <a:ext uri="{FF2B5EF4-FFF2-40B4-BE49-F238E27FC236}">
                    <a16:creationId xmlns:a16="http://schemas.microsoft.com/office/drawing/2014/main" id="{04BF1D5B-C8E3-4E4C-A246-A318B5FE263F}"/>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1506"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sp>
            <p:nvSpPr>
              <p:cNvPr id="9" name="Freeform 18">
                <a:extLst>
                  <a:ext uri="{FF2B5EF4-FFF2-40B4-BE49-F238E27FC236}">
                    <a16:creationId xmlns:a16="http://schemas.microsoft.com/office/drawing/2014/main" id="{744FBEF4-EAC4-493F-AC83-671915252A2B}"/>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1506"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sp>
            <p:nvSpPr>
              <p:cNvPr id="10" name="Line 19">
                <a:extLst>
                  <a:ext uri="{FF2B5EF4-FFF2-40B4-BE49-F238E27FC236}">
                    <a16:creationId xmlns:a16="http://schemas.microsoft.com/office/drawing/2014/main" id="{805A7CCC-BA58-4779-896E-B4F49E458671}"/>
                  </a:ext>
                </a:extLst>
              </p:cNvPr>
              <p:cNvSpPr>
                <a:spLocks noChangeShapeType="1"/>
              </p:cNvSpPr>
              <p:nvPr/>
            </p:nvSpPr>
            <p:spPr bwMode="auto">
              <a:xfrm>
                <a:off x="14216063" y="4221163"/>
                <a:ext cx="0"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1506"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sp>
            <p:nvSpPr>
              <p:cNvPr id="11" name="Freeform 20">
                <a:extLst>
                  <a:ext uri="{FF2B5EF4-FFF2-40B4-BE49-F238E27FC236}">
                    <a16:creationId xmlns:a16="http://schemas.microsoft.com/office/drawing/2014/main" id="{39E5BFB5-F952-4669-95C2-E5BE9EC59D29}"/>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1506"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sp>
            <p:nvSpPr>
              <p:cNvPr id="12" name="Line 21">
                <a:extLst>
                  <a:ext uri="{FF2B5EF4-FFF2-40B4-BE49-F238E27FC236}">
                    <a16:creationId xmlns:a16="http://schemas.microsoft.com/office/drawing/2014/main" id="{7E2B49FB-3D68-40CE-9EDF-9E020D4768DE}"/>
                  </a:ext>
                </a:extLst>
              </p:cNvPr>
              <p:cNvSpPr>
                <a:spLocks noChangeShapeType="1"/>
              </p:cNvSpPr>
              <p:nvPr/>
            </p:nvSpPr>
            <p:spPr bwMode="auto">
              <a:xfrm>
                <a:off x="14216063" y="3967163"/>
                <a:ext cx="38100"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1506"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sp>
            <p:nvSpPr>
              <p:cNvPr id="13" name="Freeform 22">
                <a:extLst>
                  <a:ext uri="{FF2B5EF4-FFF2-40B4-BE49-F238E27FC236}">
                    <a16:creationId xmlns:a16="http://schemas.microsoft.com/office/drawing/2014/main" id="{854CF23B-0B40-4C9E-AFEA-8484BEFB51E6}"/>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1506"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sp>
            <p:nvSpPr>
              <p:cNvPr id="14" name="Line 23">
                <a:extLst>
                  <a:ext uri="{FF2B5EF4-FFF2-40B4-BE49-F238E27FC236}">
                    <a16:creationId xmlns:a16="http://schemas.microsoft.com/office/drawing/2014/main" id="{B019E9F1-5E9A-4B11-AD64-47612EB6268B}"/>
                  </a:ext>
                </a:extLst>
              </p:cNvPr>
              <p:cNvSpPr>
                <a:spLocks noChangeShapeType="1"/>
              </p:cNvSpPr>
              <p:nvPr/>
            </p:nvSpPr>
            <p:spPr bwMode="auto">
              <a:xfrm flipH="1">
                <a:off x="14177963" y="4581525"/>
                <a:ext cx="38100" cy="0"/>
              </a:xfrm>
              <a:prstGeom prst="line">
                <a:avLst/>
              </a:prstGeom>
              <a:noFill/>
              <a:ln w="1587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1506"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grpSp>
      <p:sp>
        <p:nvSpPr>
          <p:cNvPr id="2" name="Title 1">
            <a:extLst>
              <a:ext uri="{FF2B5EF4-FFF2-40B4-BE49-F238E27FC236}">
                <a16:creationId xmlns:a16="http://schemas.microsoft.com/office/drawing/2014/main" id="{CF162818-92B4-4DE2-A8EC-D234C4FD63FE}"/>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Prep data with Azure Machine Learning Workbench</a:t>
            </a:r>
          </a:p>
        </p:txBody>
      </p:sp>
      <p:pic>
        <p:nvPicPr>
          <p:cNvPr id="15" name="Picture 14">
            <a:extLst>
              <a:ext uri="{FF2B5EF4-FFF2-40B4-BE49-F238E27FC236}">
                <a16:creationId xmlns:a16="http://schemas.microsoft.com/office/drawing/2014/main" id="{5D63ADC9-D15B-4C2F-9320-90BB23F49242}"/>
              </a:ext>
            </a:extLst>
          </p:cNvPr>
          <p:cNvPicPr>
            <a:picLocks noChangeAspect="1"/>
          </p:cNvPicPr>
          <p:nvPr/>
        </p:nvPicPr>
        <p:blipFill>
          <a:blip r:embed="rId3"/>
          <a:stretch>
            <a:fillRect/>
          </a:stretch>
        </p:blipFill>
        <p:spPr>
          <a:xfrm>
            <a:off x="6415978" y="2225924"/>
            <a:ext cx="5226157" cy="2796810"/>
          </a:xfrm>
          <a:prstGeom prst="rect">
            <a:avLst/>
          </a:prstGeom>
        </p:spPr>
      </p:pic>
    </p:spTree>
    <p:extLst>
      <p:ext uri="{BB962C8B-B14F-4D97-AF65-F5344CB8AC3E}">
        <p14:creationId xmlns:p14="http://schemas.microsoft.com/office/powerpoint/2010/main" val="210473463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47B3A4-3C04-45E3-899B-BB8F016E4308}"/>
              </a:ext>
            </a:extLst>
          </p:cNvPr>
          <p:cNvSpPr txBox="1">
            <a:spLocks/>
          </p:cNvSpPr>
          <p:nvPr/>
        </p:nvSpPr>
        <p:spPr>
          <a:xfrm>
            <a:off x="893440" y="2306488"/>
            <a:ext cx="4620649" cy="2753061"/>
          </a:xfrm>
          <a:prstGeom prst="rect">
            <a:avLst/>
          </a:prstGeom>
        </p:spPr>
        <p:txBody>
          <a:bodyPr wrap="square">
            <a:spAutoFit/>
          </a:bodyPr>
          <a:lstStyle>
            <a:lvl1pPr marL="233059" indent="-233059" algn="l" defTabSz="932239"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179" indent="-233059" algn="l" defTabSz="932239"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298" indent="-233059" algn="l" defTabSz="932239"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418"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537" indent="-233059" algn="l" defTabSz="932239"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239" rtl="0" eaLnBrk="1" fontAlgn="auto" latinLnBrk="0" hangingPunct="1">
              <a:lnSpc>
                <a:spcPct val="90000"/>
              </a:lnSpc>
              <a:spcBef>
                <a:spcPts val="1765"/>
              </a:spcBef>
              <a:spcAft>
                <a:spcPts val="0"/>
              </a:spcAft>
              <a:buClrTx/>
              <a:buSzTx/>
              <a:buFont typeface="Arial" panose="020B0604020202020204" pitchFamily="34" charset="0"/>
              <a:buNone/>
              <a:tabLst/>
              <a:defRPr/>
            </a:pPr>
            <a:r>
              <a:rPr kumimoji="0" lang="en-US" sz="1568" b="0" i="0" u="none" strike="noStrike" kern="1200" cap="none" spc="0" normalizeH="0" baseline="0" noProof="0">
                <a:ln>
                  <a:noFill/>
                </a:ln>
                <a:solidFill>
                  <a:srgbClr val="505050"/>
                </a:solidFill>
                <a:effectLst/>
                <a:uLnTx/>
                <a:uFillTx/>
                <a:latin typeface="Segoe UI Semilight"/>
                <a:ea typeface="+mn-ea"/>
                <a:cs typeface="+mn-cs"/>
              </a:rPr>
              <a:t>Use a premium notebook environment</a:t>
            </a:r>
          </a:p>
          <a:p>
            <a:pPr marL="0" marR="0" lvl="0" indent="0" algn="l" defTabSz="932239" rtl="0" eaLnBrk="1" fontAlgn="auto" latinLnBrk="0" hangingPunct="1">
              <a:lnSpc>
                <a:spcPct val="90000"/>
              </a:lnSpc>
              <a:spcBef>
                <a:spcPts val="1765"/>
              </a:spcBef>
              <a:spcAft>
                <a:spcPts val="0"/>
              </a:spcAft>
              <a:buClrTx/>
              <a:buSzTx/>
              <a:buFont typeface="Arial" panose="020B0604020202020204" pitchFamily="34" charset="0"/>
              <a:buNone/>
              <a:tabLst/>
              <a:defRPr/>
            </a:pPr>
            <a:r>
              <a:rPr kumimoji="0" lang="en-US" sz="1568" b="0" i="0" u="none" strike="noStrike" kern="1200" cap="none" spc="0" normalizeH="0" baseline="0" noProof="0">
                <a:ln>
                  <a:noFill/>
                </a:ln>
                <a:solidFill>
                  <a:srgbClr val="505050"/>
                </a:solidFill>
                <a:effectLst/>
                <a:uLnTx/>
                <a:uFillTx/>
                <a:latin typeface="Segoe UI Semilight"/>
                <a:ea typeface="+mn-ea"/>
                <a:cs typeface="+mn-cs"/>
              </a:rPr>
              <a:t>Leverage the full power of Spark to clean, curate and process data</a:t>
            </a:r>
          </a:p>
          <a:p>
            <a:pPr marL="0" marR="0" lvl="0" indent="0" algn="l" defTabSz="932239" rtl="0" eaLnBrk="1" fontAlgn="auto" latinLnBrk="0" hangingPunct="1">
              <a:lnSpc>
                <a:spcPct val="90000"/>
              </a:lnSpc>
              <a:spcBef>
                <a:spcPts val="1765"/>
              </a:spcBef>
              <a:spcAft>
                <a:spcPts val="0"/>
              </a:spcAft>
              <a:buClrTx/>
              <a:buSzTx/>
              <a:buFont typeface="Arial" panose="020B0604020202020204" pitchFamily="34" charset="0"/>
              <a:buNone/>
              <a:tabLst/>
              <a:defRPr/>
            </a:pPr>
            <a:r>
              <a:rPr kumimoji="0" lang="en-US" sz="1568" b="0" i="0" u="none" strike="noStrike" kern="1200" cap="none" spc="0" normalizeH="0" baseline="0" noProof="0">
                <a:ln>
                  <a:noFill/>
                </a:ln>
                <a:solidFill>
                  <a:srgbClr val="505050"/>
                </a:solidFill>
                <a:effectLst/>
                <a:uLnTx/>
                <a:uFillTx/>
                <a:latin typeface="Segoe UI Semilight"/>
                <a:ea typeface="+mn-ea"/>
                <a:cs typeface="+mn-cs"/>
              </a:rPr>
              <a:t>Join with data from Cosmos DB and SQL DW, to manage master data and apply filters</a:t>
            </a:r>
          </a:p>
          <a:p>
            <a:pPr marL="0" marR="0" lvl="0" indent="0" algn="l" defTabSz="932239" rtl="0" eaLnBrk="1" fontAlgn="auto" latinLnBrk="0" hangingPunct="1">
              <a:lnSpc>
                <a:spcPct val="90000"/>
              </a:lnSpc>
              <a:spcBef>
                <a:spcPts val="1765"/>
              </a:spcBef>
              <a:spcAft>
                <a:spcPts val="0"/>
              </a:spcAft>
              <a:buClrTx/>
              <a:buSzTx/>
              <a:buFont typeface="Arial" panose="020B0604020202020204" pitchFamily="34" charset="0"/>
              <a:buNone/>
              <a:tabLst/>
              <a:defRPr/>
            </a:pPr>
            <a:r>
              <a:rPr kumimoji="0" lang="en-US" sz="1568" b="0" i="0" u="none" strike="noStrike" kern="1200" cap="none" spc="0" normalizeH="0" baseline="0" noProof="0">
                <a:ln>
                  <a:noFill/>
                </a:ln>
                <a:solidFill>
                  <a:srgbClr val="505050"/>
                </a:solidFill>
                <a:effectLst/>
                <a:uLnTx/>
                <a:uFillTx/>
                <a:latin typeface="Segoe UI Semilight"/>
                <a:ea typeface="+mn-ea"/>
                <a:cs typeface="+mn-cs"/>
              </a:rPr>
              <a:t>Apply all transforms to massive amounts of data at scale within the same environment</a:t>
            </a:r>
          </a:p>
          <a:p>
            <a:pPr marL="0" marR="0" lvl="0" indent="0" algn="l" defTabSz="932239" rtl="0" eaLnBrk="1" fontAlgn="auto" latinLnBrk="0" hangingPunct="1">
              <a:lnSpc>
                <a:spcPct val="90000"/>
              </a:lnSpc>
              <a:spcBef>
                <a:spcPts val="1765"/>
              </a:spcBef>
              <a:spcAft>
                <a:spcPts val="0"/>
              </a:spcAft>
              <a:buClrTx/>
              <a:buSzTx/>
              <a:buFont typeface="Arial" panose="020B0604020202020204" pitchFamily="34" charset="0"/>
              <a:buNone/>
              <a:tabLst/>
              <a:defRPr/>
            </a:pPr>
            <a:r>
              <a:rPr kumimoji="0" lang="en-US" sz="1568" b="0" i="0" u="none" strike="noStrike" kern="1200" cap="none" spc="0" normalizeH="0" baseline="0" noProof="0">
                <a:ln>
                  <a:noFill/>
                </a:ln>
                <a:solidFill>
                  <a:srgbClr val="505050"/>
                </a:solidFill>
                <a:effectLst/>
                <a:uLnTx/>
                <a:uFillTx/>
                <a:latin typeface="Segoe UI Semilight"/>
                <a:ea typeface="+mn-ea"/>
                <a:cs typeface="+mn-cs"/>
              </a:rPr>
              <a:t>Schedule this cleansing as a job</a:t>
            </a:r>
          </a:p>
        </p:txBody>
      </p:sp>
      <p:sp>
        <p:nvSpPr>
          <p:cNvPr id="2" name="Title 1">
            <a:extLst>
              <a:ext uri="{FF2B5EF4-FFF2-40B4-BE49-F238E27FC236}">
                <a16:creationId xmlns:a16="http://schemas.microsoft.com/office/drawing/2014/main" id="{CF162818-92B4-4DE2-A8EC-D234C4FD63FE}"/>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Prep data with Azure DATABRICKS</a:t>
            </a:r>
          </a:p>
        </p:txBody>
      </p:sp>
      <p:pic>
        <p:nvPicPr>
          <p:cNvPr id="4" name="Picture 3">
            <a:extLst>
              <a:ext uri="{FF2B5EF4-FFF2-40B4-BE49-F238E27FC236}">
                <a16:creationId xmlns:a16="http://schemas.microsoft.com/office/drawing/2014/main" id="{EDC8C2CF-F9BA-4A58-ABA2-4F695D4E5843}"/>
              </a:ext>
            </a:extLst>
          </p:cNvPr>
          <p:cNvPicPr>
            <a:picLocks noChangeAspect="1"/>
          </p:cNvPicPr>
          <p:nvPr/>
        </p:nvPicPr>
        <p:blipFill>
          <a:blip r:embed="rId3"/>
          <a:stretch>
            <a:fillRect/>
          </a:stretch>
        </p:blipFill>
        <p:spPr>
          <a:xfrm>
            <a:off x="6097160" y="1736480"/>
            <a:ext cx="4923786" cy="4132385"/>
          </a:xfrm>
          <a:prstGeom prst="rect">
            <a:avLst/>
          </a:prstGeom>
        </p:spPr>
      </p:pic>
    </p:spTree>
    <p:extLst>
      <p:ext uri="{BB962C8B-B14F-4D97-AF65-F5344CB8AC3E}">
        <p14:creationId xmlns:p14="http://schemas.microsoft.com/office/powerpoint/2010/main" val="6699076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a:t>Solution scenarios</a:t>
            </a:r>
          </a:p>
        </p:txBody>
      </p:sp>
      <p:sp>
        <p:nvSpPr>
          <p:cNvPr id="26" name="Text Placeholder 25">
            <a:extLst>
              <a:ext uri="{FF2B5EF4-FFF2-40B4-BE49-F238E27FC236}">
                <a16:creationId xmlns:a16="http://schemas.microsoft.com/office/drawing/2014/main" id="{80AFB300-D9DE-4B3D-BB1A-661FCA6D8E39}"/>
              </a:ext>
            </a:extLst>
          </p:cNvPr>
          <p:cNvSpPr>
            <a:spLocks noGrp="1"/>
          </p:cNvSpPr>
          <p:nvPr>
            <p:ph type="body" sz="quarter" idx="10"/>
          </p:nvPr>
        </p:nvSpPr>
        <p:spPr>
          <a:xfrm>
            <a:off x="269876" y="1117461"/>
            <a:ext cx="11922123" cy="987963"/>
          </a:xfrm>
        </p:spPr>
        <p:txBody>
          <a:bodyPr/>
          <a:lstStyle/>
          <a:p>
            <a:r>
              <a:rPr lang="en-US" dirty="0"/>
              <a:t>Big Data &amp; Advanced Analytics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0" y="4827835"/>
            <a:ext cx="4572000" cy="1518877"/>
          </a:xfrm>
        </p:spPr>
        <p:txBody>
          <a:bodyPr/>
          <a:lstStyle/>
          <a:p>
            <a:pPr marL="0" indent="0" algn="ctr">
              <a:buNone/>
            </a:pPr>
            <a:r>
              <a:rPr lang="en-US"/>
              <a:t>Modern Data Warehousing</a:t>
            </a:r>
          </a:p>
          <a:p>
            <a:pPr marL="0" indent="0" algn="ctr">
              <a:buNone/>
            </a:pPr>
            <a:endParaRPr lang="en-US" sz="1600">
              <a:solidFill>
                <a:schemeClr val="bg2">
                  <a:lumMod val="50000"/>
                </a:schemeClr>
              </a:solidFill>
            </a:endParaRPr>
          </a:p>
          <a:p>
            <a:pPr marL="0" indent="0" algn="ctr">
              <a:buNone/>
            </a:pPr>
            <a:r>
              <a:rPr lang="en-US" sz="1600">
                <a:solidFill>
                  <a:schemeClr val="bg2">
                    <a:lumMod val="50000"/>
                  </a:schemeClr>
                </a:solidFill>
              </a:rPr>
              <a:t>“We want to integrate all our data including ‘big data” with our data warehouse”</a:t>
            </a:r>
          </a:p>
          <a:p>
            <a:pPr algn="ctr"/>
            <a:endParaRPr lang="en-US"/>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796472" y="4842511"/>
            <a:ext cx="2868929" cy="1548452"/>
          </a:xfrm>
        </p:spPr>
        <p:txBody>
          <a:bodyPr/>
          <a:lstStyle/>
          <a:p>
            <a:pPr marL="0" indent="0" algn="ctr">
              <a:buNone/>
            </a:pPr>
            <a:r>
              <a:rPr lang="en-US"/>
              <a:t>Advanced Analytics</a:t>
            </a:r>
          </a:p>
          <a:p>
            <a:pPr marL="0" lvl="3" indent="0" algn="ctr">
              <a:spcAft>
                <a:spcPts val="300"/>
              </a:spcAft>
              <a:buNone/>
            </a:pPr>
            <a:endParaRPr lang="en-US" sz="1600">
              <a:solidFill>
                <a:schemeClr val="bg2">
                  <a:lumMod val="50000"/>
                </a:schemeClr>
              </a:solidFill>
            </a:endParaRPr>
          </a:p>
          <a:p>
            <a:pPr marL="0" lvl="3" indent="0" algn="ctr">
              <a:spcAft>
                <a:spcPts val="300"/>
              </a:spcAft>
              <a:buNone/>
            </a:pPr>
            <a:r>
              <a:rPr lang="en-US" sz="1600">
                <a:solidFill>
                  <a:schemeClr val="bg2">
                    <a:lumMod val="50000"/>
                  </a:schemeClr>
                </a:solidFill>
              </a:rPr>
              <a:t>“We are trying to predict when our customers churn.”</a:t>
            </a:r>
          </a:p>
          <a:p>
            <a:pPr algn="ctr"/>
            <a:endParaRPr lang="en-US"/>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911158" y="4842511"/>
            <a:ext cx="3667271" cy="1740476"/>
          </a:xfrm>
        </p:spPr>
        <p:txBody>
          <a:bodyPr/>
          <a:lstStyle/>
          <a:p>
            <a:pPr marL="0" indent="0" algn="ctr">
              <a:buNone/>
            </a:pPr>
            <a:r>
              <a:rPr lang="en-US"/>
              <a:t>Real-time Analytics</a:t>
            </a:r>
          </a:p>
          <a:p>
            <a:pPr marL="0" indent="0" algn="ctr">
              <a:buNone/>
            </a:pPr>
            <a:endParaRPr lang="en-US" sz="1600">
              <a:solidFill>
                <a:schemeClr val="bg2">
                  <a:lumMod val="50000"/>
                </a:schemeClr>
              </a:solidFill>
            </a:endParaRPr>
          </a:p>
          <a:p>
            <a:pPr marL="0" indent="0" algn="ctr">
              <a:buNone/>
            </a:pPr>
            <a:r>
              <a:rPr lang="en-US" sz="1600">
                <a:solidFill>
                  <a:schemeClr val="bg2">
                    <a:lumMod val="50000"/>
                  </a:schemeClr>
                </a:solidFill>
              </a:rPr>
              <a:t>“We are trying to get insights from our devices in real-time, etc.”</a:t>
            </a:r>
          </a:p>
          <a:p>
            <a:pPr algn="ctr"/>
            <a:endParaRPr lang="en-US"/>
          </a:p>
        </p:txBody>
      </p:sp>
      <p:sp>
        <p:nvSpPr>
          <p:cNvPr id="20" name="Oval 19"/>
          <p:cNvSpPr/>
          <p:nvPr/>
        </p:nvSpPr>
        <p:spPr>
          <a:xfrm>
            <a:off x="9122906" y="3158819"/>
            <a:ext cx="1160227" cy="11395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658352" y="3158819"/>
            <a:ext cx="1125848" cy="1163159"/>
            <a:chOff x="4989383" y="3175258"/>
            <a:chExt cx="870310" cy="870310"/>
          </a:xfrm>
        </p:grpSpPr>
        <p:sp>
          <p:nvSpPr>
            <p:cNvPr id="6" name="Oval 5"/>
            <p:cNvSpPr/>
            <p:nvPr/>
          </p:nvSpPr>
          <p:spPr>
            <a:xfrm>
              <a:off x="4989383" y="3175258"/>
              <a:ext cx="870310" cy="8703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031603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00A8-E4DC-4969-865A-CEDCE081E76C}"/>
              </a:ext>
            </a:extLst>
          </p:cNvPr>
          <p:cNvSpPr>
            <a:spLocks noGrp="1"/>
          </p:cNvSpPr>
          <p:nvPr>
            <p:ph type="title"/>
          </p:nvPr>
        </p:nvSpPr>
        <p:spPr>
          <a:xfrm>
            <a:off x="268462" y="289511"/>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Data Understanding &amp; </a:t>
            </a:r>
            <a:r>
              <a:rPr lang="en-US" sz="2400" cap="all" spc="800" err="1">
                <a:solidFill>
                  <a:srgbClr val="0078D7"/>
                </a:solidFill>
                <a:latin typeface="Segoe UI Light" charset="0"/>
                <a:cs typeface="Segoe UI Light" charset="0"/>
              </a:rPr>
              <a:t>PreP</a:t>
            </a:r>
            <a:r>
              <a:rPr lang="en-US" sz="2400" cap="all" spc="800">
                <a:solidFill>
                  <a:srgbClr val="0078D7"/>
                </a:solidFill>
                <a:latin typeface="Segoe UI Light" charset="0"/>
                <a:cs typeface="Segoe UI Light" charset="0"/>
              </a:rPr>
              <a:t> - A Comparison</a:t>
            </a:r>
          </a:p>
        </p:txBody>
      </p:sp>
      <p:sp>
        <p:nvSpPr>
          <p:cNvPr id="3" name="Text Placeholder 2">
            <a:extLst>
              <a:ext uri="{FF2B5EF4-FFF2-40B4-BE49-F238E27FC236}">
                <a16:creationId xmlns:a16="http://schemas.microsoft.com/office/drawing/2014/main" id="{27B3D4ED-EA47-4593-B95F-F43819E70486}"/>
              </a:ext>
            </a:extLst>
          </p:cNvPr>
          <p:cNvSpPr>
            <a:spLocks noGrp="1"/>
          </p:cNvSpPr>
          <p:nvPr>
            <p:ph type="body" sz="quarter" idx="11"/>
          </p:nvPr>
        </p:nvSpPr>
        <p:spPr>
          <a:xfrm>
            <a:off x="268843" y="963482"/>
            <a:ext cx="11655078" cy="461665"/>
          </a:xfrm>
        </p:spPr>
        <p:txBody>
          <a:bodyPr anchor="ctr"/>
          <a:lstStyle/>
          <a:p>
            <a:pPr algn="ctr"/>
            <a:r>
              <a:rPr lang="en-US" sz="2000"/>
              <a:t>A side-by-side comparison of the capabilities and features</a:t>
            </a:r>
          </a:p>
        </p:txBody>
      </p:sp>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nvPr>
        </p:nvGraphicFramePr>
        <p:xfrm>
          <a:off x="1847513" y="1663272"/>
          <a:ext cx="8496974" cy="4982306"/>
        </p:xfrm>
        <a:graphic>
          <a:graphicData uri="http://schemas.openxmlformats.org/drawingml/2006/table">
            <a:tbl>
              <a:tblPr firstRow="1" bandRow="1">
                <a:tableStyleId>{5C22544A-7EE6-4342-B048-85BDC9FD1C3A}</a:tableStyleId>
              </a:tblPr>
              <a:tblGrid>
                <a:gridCol w="2316896">
                  <a:extLst>
                    <a:ext uri="{9D8B030D-6E8A-4147-A177-3AD203B41FA5}">
                      <a16:colId xmlns:a16="http://schemas.microsoft.com/office/drawing/2014/main" val="1396455179"/>
                    </a:ext>
                  </a:extLst>
                </a:gridCol>
                <a:gridCol w="3090039">
                  <a:extLst>
                    <a:ext uri="{9D8B030D-6E8A-4147-A177-3AD203B41FA5}">
                      <a16:colId xmlns:a16="http://schemas.microsoft.com/office/drawing/2014/main" val="1576484044"/>
                    </a:ext>
                  </a:extLst>
                </a:gridCol>
                <a:gridCol w="3090039">
                  <a:extLst>
                    <a:ext uri="{9D8B030D-6E8A-4147-A177-3AD203B41FA5}">
                      <a16:colId xmlns:a16="http://schemas.microsoft.com/office/drawing/2014/main" val="3437212573"/>
                    </a:ext>
                  </a:extLst>
                </a:gridCol>
              </a:tblGrid>
              <a:tr h="276685">
                <a:tc>
                  <a:txBody>
                    <a:bodyPr/>
                    <a:lstStyle/>
                    <a:p>
                      <a:endParaRPr lang="en-US" sz="1400"/>
                    </a:p>
                  </a:txBody>
                  <a:tcPr>
                    <a:solidFill>
                      <a:schemeClr val="bg2"/>
                    </a:solidFill>
                  </a:tcPr>
                </a:tc>
                <a:tc>
                  <a:txBody>
                    <a:bodyPr/>
                    <a:lstStyle/>
                    <a:p>
                      <a:pPr algn="ctr"/>
                      <a:r>
                        <a:rPr lang="en-US" sz="1400" b="0"/>
                        <a:t>Azure ML Workbench Data Prep</a:t>
                      </a:r>
                    </a:p>
                  </a:txBody>
                  <a:tcPr/>
                </a:tc>
                <a:tc>
                  <a:txBody>
                    <a:bodyPr/>
                    <a:lstStyle/>
                    <a:p>
                      <a:pPr algn="ctr"/>
                      <a:r>
                        <a:rPr lang="en-US" sz="1400" b="0"/>
                        <a:t>Azure </a:t>
                      </a:r>
                      <a:r>
                        <a:rPr lang="en-US" sz="1400" b="0" err="1"/>
                        <a:t>Databricks</a:t>
                      </a:r>
                      <a:endParaRPr lang="en-US" sz="1400" b="0"/>
                    </a:p>
                  </a:txBody>
                  <a:tcPr/>
                </a:tc>
                <a:extLst>
                  <a:ext uri="{0D108BD9-81ED-4DB2-BD59-A6C34878D82A}">
                    <a16:rowId xmlns:a16="http://schemas.microsoft.com/office/drawing/2014/main" val="1638703510"/>
                  </a:ext>
                </a:extLst>
              </a:tr>
              <a:tr h="372793">
                <a:tc>
                  <a:txBody>
                    <a:bodyPr/>
                    <a:lstStyle/>
                    <a:p>
                      <a:r>
                        <a:rPr lang="en-US" sz="1200" b="0">
                          <a:solidFill>
                            <a:schemeClr val="bg1"/>
                          </a:solidFill>
                          <a:latin typeface="+mn-lt"/>
                        </a:rPr>
                        <a:t>Requires software installation</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No </a:t>
                      </a:r>
                    </a:p>
                  </a:txBody>
                  <a:tcPr anchor="ctr"/>
                </a:tc>
                <a:extLst>
                  <a:ext uri="{0D108BD9-81ED-4DB2-BD59-A6C34878D82A}">
                    <a16:rowId xmlns:a16="http://schemas.microsoft.com/office/drawing/2014/main" val="628408071"/>
                  </a:ext>
                </a:extLst>
              </a:tr>
              <a:tr h="372793">
                <a:tc>
                  <a:txBody>
                    <a:bodyPr/>
                    <a:lstStyle/>
                    <a:p>
                      <a:r>
                        <a:rPr lang="en-US" sz="1200" b="0">
                          <a:solidFill>
                            <a:schemeClr val="bg1"/>
                          </a:solidFill>
                          <a:latin typeface="+mn-lt"/>
                        </a:rPr>
                        <a:t>Execution environment</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Local, HDInsight, Docker (local machine or remote Linux VM)</a:t>
                      </a:r>
                    </a:p>
                  </a:txBody>
                  <a:tcPr anchor="ctr"/>
                </a:tc>
                <a:tc>
                  <a:txBody>
                    <a:bodyPr/>
                    <a:lstStyle/>
                    <a:p>
                      <a:r>
                        <a:rPr lang="en-US" sz="1200">
                          <a:solidFill>
                            <a:schemeClr val="bg2">
                              <a:lumMod val="25000"/>
                            </a:schemeClr>
                          </a:solidFill>
                          <a:latin typeface="+mn-lt"/>
                          <a:cs typeface="Segoe UI" panose="020B0502040204020203" pitchFamily="34" charset="0"/>
                        </a:rPr>
                        <a:t>Azure Databricks</a:t>
                      </a:r>
                    </a:p>
                  </a:txBody>
                  <a:tcPr anchor="ctr"/>
                </a:tc>
                <a:extLst>
                  <a:ext uri="{0D108BD9-81ED-4DB2-BD59-A6C34878D82A}">
                    <a16:rowId xmlns:a16="http://schemas.microsoft.com/office/drawing/2014/main" val="3452422947"/>
                  </a:ext>
                </a:extLst>
              </a:tr>
              <a:tr h="415028">
                <a:tc>
                  <a:txBody>
                    <a:bodyPr/>
                    <a:lstStyle/>
                    <a:p>
                      <a:r>
                        <a:rPr lang="en-US" sz="1200" b="0">
                          <a:solidFill>
                            <a:schemeClr val="bg1"/>
                          </a:solidFill>
                          <a:latin typeface="+mn-lt"/>
                        </a:rPr>
                        <a:t>Supports defining transformations by example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 via PROSE</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extLst>
                  <a:ext uri="{0D108BD9-81ED-4DB2-BD59-A6C34878D82A}">
                    <a16:rowId xmlns:a16="http://schemas.microsoft.com/office/drawing/2014/main" val="381530426"/>
                  </a:ext>
                </a:extLst>
              </a:tr>
              <a:tr h="372793">
                <a:tc>
                  <a:txBody>
                    <a:bodyPr/>
                    <a:lstStyle/>
                    <a:p>
                      <a:r>
                        <a:rPr lang="en-US" sz="1200" b="0">
                          <a:solidFill>
                            <a:schemeClr val="bg1"/>
                          </a:solidFill>
                          <a:latin typeface="+mn-lt"/>
                        </a:rPr>
                        <a:t>Provides GUI driven experience for defining data source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extLst>
                  <a:ext uri="{0D108BD9-81ED-4DB2-BD59-A6C34878D82A}">
                    <a16:rowId xmlns:a16="http://schemas.microsoft.com/office/drawing/2014/main" val="1100418275"/>
                  </a:ext>
                </a:extLst>
              </a:tr>
              <a:tr h="415028">
                <a:tc>
                  <a:txBody>
                    <a:bodyPr/>
                    <a:lstStyle/>
                    <a:p>
                      <a:r>
                        <a:rPr lang="en-US" sz="1200" b="0">
                          <a:solidFill>
                            <a:schemeClr val="bg1"/>
                          </a:solidFill>
                          <a:latin typeface="+mn-lt"/>
                        </a:rPr>
                        <a:t>Provides ready-made visualizations to quickly assess data quality</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extLst>
                  <a:ext uri="{0D108BD9-81ED-4DB2-BD59-A6C34878D82A}">
                    <a16:rowId xmlns:a16="http://schemas.microsoft.com/office/drawing/2014/main" val="826881749"/>
                  </a:ext>
                </a:extLst>
              </a:tr>
              <a:tr h="372793">
                <a:tc>
                  <a:txBody>
                    <a:bodyPr/>
                    <a:lstStyle/>
                    <a:p>
                      <a:r>
                        <a:rPr lang="en-US" sz="1200" b="0">
                          <a:solidFill>
                            <a:schemeClr val="bg1"/>
                          </a:solidFill>
                          <a:latin typeface="+mn-lt"/>
                        </a:rPr>
                        <a:t>Prepared data accessible via notebooks</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1085134720"/>
                  </a:ext>
                </a:extLst>
              </a:tr>
              <a:tr h="372793">
                <a:tc>
                  <a:txBody>
                    <a:bodyPr/>
                    <a:lstStyle/>
                    <a:p>
                      <a:r>
                        <a:rPr lang="en-US" sz="1200" b="0">
                          <a:solidFill>
                            <a:schemeClr val="bg1"/>
                          </a:solidFill>
                          <a:latin typeface="+mn-lt"/>
                        </a:rPr>
                        <a:t>Can be used against large data sets</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Yes</a:t>
                      </a:r>
                    </a:p>
                  </a:txBody>
                  <a:tcPr anchor="ctr"/>
                </a:tc>
                <a:extLst>
                  <a:ext uri="{0D108BD9-81ED-4DB2-BD59-A6C34878D82A}">
                    <a16:rowId xmlns:a16="http://schemas.microsoft.com/office/drawing/2014/main" val="1249495068"/>
                  </a:ext>
                </a:extLst>
              </a:tr>
              <a:tr h="372793">
                <a:tc>
                  <a:txBody>
                    <a:bodyPr/>
                    <a:lstStyle/>
                    <a:p>
                      <a:r>
                        <a:rPr lang="en-US" sz="1200" b="0">
                          <a:solidFill>
                            <a:schemeClr val="bg1"/>
                          </a:solidFill>
                          <a:latin typeface="+mn-lt"/>
                        </a:rPr>
                        <a:t>Data Movement Required</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Yes</a:t>
                      </a:r>
                    </a:p>
                  </a:txBody>
                  <a:tcPr anchor="ctr"/>
                </a:tc>
                <a:tc>
                  <a:txBody>
                    <a:bodyPr/>
                    <a:lstStyle/>
                    <a:p>
                      <a:r>
                        <a:rPr lang="en-US" sz="1200">
                          <a:solidFill>
                            <a:schemeClr val="bg2">
                              <a:lumMod val="25000"/>
                            </a:schemeClr>
                          </a:solidFill>
                          <a:latin typeface="+mn-lt"/>
                          <a:cs typeface="Segoe UI" panose="020B0502040204020203" pitchFamily="34" charset="0"/>
                        </a:rPr>
                        <a:t>No</a:t>
                      </a:r>
                    </a:p>
                  </a:txBody>
                  <a:tcPr anchor="ctr"/>
                </a:tc>
                <a:extLst>
                  <a:ext uri="{0D108BD9-81ED-4DB2-BD59-A6C34878D82A}">
                    <a16:rowId xmlns:a16="http://schemas.microsoft.com/office/drawing/2014/main" val="1403696696"/>
                  </a:ext>
                </a:extLst>
              </a:tr>
              <a:tr h="372793">
                <a:tc>
                  <a:txBody>
                    <a:bodyPr/>
                    <a:lstStyle/>
                    <a:p>
                      <a:r>
                        <a:rPr lang="en-US" sz="1200" b="0">
                          <a:solidFill>
                            <a:schemeClr val="bg1"/>
                          </a:solidFill>
                          <a:latin typeface="+mn-lt"/>
                        </a:rPr>
                        <a:t>Supported data sources</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SQL Server, SQL DB, local file or directory, files in Azure Blob Storage. CSV, JSON and Parquet formats.</a:t>
                      </a:r>
                    </a:p>
                  </a:txBody>
                  <a:tcPr anchor="ctr"/>
                </a:tc>
                <a:tc>
                  <a:txBody>
                    <a:bodyPr/>
                    <a:lstStyle/>
                    <a:p>
                      <a:r>
                        <a:rPr lang="en-US" sz="1200" dirty="0">
                          <a:solidFill>
                            <a:schemeClr val="bg2">
                              <a:lumMod val="25000"/>
                            </a:schemeClr>
                          </a:solidFill>
                          <a:latin typeface="+mn-lt"/>
                          <a:cs typeface="Segoe UI" panose="020B0502040204020203" pitchFamily="34" charset="0"/>
                        </a:rPr>
                        <a:t>Integrated with Azure Blob Storage and Azure Data Lake Store, SQL DW, Cosmos DB and Kafka on HDInsight. Supports all file formats available to Spark (CSV, JSON, Parquet, Orc, </a:t>
                      </a:r>
                      <a:r>
                        <a:rPr lang="en-US" sz="1200" dirty="0" err="1">
                          <a:solidFill>
                            <a:schemeClr val="bg2">
                              <a:lumMod val="25000"/>
                            </a:schemeClr>
                          </a:solidFill>
                          <a:latin typeface="+mn-lt"/>
                          <a:cs typeface="Segoe UI" panose="020B0502040204020203" pitchFamily="34" charset="0"/>
                        </a:rPr>
                        <a:t>etc</a:t>
                      </a:r>
                      <a:r>
                        <a:rPr lang="en-US" sz="1200" dirty="0">
                          <a:solidFill>
                            <a:schemeClr val="bg2">
                              <a:lumMod val="25000"/>
                            </a:schemeClr>
                          </a:solidFill>
                          <a:latin typeface="+mn-lt"/>
                          <a:cs typeface="Segoe UI" panose="020B0502040204020203" pitchFamily="34" charset="0"/>
                        </a:rPr>
                        <a:t>). </a:t>
                      </a:r>
                    </a:p>
                  </a:txBody>
                  <a:tcPr anchor="ctr"/>
                </a:tc>
                <a:extLst>
                  <a:ext uri="{0D108BD9-81ED-4DB2-BD59-A6C34878D82A}">
                    <a16:rowId xmlns:a16="http://schemas.microsoft.com/office/drawing/2014/main" val="3471385061"/>
                  </a:ext>
                </a:extLst>
              </a:tr>
            </a:tbl>
          </a:graphicData>
        </a:graphic>
      </p:graphicFrame>
    </p:spTree>
    <p:extLst>
      <p:ext uri="{BB962C8B-B14F-4D97-AF65-F5344CB8AC3E}">
        <p14:creationId xmlns:p14="http://schemas.microsoft.com/office/powerpoint/2010/main" val="318407124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Advanced Analytics Pattern IN Azure</a:t>
            </a:r>
          </a:p>
        </p:txBody>
      </p:sp>
      <p:sp>
        <p:nvSpPr>
          <p:cNvPr id="343" name="TextBox 342">
            <a:extLst>
              <a:ext uri="{FF2B5EF4-FFF2-40B4-BE49-F238E27FC236}">
                <a16:creationId xmlns:a16="http://schemas.microsoft.com/office/drawing/2014/main" id="{975B4036-97AF-4A6C-A3DB-2B5A6586BF89}"/>
              </a:ext>
            </a:extLst>
          </p:cNvPr>
          <p:cNvSpPr txBox="1"/>
          <p:nvPr/>
        </p:nvSpPr>
        <p:spPr>
          <a:xfrm>
            <a:off x="118369" y="809983"/>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Prepare data for modeling</a:t>
            </a:r>
          </a:p>
        </p:txBody>
      </p:sp>
      <p:sp>
        <p:nvSpPr>
          <p:cNvPr id="23" name="TextBox 22">
            <a:extLst>
              <a:ext uri="{FF2B5EF4-FFF2-40B4-BE49-F238E27FC236}">
                <a16:creationId xmlns:a16="http://schemas.microsoft.com/office/drawing/2014/main" id="{3F47904A-84DB-44D5-833F-4836D30E098C}"/>
              </a:ext>
            </a:extLst>
          </p:cNvPr>
          <p:cNvSpPr txBox="1"/>
          <p:nvPr/>
        </p:nvSpPr>
        <p:spPr>
          <a:xfrm>
            <a:off x="3983639" y="4114243"/>
            <a:ext cx="1274341"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 / DATA LAKE STORE</a:t>
            </a:r>
          </a:p>
        </p:txBody>
      </p:sp>
      <p:sp>
        <p:nvSpPr>
          <p:cNvPr id="25" name="Rectangle: Rounded Corners 24">
            <a:extLst>
              <a:ext uri="{FF2B5EF4-FFF2-40B4-BE49-F238E27FC236}">
                <a16:creationId xmlns:a16="http://schemas.microsoft.com/office/drawing/2014/main" id="{63564EDC-6DCC-4648-95A8-5BE33AD1A5E4}"/>
              </a:ext>
            </a:extLst>
          </p:cNvPr>
          <p:cNvSpPr/>
          <p:nvPr/>
        </p:nvSpPr>
        <p:spPr bwMode="auto">
          <a:xfrm>
            <a:off x="3368566" y="3416546"/>
            <a:ext cx="5036889"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5139CC7-1DB0-419D-9471-65081326FA42}"/>
              </a:ext>
            </a:extLst>
          </p:cNvPr>
          <p:cNvCxnSpPr>
            <a:cxnSpLocks/>
          </p:cNvCxnSpPr>
          <p:nvPr/>
        </p:nvCxnSpPr>
        <p:spPr>
          <a:xfrm>
            <a:off x="4982749" y="3875985"/>
            <a:ext cx="1918138"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185A5C-4A51-4DF9-AF88-C4E384D038F9}"/>
              </a:ext>
            </a:extLst>
          </p:cNvPr>
          <p:cNvSpPr txBox="1"/>
          <p:nvPr/>
        </p:nvSpPr>
        <p:spPr>
          <a:xfrm>
            <a:off x="7009641" y="3011611"/>
            <a:ext cx="1520416"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PREPARE DATA</a:t>
            </a:r>
          </a:p>
        </p:txBody>
      </p:sp>
      <p:pic>
        <p:nvPicPr>
          <p:cNvPr id="29" name="Picture 28">
            <a:extLst>
              <a:ext uri="{FF2B5EF4-FFF2-40B4-BE49-F238E27FC236}">
                <a16:creationId xmlns:a16="http://schemas.microsoft.com/office/drawing/2014/main" id="{EE3AE097-20F6-4043-BCEF-760F88C237BF}"/>
              </a:ext>
            </a:extLst>
          </p:cNvPr>
          <p:cNvPicPr>
            <a:picLocks noChangeAspect="1"/>
          </p:cNvPicPr>
          <p:nvPr/>
        </p:nvPicPr>
        <p:blipFill>
          <a:blip r:embed="rId3"/>
          <a:stretch>
            <a:fillRect/>
          </a:stretch>
        </p:blipFill>
        <p:spPr>
          <a:xfrm>
            <a:off x="4383608" y="3552942"/>
            <a:ext cx="474405" cy="474405"/>
          </a:xfrm>
          <a:prstGeom prst="rect">
            <a:avLst/>
          </a:prstGeom>
        </p:spPr>
      </p:pic>
      <p:sp>
        <p:nvSpPr>
          <p:cNvPr id="30" name="Rectangle 29">
            <a:extLst>
              <a:ext uri="{FF2B5EF4-FFF2-40B4-BE49-F238E27FC236}">
                <a16:creationId xmlns:a16="http://schemas.microsoft.com/office/drawing/2014/main" id="{5953AE28-FE5B-4238-A4DE-0D2BBB40E1B7}"/>
              </a:ext>
            </a:extLst>
          </p:cNvPr>
          <p:cNvSpPr/>
          <p:nvPr/>
        </p:nvSpPr>
        <p:spPr>
          <a:xfrm>
            <a:off x="5064576" y="3645153"/>
            <a:ext cx="1644868" cy="230832"/>
          </a:xfrm>
          <a:prstGeom prst="rect">
            <a:avLst/>
          </a:prstGeom>
        </p:spPr>
        <p:txBody>
          <a:bodyPr wrap="squar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Clean, Curate, Process Data</a:t>
            </a:r>
          </a:p>
        </p:txBody>
      </p:sp>
      <p:sp>
        <p:nvSpPr>
          <p:cNvPr id="31" name="Rectangle 30">
            <a:extLst>
              <a:ext uri="{FF2B5EF4-FFF2-40B4-BE49-F238E27FC236}">
                <a16:creationId xmlns:a16="http://schemas.microsoft.com/office/drawing/2014/main" id="{EC9FFA7D-2BD2-449D-A916-93A81CBEEEE2}"/>
              </a:ext>
            </a:extLst>
          </p:cNvPr>
          <p:cNvSpPr/>
          <p:nvPr/>
        </p:nvSpPr>
        <p:spPr>
          <a:xfrm>
            <a:off x="6805556" y="4181352"/>
            <a:ext cx="1255472" cy="230832"/>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32" name="Picture 31">
            <a:extLst>
              <a:ext uri="{FF2B5EF4-FFF2-40B4-BE49-F238E27FC236}">
                <a16:creationId xmlns:a16="http://schemas.microsoft.com/office/drawing/2014/main" id="{7E6CF98A-7DC8-4A61-B65A-6BC09D7D5A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4519" y="3529303"/>
            <a:ext cx="670390" cy="673651"/>
          </a:xfrm>
          <a:prstGeom prst="rect">
            <a:avLst/>
          </a:prstGeom>
        </p:spPr>
      </p:pic>
    </p:spTree>
    <p:extLst>
      <p:ext uri="{BB962C8B-B14F-4D97-AF65-F5344CB8AC3E}">
        <p14:creationId xmlns:p14="http://schemas.microsoft.com/office/powerpoint/2010/main" val="333096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AD3EB-7618-46F5-892D-C28122EE54F1}"/>
              </a:ext>
            </a:extLst>
          </p:cNvPr>
          <p:cNvSpPr>
            <a:spLocks noGrp="1"/>
          </p:cNvSpPr>
          <p:nvPr>
            <p:ph type="title"/>
          </p:nvPr>
        </p:nvSpPr>
        <p:spPr>
          <a:xfrm>
            <a:off x="168572" y="3207082"/>
            <a:ext cx="11655840" cy="899665"/>
          </a:xfrm>
        </p:spPr>
        <p:txBody>
          <a:bodyPr/>
          <a:lstStyle/>
          <a:p>
            <a:r>
              <a:rPr lang="en-US"/>
              <a:t>Modeling</a:t>
            </a:r>
          </a:p>
        </p:txBody>
      </p:sp>
    </p:spTree>
    <p:extLst>
      <p:ext uri="{BB962C8B-B14F-4D97-AF65-F5344CB8AC3E}">
        <p14:creationId xmlns:p14="http://schemas.microsoft.com/office/powerpoint/2010/main" val="348260467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382151"/>
            <a:ext cx="11655840"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Modeling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nvPr>
        </p:nvGraphicFramePr>
        <p:xfrm>
          <a:off x="653144" y="1160193"/>
          <a:ext cx="11096552" cy="5114628"/>
        </p:xfrm>
        <a:graphic>
          <a:graphicData uri="http://schemas.openxmlformats.org/drawingml/2006/table">
            <a:tbl>
              <a:tblPr firstRow="1" bandRow="1">
                <a:tableStyleId>{5C22544A-7EE6-4342-B048-85BDC9FD1C3A}</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latin typeface="+mn-lt"/>
                        </a:rPr>
                        <a:t>Scale for Training</a:t>
                      </a:r>
                    </a:p>
                  </a:txBody>
                  <a:tcPr anchor="ctr"/>
                </a:tc>
                <a:tc>
                  <a:txBody>
                    <a:bodyPr/>
                    <a:lstStyle/>
                    <a:p>
                      <a:r>
                        <a:rPr lang="en-US" sz="1400">
                          <a:latin typeface="+mn-lt"/>
                        </a:rPr>
                        <a:t>The ML service should be able to train models on very large amounts of data (TBs or PBs) within specified time intervals. Ideally the ML service can train models in parallel on distributed framework running on a cluster.</a:t>
                      </a:r>
                    </a:p>
                  </a:txBody>
                  <a:tcPr anchor="ctr"/>
                </a:tc>
                <a:extLst>
                  <a:ext uri="{0D108BD9-81ED-4DB2-BD59-A6C34878D82A}">
                    <a16:rowId xmlns:a16="http://schemas.microsoft.com/office/drawing/2014/main" val="2884594221"/>
                  </a:ext>
                </a:extLst>
              </a:tr>
              <a:tr h="608880">
                <a:tc>
                  <a:txBody>
                    <a:bodyPr/>
                    <a:lstStyle/>
                    <a:p>
                      <a:r>
                        <a:rPr lang="en-US" sz="1400">
                          <a:latin typeface="+mn-lt"/>
                        </a:rPr>
                        <a:t>Choice of Language</a:t>
                      </a:r>
                    </a:p>
                  </a:txBody>
                  <a:tcPr anchor="ctr"/>
                </a:tc>
                <a:tc>
                  <a:txBody>
                    <a:bodyPr/>
                    <a:lstStyle/>
                    <a:p>
                      <a:r>
                        <a:rPr lang="en-US" sz="1400">
                          <a:latin typeface="+mn-lt"/>
                        </a:rPr>
                        <a:t>The ML service should provide a choice of languages with which to author training scripts and programs, including Python and R.</a:t>
                      </a:r>
                    </a:p>
                  </a:txBody>
                  <a:tcPr anchor="ctr"/>
                </a:tc>
                <a:extLst>
                  <a:ext uri="{0D108BD9-81ED-4DB2-BD59-A6C34878D82A}">
                    <a16:rowId xmlns:a16="http://schemas.microsoft.com/office/drawing/2014/main" val="3486309687"/>
                  </a:ext>
                </a:extLst>
              </a:tr>
              <a:tr h="608880">
                <a:tc>
                  <a:txBody>
                    <a:bodyPr/>
                    <a:lstStyle/>
                    <a:p>
                      <a:r>
                        <a:rPr lang="en-US" sz="1400">
                          <a:latin typeface="+mn-lt"/>
                        </a:rPr>
                        <a:t>Choice of Algorithms</a:t>
                      </a:r>
                    </a:p>
                  </a:txBody>
                  <a:tcPr anchor="ctr"/>
                </a:tc>
                <a:tc>
                  <a:txBody>
                    <a:bodyPr/>
                    <a:lstStyle/>
                    <a:p>
                      <a:r>
                        <a:rPr lang="en-US" sz="1400">
                          <a:latin typeface="+mn-lt"/>
                        </a:rPr>
                        <a:t>The ML service should provide a choice of algorithms across multiple categories (Regression, Classification, Clustering, Collaborative Filtering, etc.) so that the most accurate and efficient models can be developed. </a:t>
                      </a:r>
                    </a:p>
                  </a:txBody>
                  <a:tcPr anchor="ctr"/>
                </a:tc>
                <a:extLst>
                  <a:ext uri="{0D108BD9-81ED-4DB2-BD59-A6C34878D82A}">
                    <a16:rowId xmlns:a16="http://schemas.microsoft.com/office/drawing/2014/main" val="3925366304"/>
                  </a:ext>
                </a:extLst>
              </a:tr>
              <a:tr h="608880">
                <a:tc>
                  <a:txBody>
                    <a:bodyPr/>
                    <a:lstStyle/>
                    <a:p>
                      <a:r>
                        <a:rPr lang="en-US" sz="1400">
                          <a:latin typeface="+mn-lt"/>
                        </a:rPr>
                        <a:t>Capture Training History </a:t>
                      </a:r>
                    </a:p>
                  </a:txBody>
                  <a:tcPr anchor="ctr"/>
                </a:tc>
                <a:tc>
                  <a:txBody>
                    <a:bodyPr/>
                    <a:lstStyle/>
                    <a:p>
                      <a:r>
                        <a:rPr lang="en-US" sz="1400">
                          <a:latin typeface="+mn-lt"/>
                        </a:rPr>
                        <a:t>The ML service should enable the evaluation of model performance over time. This should enable spotting regressions in model performance, and support returning to a previous state that yielded better performance.</a:t>
                      </a:r>
                    </a:p>
                  </a:txBody>
                  <a:tcPr anchor="ctr"/>
                </a:tc>
                <a:extLst>
                  <a:ext uri="{0D108BD9-81ED-4DB2-BD59-A6C34878D82A}">
                    <a16:rowId xmlns:a16="http://schemas.microsoft.com/office/drawing/2014/main" val="1101621496"/>
                  </a:ext>
                </a:extLst>
              </a:tr>
              <a:tr h="608880">
                <a:tc>
                  <a:txBody>
                    <a:bodyPr/>
                    <a:lstStyle/>
                    <a:p>
                      <a:r>
                        <a:rPr lang="en-US" sz="1400">
                          <a:latin typeface="+mn-lt"/>
                        </a:rPr>
                        <a:t>Enable Collaboration &amp; Review</a:t>
                      </a:r>
                    </a:p>
                  </a:txBody>
                  <a:tcPr anchor="ctr"/>
                </a:tc>
                <a:tc>
                  <a:txBody>
                    <a:bodyPr/>
                    <a:lstStyle/>
                    <a:p>
                      <a:r>
                        <a:rPr lang="en-US" sz="1400">
                          <a:latin typeface="+mn-lt"/>
                        </a:rPr>
                        <a:t>The training approach should be fully documented, ideally capturing prose descriptions along with code. The ML service should enable peers to easily collaborate in training, as well as share the documented training artifacts with stakeholders.</a:t>
                      </a:r>
                    </a:p>
                  </a:txBody>
                  <a:tcPr anchor="ctr"/>
                </a:tc>
                <a:extLst>
                  <a:ext uri="{0D108BD9-81ED-4DB2-BD59-A6C34878D82A}">
                    <a16:rowId xmlns:a16="http://schemas.microsoft.com/office/drawing/2014/main" val="2316208820"/>
                  </a:ext>
                </a:extLst>
              </a:tr>
              <a:tr h="608880">
                <a:tc>
                  <a:txBody>
                    <a:bodyPr/>
                    <a:lstStyle/>
                    <a:p>
                      <a:r>
                        <a:rPr lang="en-US" sz="1400">
                          <a:latin typeface="+mn-lt"/>
                        </a:rPr>
                        <a:t>Graphical Tools</a:t>
                      </a:r>
                    </a:p>
                  </a:txBody>
                  <a:tcPr anchor="ctr"/>
                </a:tc>
                <a:tc>
                  <a:txBody>
                    <a:bodyPr/>
                    <a:lstStyle/>
                    <a:p>
                      <a:r>
                        <a:rPr lang="en-US" sz="1400">
                          <a:latin typeface="+mn-lt"/>
                        </a:rPr>
                        <a:t>In addition to programmatic APIs, graphical tools should be available to author the training process as a graph—to help business analysts visualize the flow and to improve analyst’s productivity.</a:t>
                      </a:r>
                    </a:p>
                  </a:txBody>
                  <a:tcPr anchor="ctr"/>
                </a:tc>
                <a:extLst>
                  <a:ext uri="{0D108BD9-81ED-4DB2-BD59-A6C34878D82A}">
                    <a16:rowId xmlns:a16="http://schemas.microsoft.com/office/drawing/2014/main" val="289331940"/>
                  </a:ext>
                </a:extLst>
              </a:tr>
              <a:tr h="859595">
                <a:tc>
                  <a:txBody>
                    <a:bodyPr/>
                    <a:lstStyle/>
                    <a:p>
                      <a:r>
                        <a:rPr lang="en-US" sz="1400">
                          <a:latin typeface="+mn-lt"/>
                        </a:rPr>
                        <a:t>Support for Deep Learning</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latin typeface="+mn-lt"/>
                        </a:rPr>
                        <a:t>Deep Learning Frameworks—and GPU clusters to run them—are becoming popular. The ML service should support popular Deep Learning framework such as </a:t>
                      </a:r>
                      <a:r>
                        <a:rPr lang="en-US" sz="1400" dirty="0">
                          <a:solidFill>
                            <a:schemeClr val="accent5"/>
                          </a:solidFill>
                          <a:latin typeface="+mn-lt"/>
                          <a:hlinkClick r:id="rId3"/>
                        </a:rPr>
                        <a:t>Microsoft Cognitive Toolkit (CNTK)</a:t>
                      </a:r>
                      <a:r>
                        <a:rPr lang="en-US" sz="1400" dirty="0">
                          <a:solidFill>
                            <a:schemeClr val="accent5"/>
                          </a:solidFill>
                          <a:latin typeface="+mn-lt"/>
                        </a:rPr>
                        <a:t>, </a:t>
                      </a:r>
                      <a:r>
                        <a:rPr lang="en-US" sz="1400" dirty="0" err="1">
                          <a:solidFill>
                            <a:schemeClr val="accent5"/>
                          </a:solidFill>
                          <a:latin typeface="Segoe UI Semilight" panose="020B0402040204020203" pitchFamily="34" charset="0"/>
                          <a:hlinkClick r:id="rId4"/>
                        </a:rPr>
                        <a:t>BigDL</a:t>
                      </a:r>
                      <a:r>
                        <a:rPr lang="en-US" sz="1400" dirty="0">
                          <a:solidFill>
                            <a:schemeClr val="accent5"/>
                          </a:solidFill>
                          <a:latin typeface="+mn-lt"/>
                        </a:rPr>
                        <a:t> and </a:t>
                      </a:r>
                      <a:r>
                        <a:rPr lang="en-US" sz="1400" dirty="0">
                          <a:solidFill>
                            <a:schemeClr val="accent5"/>
                          </a:solidFill>
                          <a:latin typeface="+mn-lt"/>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41191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382151"/>
            <a:ext cx="11655840"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Spark Machine Learning(ML) Overview</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4294967295"/>
          </p:nvPr>
        </p:nvSpPr>
        <p:spPr>
          <a:xfrm>
            <a:off x="0" y="1656438"/>
            <a:ext cx="6861976" cy="4402167"/>
          </a:xfrm>
        </p:spPr>
        <p:txBody>
          <a:bodyPr/>
          <a:lstStyle/>
          <a:p>
            <a:pPr lvl="1">
              <a:lnSpc>
                <a:spcPts val="2255"/>
              </a:lnSpc>
              <a:spcBef>
                <a:spcPts val="588"/>
              </a:spcBef>
              <a:spcAft>
                <a:spcPts val="392"/>
              </a:spcAft>
              <a:buClr>
                <a:schemeClr val="accent1"/>
              </a:buClr>
              <a:buFont typeface="Wingdings" panose="05000000000000000000" pitchFamily="2" charset="2"/>
              <a:buChar char="§"/>
            </a:pPr>
            <a:r>
              <a:rPr lang="en-US" sz="1600">
                <a:solidFill>
                  <a:schemeClr val="accent5"/>
                </a:solidFill>
                <a:latin typeface="Segoe UI Semilight" panose="020B0402040204020203" pitchFamily="34" charset="0"/>
              </a:rPr>
              <a:t>Offers a set of parallelized machine learning algorithms (see next slide)</a:t>
            </a:r>
          </a:p>
          <a:p>
            <a:pPr lvl="1">
              <a:lnSpc>
                <a:spcPts val="2255"/>
              </a:lnSpc>
              <a:spcBef>
                <a:spcPts val="588"/>
              </a:spcBef>
              <a:spcAft>
                <a:spcPts val="392"/>
              </a:spcAft>
              <a:buClr>
                <a:schemeClr val="accent1"/>
              </a:buClr>
              <a:buFont typeface="Wingdings" panose="05000000000000000000" pitchFamily="2" charset="2"/>
              <a:buChar char="§"/>
            </a:pPr>
            <a:r>
              <a:rPr lang="en-US" sz="1600">
                <a:solidFill>
                  <a:schemeClr val="accent5"/>
                </a:solidFill>
                <a:latin typeface="Segoe UI Semilight" panose="020B0402040204020203" pitchFamily="34" charset="0"/>
              </a:rPr>
              <a:t>Supports </a:t>
            </a:r>
            <a:r>
              <a:rPr lang="en-US" sz="1600">
                <a:solidFill>
                  <a:schemeClr val="accent5"/>
                </a:solidFill>
                <a:latin typeface="Segoe UI Semilight" panose="020B0402040204020203" pitchFamily="34" charset="0"/>
                <a:hlinkClick r:id="rId3"/>
              </a:rPr>
              <a:t>Model Selection</a:t>
            </a:r>
            <a:r>
              <a:rPr lang="en-US" sz="1600">
                <a:solidFill>
                  <a:schemeClr val="accent5"/>
                </a:solidFill>
                <a:latin typeface="Segoe UI Semilight" panose="020B0402040204020203" pitchFamily="34" charset="0"/>
              </a:rPr>
              <a:t> (hyperparameter tuning) using </a:t>
            </a:r>
            <a:r>
              <a:rPr lang="en-US" sz="1600">
                <a:solidFill>
                  <a:schemeClr val="accent5"/>
                </a:solidFill>
                <a:latin typeface="Segoe UI Semilight" panose="020B0402040204020203" pitchFamily="34" charset="0"/>
                <a:hlinkClick r:id="rId4"/>
              </a:rPr>
              <a:t>Cross Validation</a:t>
            </a:r>
            <a:r>
              <a:rPr lang="en-US" sz="1600">
                <a:solidFill>
                  <a:schemeClr val="accent5"/>
                </a:solidFill>
                <a:latin typeface="Segoe UI Semilight" panose="020B0402040204020203" pitchFamily="34" charset="0"/>
              </a:rPr>
              <a:t> and </a:t>
            </a:r>
            <a:r>
              <a:rPr lang="en-US" sz="1600">
                <a:solidFill>
                  <a:schemeClr val="accent5"/>
                </a:solidFill>
                <a:latin typeface="Segoe UI Semilight" panose="020B0402040204020203" pitchFamily="34" charset="0"/>
                <a:hlinkClick r:id="rId5"/>
              </a:rPr>
              <a:t>Train-Validation Split</a:t>
            </a:r>
            <a:r>
              <a:rPr lang="en-US" sz="1800">
                <a:solidFill>
                  <a:schemeClr val="accent5"/>
                </a:solidFill>
                <a:latin typeface="Segoe UI Semilight" panose="020B0402040204020203" pitchFamily="34" charset="0"/>
              </a:rPr>
              <a:t>.</a:t>
            </a:r>
            <a:endParaRPr lang="en-US" sz="1800">
              <a:ln>
                <a:solidFill>
                  <a:srgbClr val="FFFFFF">
                    <a:alpha val="0"/>
                  </a:srgbClr>
                </a:solidFill>
              </a:ln>
              <a:solidFill>
                <a:schemeClr val="accent5"/>
              </a:solidFill>
              <a:latin typeface="Segoe UI Semilight" panose="020B0402040204020203" pitchFamily="34" charset="0"/>
              <a:ea typeface="Segoe UI" panose="020B0502040204020203" pitchFamily="34" charset="0"/>
            </a:endParaRPr>
          </a:p>
          <a:p>
            <a:pPr lvl="1">
              <a:lnSpc>
                <a:spcPts val="2255"/>
              </a:lnSpc>
              <a:spcBef>
                <a:spcPts val="600"/>
              </a:spcBef>
              <a:buClr>
                <a:schemeClr val="accent1"/>
              </a:buClr>
              <a:buFont typeface="Wingdings" panose="05000000000000000000" pitchFamily="2" charset="2"/>
              <a:buChar char="§"/>
            </a:pPr>
            <a:r>
              <a:rPr lang="en-US" sz="1600">
                <a:solidFill>
                  <a:schemeClr val="accent5"/>
                </a:solidFill>
                <a:latin typeface="Segoe UI Semilight" panose="020B0402040204020203" pitchFamily="34" charset="0"/>
              </a:rPr>
              <a:t>Supports Java, Scala or Python apps using </a:t>
            </a:r>
            <a:r>
              <a:rPr lang="en-US" sz="1600">
                <a:solidFill>
                  <a:schemeClr val="accent5"/>
                </a:solidFill>
                <a:latin typeface="Segoe UI Semilight" panose="020B0402040204020203" pitchFamily="34" charset="0"/>
                <a:hlinkClick r:id="rId6"/>
              </a:rPr>
              <a:t>DataFrame</a:t>
            </a:r>
            <a:r>
              <a:rPr lang="en-US" sz="1600">
                <a:solidFill>
                  <a:schemeClr val="accent5"/>
                </a:solidFill>
                <a:latin typeface="Segoe UI Semilight" panose="020B0402040204020203" pitchFamily="34" charset="0"/>
              </a:rPr>
              <a:t>-based API (as of Spark 2.0). Benefits include:</a:t>
            </a:r>
          </a:p>
          <a:p>
            <a:pPr lvl="2">
              <a:lnSpc>
                <a:spcPts val="2255"/>
              </a:lnSpc>
              <a:spcBef>
                <a:spcPts val="0"/>
              </a:spcBef>
              <a:buClr>
                <a:schemeClr val="tx2"/>
              </a:buClr>
              <a:buFont typeface="Arial" panose="020B0604020202020204" pitchFamily="34" charset="0"/>
              <a:buChar char="•"/>
            </a:pPr>
            <a:r>
              <a:rPr lang="en-US" sz="1400">
                <a:solidFill>
                  <a:schemeClr val="accent5"/>
                </a:solidFill>
                <a:latin typeface="Segoe UI Semilight" panose="020B0402040204020203" pitchFamily="34" charset="0"/>
              </a:rPr>
              <a:t>An uniform API across ML algorithms and across multiple languages</a:t>
            </a:r>
          </a:p>
          <a:p>
            <a:pPr lvl="2">
              <a:lnSpc>
                <a:spcPts val="2255"/>
              </a:lnSpc>
              <a:spcBef>
                <a:spcPts val="0"/>
              </a:spcBef>
              <a:buClr>
                <a:schemeClr val="tx2"/>
              </a:buClr>
              <a:buFont typeface="Arial" panose="020B0604020202020204" pitchFamily="34" charset="0"/>
              <a:buChar char="•"/>
            </a:pPr>
            <a:r>
              <a:rPr lang="en-US" sz="1400">
                <a:solidFill>
                  <a:schemeClr val="accent5"/>
                </a:solidFill>
                <a:latin typeface="Segoe UI Semilight" panose="020B0402040204020203" pitchFamily="34" charset="0"/>
              </a:rPr>
              <a:t>Facilitates </a:t>
            </a:r>
            <a:r>
              <a:rPr lang="en-US" sz="1400">
                <a:solidFill>
                  <a:schemeClr val="accent5"/>
                </a:solidFill>
                <a:latin typeface="Segoe UI Semilight" panose="020B0402040204020203" pitchFamily="34" charset="0"/>
                <a:hlinkClick r:id="rId7"/>
              </a:rPr>
              <a:t>ML pipelines</a:t>
            </a:r>
            <a:r>
              <a:rPr lang="en-US" sz="1400">
                <a:solidFill>
                  <a:schemeClr val="accent5"/>
                </a:solidFill>
                <a:latin typeface="Segoe UI Semilight" panose="020B0402040204020203" pitchFamily="34" charset="0"/>
              </a:rPr>
              <a:t> (enables combining multiple algorithms into a single pipeline).</a:t>
            </a:r>
          </a:p>
          <a:p>
            <a:pPr lvl="2">
              <a:lnSpc>
                <a:spcPts val="2255"/>
              </a:lnSpc>
              <a:spcBef>
                <a:spcPts val="0"/>
              </a:spcBef>
              <a:buClr>
                <a:schemeClr val="tx2"/>
              </a:buClr>
            </a:pPr>
            <a:r>
              <a:rPr lang="en-US" sz="1400" kern="0">
                <a:solidFill>
                  <a:schemeClr val="tx1"/>
                </a:solidFill>
                <a:latin typeface="Segoe UI Semilight" panose="020B0402040204020203" pitchFamily="34" charset="0"/>
              </a:rPr>
              <a:t>Optimizations through Tungsten and Catalyst</a:t>
            </a:r>
          </a:p>
          <a:p>
            <a:pPr lvl="1">
              <a:lnSpc>
                <a:spcPts val="2255"/>
              </a:lnSpc>
              <a:spcBef>
                <a:spcPts val="600"/>
              </a:spcBef>
              <a:buClr>
                <a:schemeClr val="tx2"/>
              </a:buClr>
            </a:pPr>
            <a:r>
              <a:rPr lang="en-US" sz="1600" kern="0">
                <a:solidFill>
                  <a:schemeClr val="tx1"/>
                </a:solidFill>
                <a:latin typeface="Segoe UI Semilight" panose="020B0402040204020203" pitchFamily="34" charset="0"/>
              </a:rPr>
              <a:t>Spark MLlib comes pre-installed on Azure </a:t>
            </a:r>
            <a:r>
              <a:rPr lang="en-US" sz="1600" kern="0" err="1">
                <a:solidFill>
                  <a:schemeClr val="tx1"/>
                </a:solidFill>
                <a:latin typeface="Segoe UI Semilight" panose="020B0402040204020203" pitchFamily="34" charset="0"/>
              </a:rPr>
              <a:t>Databricks</a:t>
            </a:r>
            <a:r>
              <a:rPr lang="en-US" sz="1600" kern="0">
                <a:solidFill>
                  <a:schemeClr val="tx1"/>
                </a:solidFill>
                <a:latin typeface="Segoe UI Semilight" panose="020B0402040204020203" pitchFamily="34" charset="0"/>
              </a:rPr>
              <a:t> and HDInsight</a:t>
            </a:r>
          </a:p>
          <a:p>
            <a:pPr lvl="1">
              <a:lnSpc>
                <a:spcPts val="2255"/>
              </a:lnSpc>
              <a:spcBef>
                <a:spcPts val="600"/>
              </a:spcBef>
              <a:buClr>
                <a:schemeClr val="tx2"/>
              </a:buClr>
            </a:pPr>
            <a:r>
              <a:rPr lang="en-US" sz="1600" kern="0">
                <a:solidFill>
                  <a:schemeClr val="tx1"/>
                </a:solidFill>
                <a:latin typeface="Segoe UI Semilight" panose="020B0402040204020203" pitchFamily="34" charset="0"/>
              </a:rPr>
              <a:t>3</a:t>
            </a:r>
            <a:r>
              <a:rPr lang="en-US" sz="1600" kern="0" baseline="30000">
                <a:solidFill>
                  <a:schemeClr val="tx1"/>
                </a:solidFill>
                <a:latin typeface="Segoe UI Semilight" panose="020B0402040204020203" pitchFamily="34" charset="0"/>
              </a:rPr>
              <a:t>rd</a:t>
            </a:r>
            <a:r>
              <a:rPr lang="en-US" sz="1600" kern="0">
                <a:solidFill>
                  <a:schemeClr val="tx1"/>
                </a:solidFill>
                <a:latin typeface="Segoe UI Semilight" panose="020B0402040204020203" pitchFamily="34" charset="0"/>
              </a:rPr>
              <a:t> Party libraries supported include: </a:t>
            </a:r>
            <a:r>
              <a:rPr lang="en-US" sz="1600" kern="0">
                <a:solidFill>
                  <a:schemeClr val="tx1"/>
                </a:solidFill>
                <a:latin typeface="Segoe UI Semilight" panose="020B0402040204020203" pitchFamily="34" charset="0"/>
                <a:hlinkClick r:id="rId8"/>
              </a:rPr>
              <a:t>H20 Sparkling Water</a:t>
            </a:r>
            <a:r>
              <a:rPr lang="en-US" sz="1600" kern="0">
                <a:solidFill>
                  <a:schemeClr val="tx1"/>
                </a:solidFill>
                <a:latin typeface="Segoe UI Semilight" panose="020B0402040204020203" pitchFamily="34" charset="0"/>
              </a:rPr>
              <a:t>, </a:t>
            </a:r>
            <a:r>
              <a:rPr lang="en-US" sz="1600" kern="0">
                <a:solidFill>
                  <a:schemeClr val="tx1"/>
                </a:solidFill>
                <a:latin typeface="Segoe UI Semilight" panose="020B0402040204020203" pitchFamily="34" charset="0"/>
                <a:hlinkClick r:id="rId9"/>
              </a:rPr>
              <a:t>SciKit-learn</a:t>
            </a:r>
            <a:r>
              <a:rPr lang="en-US" sz="1600" kern="0">
                <a:solidFill>
                  <a:schemeClr val="tx1"/>
                </a:solidFill>
                <a:latin typeface="Segoe UI Semilight" panose="020B0402040204020203" pitchFamily="34" charset="0"/>
              </a:rPr>
              <a:t> and </a:t>
            </a:r>
            <a:r>
              <a:rPr lang="en-US" sz="1600" kern="0">
                <a:solidFill>
                  <a:schemeClr val="tx1"/>
                </a:solidFill>
                <a:latin typeface="Segoe UI Semilight" panose="020B0402040204020203" pitchFamily="34" charset="0"/>
                <a:hlinkClick r:id="rId10"/>
              </a:rPr>
              <a:t>XGBoost </a:t>
            </a:r>
            <a:endParaRPr lang="en-US" sz="1600" kern="0">
              <a:solidFill>
                <a:schemeClr val="tx1"/>
              </a:solidFill>
              <a:latin typeface="Segoe UI Semilight" panose="020B0402040204020203" pitchFamily="34" charset="0"/>
            </a:endParaRPr>
          </a:p>
        </p:txBody>
      </p:sp>
      <p:sp>
        <p:nvSpPr>
          <p:cNvPr id="38" name="TextBox 37">
            <a:extLst>
              <a:ext uri="{FF2B5EF4-FFF2-40B4-BE49-F238E27FC236}">
                <a16:creationId xmlns:a16="http://schemas.microsoft.com/office/drawing/2014/main" id="{A8C2A206-C5AD-453F-9835-49ABAC6FFFC3}"/>
              </a:ext>
            </a:extLst>
          </p:cNvPr>
          <p:cNvSpPr txBox="1"/>
          <p:nvPr/>
        </p:nvSpPr>
        <p:spPr>
          <a:xfrm>
            <a:off x="109776" y="1050855"/>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Enables Parallel, Distributed ML for large datasets on Spark Clusters</a:t>
            </a:r>
          </a:p>
        </p:txBody>
      </p:sp>
      <p:pic>
        <p:nvPicPr>
          <p:cNvPr id="13314" name="Picture 2" descr="Image result for Spark ML">
            <a:extLst>
              <a:ext uri="{FF2B5EF4-FFF2-40B4-BE49-F238E27FC236}">
                <a16:creationId xmlns:a16="http://schemas.microsoft.com/office/drawing/2014/main" id="{A255788A-ABE3-4213-B08C-B32D8607ED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04814" y="2609808"/>
            <a:ext cx="3689074" cy="1638383"/>
          </a:xfrm>
          <a:prstGeom prst="rect">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20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13992-6A12-48A0-A471-026C2D6AD650}"/>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MMLSpark</a:t>
            </a:r>
          </a:p>
        </p:txBody>
      </p:sp>
      <p:sp>
        <p:nvSpPr>
          <p:cNvPr id="3" name="Text Placeholder 7">
            <a:extLst>
              <a:ext uri="{FF2B5EF4-FFF2-40B4-BE49-F238E27FC236}">
                <a16:creationId xmlns:a16="http://schemas.microsoft.com/office/drawing/2014/main" id="{751DA76B-8294-4361-ACF2-B263F76D3EA0}"/>
              </a:ext>
            </a:extLst>
          </p:cNvPr>
          <p:cNvSpPr txBox="1">
            <a:spLocks/>
          </p:cNvSpPr>
          <p:nvPr/>
        </p:nvSpPr>
        <p:spPr>
          <a:xfrm>
            <a:off x="477077" y="1728000"/>
            <a:ext cx="6861976" cy="4198585"/>
          </a:xfrm>
          <a:prstGeom prst="rect">
            <a:avLst/>
          </a:prstGeom>
        </p:spPr>
        <p:txBody>
          <a:bodyPr vert="horz" wrap="square" lIns="146304" tIns="91440" rIns="146304" bIns="91440" rtlCol="0">
            <a:spAutoFit/>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1" marR="0" lvl="1" indent="0" algn="l" defTabSz="914192" rtl="0" eaLnBrk="1" fontAlgn="auto" latinLnBrk="0" hangingPunct="1">
              <a:lnSpc>
                <a:spcPts val="2255"/>
              </a:lnSpc>
              <a:spcBef>
                <a:spcPts val="588"/>
              </a:spcBef>
              <a:spcAft>
                <a:spcPts val="392"/>
              </a:spcAft>
              <a:buClr>
                <a:srgbClr val="0078D7"/>
              </a:buClr>
              <a:buSzPct val="90000"/>
              <a:buFont typeface="Arial" pitchFamily="34" charset="0"/>
              <a:buNone/>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hlinkClick r:id="rId3" action="ppaction://hlinkfile"/>
              </a:rPr>
              <a:t>Microsoft Machine Learning Library</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for Apache Spark (MMLSpark) lets you easily create scalable machine learning models for large datasets. </a:t>
            </a:r>
          </a:p>
          <a:p>
            <a:pPr marL="336081" marR="0" lvl="1" indent="0" algn="l" defTabSz="914192" rtl="0" eaLnBrk="1" fontAlgn="auto" latinLnBrk="0" hangingPunct="1">
              <a:lnSpc>
                <a:spcPts val="2255"/>
              </a:lnSpc>
              <a:spcBef>
                <a:spcPts val="588"/>
              </a:spcBef>
              <a:spcAft>
                <a:spcPts val="392"/>
              </a:spcAft>
              <a:buClr>
                <a:srgbClr val="0078D7"/>
              </a:buClr>
              <a:buSzPct val="90000"/>
              <a:buFont typeface="Arial" pitchFamily="34" charset="0"/>
              <a:buNone/>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It includes integration of SparkML pipelines with the </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hlinkClick r:id="rId4" action="ppaction://hlinkfile"/>
              </a:rPr>
              <a:t>Microsoft Cognitive Toolkit</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and </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hlinkClick r:id="rId5"/>
              </a:rPr>
              <a:t>OpenCV</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enabling you to:</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Ingress and pre-process image data</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Featurize images and text using pre-trained deep learning models</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Train and score classification and regression models using implicit featurization</a:t>
            </a:r>
          </a:p>
          <a:p>
            <a:pPr marL="572581" marR="0" lvl="1" indent="-236500" algn="l" defTabSz="914192" rtl="0" eaLnBrk="1" fontAlgn="auto" latinLnBrk="0" hangingPunct="1">
              <a:lnSpc>
                <a:spcPts val="2255"/>
              </a:lnSpc>
              <a:spcBef>
                <a:spcPts val="588"/>
              </a:spcBef>
              <a:spcAft>
                <a:spcPts val="392"/>
              </a:spcAft>
              <a:buClr>
                <a:srgbClr val="0078D7"/>
              </a:buClr>
              <a:buSzPct val="90000"/>
              <a:buFont typeface="Wingdings" panose="05000000000000000000" pitchFamily="2" charset="2"/>
              <a:buChar char="§"/>
              <a:tabLst/>
              <a:defRPr/>
            </a:pP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MML Spark can be installed in Azure </a:t>
            </a:r>
            <a:r>
              <a:rPr kumimoji="0" lang="en-US" sz="1600" b="0" i="0" u="none" strike="noStrike" kern="0" cap="none" spc="0" normalizeH="0" baseline="0" noProof="0" err="1">
                <a:ln>
                  <a:noFill/>
                </a:ln>
                <a:solidFill>
                  <a:srgbClr val="505050"/>
                </a:solidFill>
                <a:effectLst/>
                <a:uLnTx/>
                <a:uFillTx/>
                <a:latin typeface="Segoe UI Semilight"/>
                <a:ea typeface="+mn-ea"/>
                <a:cs typeface="Segoe UI Semilight" panose="020B0402040204020203" pitchFamily="34" charset="0"/>
              </a:rPr>
              <a:t>Databricks</a:t>
            </a:r>
            <a:r>
              <a:rPr kumimoji="0" lang="en-US" sz="1600"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rPr>
              <a:t> and HDInsight Spark clusters.</a:t>
            </a:r>
          </a:p>
          <a:p>
            <a:pPr marL="0" marR="0" lvl="0" indent="0" algn="l" defTabSz="914192" rtl="0" eaLnBrk="1" fontAlgn="auto" latinLnBrk="0" hangingPunct="1">
              <a:lnSpc>
                <a:spcPts val="2255"/>
              </a:lnSpc>
              <a:spcBef>
                <a:spcPts val="588"/>
              </a:spcBef>
              <a:spcAft>
                <a:spcPts val="392"/>
              </a:spcAft>
              <a:buClr>
                <a:srgbClr val="0078D7"/>
              </a:buClr>
              <a:buSzPct val="90000"/>
              <a:buFont typeface="Arial" pitchFamily="34" charset="0"/>
              <a:buNone/>
              <a:tabLst/>
              <a:defRPr/>
            </a:pPr>
            <a:endParaRPr kumimoji="0" lang="en-US" sz="2971" b="0" i="0" u="none" strike="noStrike" kern="0" cap="none" spc="0" normalizeH="0" baseline="0" noProof="0">
              <a:ln>
                <a:noFill/>
              </a:ln>
              <a:solidFill>
                <a:srgbClr val="505050"/>
              </a:solidFill>
              <a:effectLst/>
              <a:uLnTx/>
              <a:uFillTx/>
              <a:latin typeface="Segoe UI Semilight"/>
              <a:ea typeface="+mn-ea"/>
              <a:cs typeface="Segoe UI Semilight" panose="020B0402040204020203" pitchFamily="34" charset="0"/>
            </a:endParaRPr>
          </a:p>
        </p:txBody>
      </p:sp>
      <p:pic>
        <p:nvPicPr>
          <p:cNvPr id="15362" name="Picture 2" descr="https://azure.microsoft.com/svghandler/machine-learning-studio/?width=600&amp;height=315">
            <a:extLst>
              <a:ext uri="{FF2B5EF4-FFF2-40B4-BE49-F238E27FC236}">
                <a16:creationId xmlns:a16="http://schemas.microsoft.com/office/drawing/2014/main" id="{689A6329-8F75-4AE6-96D0-BBEB0C6C15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6058" y="2079103"/>
            <a:ext cx="3777577" cy="1983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2910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9240" y="232678"/>
            <a:ext cx="11655840" cy="899665"/>
          </a:xfrm>
        </p:spPr>
        <p:txBody>
          <a:bodyPr anchor="ctr"/>
          <a:lstStyle/>
          <a:p>
            <a:pPr algn="ctr"/>
            <a:r>
              <a:rPr lang="en-US" sz="2400" cap="all" spc="800">
                <a:solidFill>
                  <a:srgbClr val="0078D7"/>
                </a:solidFill>
                <a:latin typeface="Segoe UI Light" charset="0"/>
                <a:cs typeface="Segoe UI Light" charset="0"/>
              </a:rPr>
              <a:t>SparkR</a:t>
            </a:r>
            <a:r>
              <a:rPr lang="en-US"/>
              <a:t> </a:t>
            </a:r>
            <a:r>
              <a:rPr lang="en-US" sz="2400" cap="all" spc="800">
                <a:solidFill>
                  <a:srgbClr val="0078D7"/>
                </a:solidFill>
                <a:latin typeface="Segoe UI Light" charset="0"/>
                <a:cs typeface="Segoe UI Light" charset="0"/>
              </a:rPr>
              <a:t>Overview</a:t>
            </a:r>
          </a:p>
        </p:txBody>
      </p:sp>
      <p:grpSp>
        <p:nvGrpSpPr>
          <p:cNvPr id="36" name="Group 35">
            <a:extLst>
              <a:ext uri="{FF2B5EF4-FFF2-40B4-BE49-F238E27FC236}">
                <a16:creationId xmlns:a16="http://schemas.microsoft.com/office/drawing/2014/main" id="{9D824C24-EA7B-4028-8F12-62D92DF62F67}"/>
              </a:ext>
            </a:extLst>
          </p:cNvPr>
          <p:cNvGrpSpPr/>
          <p:nvPr/>
        </p:nvGrpSpPr>
        <p:grpSpPr>
          <a:xfrm>
            <a:off x="1157014" y="3401304"/>
            <a:ext cx="9707794" cy="3391127"/>
            <a:chOff x="595423" y="3473302"/>
            <a:chExt cx="9902456" cy="3459126"/>
          </a:xfrm>
        </p:grpSpPr>
        <p:sp>
          <p:nvSpPr>
            <p:cNvPr id="35" name="Rectangle 34">
              <a:extLst>
                <a:ext uri="{FF2B5EF4-FFF2-40B4-BE49-F238E27FC236}">
                  <a16:creationId xmlns:a16="http://schemas.microsoft.com/office/drawing/2014/main" id="{5CACB354-55CA-4397-BF86-49BC4B1786DD}"/>
                </a:ext>
              </a:extLst>
            </p:cNvPr>
            <p:cNvSpPr/>
            <p:nvPr/>
          </p:nvSpPr>
          <p:spPr bwMode="auto">
            <a:xfrm>
              <a:off x="595423" y="3473302"/>
              <a:ext cx="9902456" cy="3459126"/>
            </a:xfrm>
            <a:prstGeom prst="rect">
              <a:avLst/>
            </a:prstGeom>
            <a:solidFill>
              <a:schemeClr val="bg1"/>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7E53A307-4259-476A-9907-9D4733F8AA1B}"/>
                </a:ext>
              </a:extLst>
            </p:cNvPr>
            <p:cNvSpPr/>
            <p:nvPr/>
          </p:nvSpPr>
          <p:spPr bwMode="auto">
            <a:xfrm>
              <a:off x="729673" y="3986243"/>
              <a:ext cx="4726420" cy="263848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907397E7-9539-4963-AC16-D4C4EC42D4EA}"/>
                </a:ext>
              </a:extLst>
            </p:cNvPr>
            <p:cNvSpPr/>
            <p:nvPr/>
          </p:nvSpPr>
          <p:spPr bwMode="auto">
            <a:xfrm>
              <a:off x="6681932" y="3986243"/>
              <a:ext cx="3598141" cy="1265381"/>
            </a:xfrm>
            <a:prstGeom prst="rect">
              <a:avLst/>
            </a:prstGeom>
            <a:solidFill>
              <a:schemeClr val="tx1">
                <a:lumMod val="20000"/>
                <a:lumOff val="8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BEF21825-B442-474D-9D36-9A19E509123B}"/>
                </a:ext>
              </a:extLst>
            </p:cNvPr>
            <p:cNvSpPr/>
            <p:nvPr/>
          </p:nvSpPr>
          <p:spPr bwMode="auto">
            <a:xfrm>
              <a:off x="1653311" y="4724403"/>
              <a:ext cx="1179946" cy="1256146"/>
            </a:xfrm>
            <a:prstGeom prst="rect">
              <a:avLst/>
            </a:prstGeom>
            <a:solidFill>
              <a:schemeClr val="accent1"/>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Spark</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Context</a:t>
              </a:r>
            </a:p>
          </p:txBody>
        </p:sp>
        <p:sp>
          <p:nvSpPr>
            <p:cNvPr id="14" name="Rectangle 13">
              <a:extLst>
                <a:ext uri="{FF2B5EF4-FFF2-40B4-BE49-F238E27FC236}">
                  <a16:creationId xmlns:a16="http://schemas.microsoft.com/office/drawing/2014/main" id="{7F67923B-A949-488A-8937-4117DFD6A719}"/>
                </a:ext>
              </a:extLst>
            </p:cNvPr>
            <p:cNvSpPr/>
            <p:nvPr/>
          </p:nvSpPr>
          <p:spPr bwMode="auto">
            <a:xfrm>
              <a:off x="3728599" y="4724403"/>
              <a:ext cx="1333501" cy="1256146"/>
            </a:xfrm>
            <a:prstGeom prst="rect">
              <a:avLst/>
            </a:prstGeom>
            <a:solidFill>
              <a:srgbClr val="0E6C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Java Spark Context</a:t>
              </a:r>
            </a:p>
          </p:txBody>
        </p:sp>
        <p:cxnSp>
          <p:nvCxnSpPr>
            <p:cNvPr id="12" name="Straight Arrow Connector 11">
              <a:extLst>
                <a:ext uri="{FF2B5EF4-FFF2-40B4-BE49-F238E27FC236}">
                  <a16:creationId xmlns:a16="http://schemas.microsoft.com/office/drawing/2014/main" id="{D080EB80-B729-4716-B473-099B3F924A72}"/>
                </a:ext>
              </a:extLst>
            </p:cNvPr>
            <p:cNvCxnSpPr>
              <a:cxnSpLocks/>
              <a:stCxn id="13" idx="3"/>
              <a:endCxn id="14" idx="1"/>
            </p:cNvCxnSpPr>
            <p:nvPr/>
          </p:nvCxnSpPr>
          <p:spPr>
            <a:xfrm>
              <a:off x="2833257" y="5352476"/>
              <a:ext cx="89534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63498F-1B1C-4D23-A16E-1412A544D157}"/>
                </a:ext>
              </a:extLst>
            </p:cNvPr>
            <p:cNvSpPr txBox="1"/>
            <p:nvPr/>
          </p:nvSpPr>
          <p:spPr>
            <a:xfrm>
              <a:off x="2777841" y="4618933"/>
              <a:ext cx="979054" cy="738664"/>
            </a:xfrm>
            <a:prstGeom prst="rect">
              <a:avLst/>
            </a:prstGeom>
            <a:noFill/>
          </p:spPr>
          <p:txBody>
            <a:bodyPr wrap="squar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R-JVM bridge</a:t>
              </a:r>
            </a:p>
          </p:txBody>
        </p:sp>
        <p:sp>
          <p:nvSpPr>
            <p:cNvPr id="18" name="Rectangle 17">
              <a:extLst>
                <a:ext uri="{FF2B5EF4-FFF2-40B4-BE49-F238E27FC236}">
                  <a16:creationId xmlns:a16="http://schemas.microsoft.com/office/drawing/2014/main" id="{0423CD69-FE31-4BF6-9349-A84D496B9661}"/>
                </a:ext>
              </a:extLst>
            </p:cNvPr>
            <p:cNvSpPr/>
            <p:nvPr/>
          </p:nvSpPr>
          <p:spPr bwMode="auto">
            <a:xfrm>
              <a:off x="6681932" y="5359345"/>
              <a:ext cx="3598141" cy="1265381"/>
            </a:xfrm>
            <a:prstGeom prst="rect">
              <a:avLst/>
            </a:prstGeom>
            <a:solidFill>
              <a:schemeClr val="tx1">
                <a:lumMod val="20000"/>
                <a:lumOff val="80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6A90EE91-A344-4C8E-8A7B-04546D2A5B66}"/>
                </a:ext>
              </a:extLst>
            </p:cNvPr>
            <p:cNvSpPr/>
            <p:nvPr/>
          </p:nvSpPr>
          <p:spPr bwMode="auto">
            <a:xfrm>
              <a:off x="7093849" y="4169412"/>
              <a:ext cx="1283531" cy="899042"/>
            </a:xfrm>
            <a:prstGeom prst="rect">
              <a:avLst/>
            </a:prstGeom>
            <a:solidFill>
              <a:schemeClr val="accent4">
                <a:lumMod val="75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Spark</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Executor</a:t>
              </a:r>
            </a:p>
          </p:txBody>
        </p:sp>
        <p:sp>
          <p:nvSpPr>
            <p:cNvPr id="20" name="Rectangle 19">
              <a:extLst>
                <a:ext uri="{FF2B5EF4-FFF2-40B4-BE49-F238E27FC236}">
                  <a16:creationId xmlns:a16="http://schemas.microsoft.com/office/drawing/2014/main" id="{3EDBF5CE-2019-4CF0-83A3-7FD118EAAD88}"/>
                </a:ext>
              </a:extLst>
            </p:cNvPr>
            <p:cNvSpPr/>
            <p:nvPr/>
          </p:nvSpPr>
          <p:spPr bwMode="auto">
            <a:xfrm>
              <a:off x="7093849" y="5542514"/>
              <a:ext cx="1283531" cy="899042"/>
            </a:xfrm>
            <a:prstGeom prst="rect">
              <a:avLst/>
            </a:prstGeom>
            <a:solidFill>
              <a:schemeClr val="accent4">
                <a:lumMod val="75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Spark</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Executor</a:t>
              </a:r>
            </a:p>
          </p:txBody>
        </p:sp>
        <p:pic>
          <p:nvPicPr>
            <p:cNvPr id="3076" name="Picture 4" descr="R">
              <a:extLst>
                <a:ext uri="{FF2B5EF4-FFF2-40B4-BE49-F238E27FC236}">
                  <a16:creationId xmlns:a16="http://schemas.microsoft.com/office/drawing/2014/main" id="{B5DE55EF-2CA7-41BC-B542-BAECF821E1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8844" y="4377489"/>
              <a:ext cx="623083" cy="4828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R">
              <a:extLst>
                <a:ext uri="{FF2B5EF4-FFF2-40B4-BE49-F238E27FC236}">
                  <a16:creationId xmlns:a16="http://schemas.microsoft.com/office/drawing/2014/main" id="{84F569DF-EF9F-4F34-9096-A1B0C1E4FE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8844" y="5750591"/>
              <a:ext cx="623083" cy="48288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C649861B-1C8B-413F-BEB1-D04F3EE65B66}"/>
                </a:ext>
              </a:extLst>
            </p:cNvPr>
            <p:cNvCxnSpPr>
              <a:stCxn id="19" idx="3"/>
              <a:endCxn id="3076" idx="1"/>
            </p:cNvCxnSpPr>
            <p:nvPr/>
          </p:nvCxnSpPr>
          <p:spPr>
            <a:xfrm>
              <a:off x="8377380" y="4618933"/>
              <a:ext cx="771464"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7F4707C-03DE-43F2-90E8-F8A2ED6494B8}"/>
                </a:ext>
              </a:extLst>
            </p:cNvPr>
            <p:cNvCxnSpPr>
              <a:cxnSpLocks/>
              <a:stCxn id="20" idx="3"/>
            </p:cNvCxnSpPr>
            <p:nvPr/>
          </p:nvCxnSpPr>
          <p:spPr>
            <a:xfrm>
              <a:off x="8377380" y="5992035"/>
              <a:ext cx="79764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A697F21-980F-4B5B-80F3-5584911D9D17}"/>
                </a:ext>
              </a:extLst>
            </p:cNvPr>
            <p:cNvSpPr txBox="1"/>
            <p:nvPr/>
          </p:nvSpPr>
          <p:spPr>
            <a:xfrm>
              <a:off x="8433181" y="4264990"/>
              <a:ext cx="710964" cy="4893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Exec</a:t>
              </a:r>
            </a:p>
          </p:txBody>
        </p:sp>
        <p:sp>
          <p:nvSpPr>
            <p:cNvPr id="28" name="TextBox 27">
              <a:extLst>
                <a:ext uri="{FF2B5EF4-FFF2-40B4-BE49-F238E27FC236}">
                  <a16:creationId xmlns:a16="http://schemas.microsoft.com/office/drawing/2014/main" id="{CDE0B558-1FD4-489A-940A-ACCA968CC14E}"/>
                </a:ext>
              </a:extLst>
            </p:cNvPr>
            <p:cNvSpPr txBox="1"/>
            <p:nvPr/>
          </p:nvSpPr>
          <p:spPr>
            <a:xfrm>
              <a:off x="8435645" y="5644078"/>
              <a:ext cx="710964" cy="4893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Exec</a:t>
              </a:r>
            </a:p>
          </p:txBody>
        </p:sp>
        <p:sp>
          <p:nvSpPr>
            <p:cNvPr id="29" name="TextBox 28">
              <a:extLst>
                <a:ext uri="{FF2B5EF4-FFF2-40B4-BE49-F238E27FC236}">
                  <a16:creationId xmlns:a16="http://schemas.microsoft.com/office/drawing/2014/main" id="{A25B1D78-38EF-4034-81C3-059FFC6C1134}"/>
                </a:ext>
              </a:extLst>
            </p:cNvPr>
            <p:cNvSpPr txBox="1"/>
            <p:nvPr/>
          </p:nvSpPr>
          <p:spPr>
            <a:xfrm>
              <a:off x="7990281" y="3568397"/>
              <a:ext cx="1184748" cy="5447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Workers</a:t>
              </a:r>
            </a:p>
          </p:txBody>
        </p:sp>
        <p:pic>
          <p:nvPicPr>
            <p:cNvPr id="30" name="Picture 4" descr="R">
              <a:extLst>
                <a:ext uri="{FF2B5EF4-FFF2-40B4-BE49-F238E27FC236}">
                  <a16:creationId xmlns:a16="http://schemas.microsoft.com/office/drawing/2014/main" id="{70C91D91-8B69-4D5E-B7AA-688371454A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112" y="5068829"/>
              <a:ext cx="623083" cy="48288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F9A7856-5464-41BD-A3D8-0FE56AD65A19}"/>
                </a:ext>
              </a:extLst>
            </p:cNvPr>
            <p:cNvSpPr txBox="1"/>
            <p:nvPr/>
          </p:nvSpPr>
          <p:spPr>
            <a:xfrm>
              <a:off x="2439092" y="3568397"/>
              <a:ext cx="880690" cy="5447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Local</a:t>
              </a:r>
            </a:p>
          </p:txBody>
        </p:sp>
        <p:cxnSp>
          <p:nvCxnSpPr>
            <p:cNvPr id="32" name="Straight Arrow Connector 31">
              <a:extLst>
                <a:ext uri="{FF2B5EF4-FFF2-40B4-BE49-F238E27FC236}">
                  <a16:creationId xmlns:a16="http://schemas.microsoft.com/office/drawing/2014/main" id="{06A44E5C-C184-40FA-AC5D-012158CD2E4B}"/>
                </a:ext>
              </a:extLst>
            </p:cNvPr>
            <p:cNvCxnSpPr>
              <a:stCxn id="4" idx="3"/>
              <a:endCxn id="11" idx="1"/>
            </p:cNvCxnSpPr>
            <p:nvPr/>
          </p:nvCxnSpPr>
          <p:spPr>
            <a:xfrm flipV="1">
              <a:off x="5456093" y="4618934"/>
              <a:ext cx="1225839" cy="6865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FC087E7-7C5D-4218-AA3B-8B5D3BB90868}"/>
                </a:ext>
              </a:extLst>
            </p:cNvPr>
            <p:cNvCxnSpPr>
              <a:stCxn id="4" idx="3"/>
              <a:endCxn id="18" idx="1"/>
            </p:cNvCxnSpPr>
            <p:nvPr/>
          </p:nvCxnSpPr>
          <p:spPr>
            <a:xfrm>
              <a:off x="5456093" y="5305485"/>
              <a:ext cx="1225839" cy="6865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D5288C2B-C819-4650-AB37-F750A24471B4}"/>
              </a:ext>
            </a:extLst>
          </p:cNvPr>
          <p:cNvSpPr txBox="1"/>
          <p:nvPr/>
        </p:nvSpPr>
        <p:spPr>
          <a:xfrm>
            <a:off x="269240" y="1004441"/>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 An R package that provides a light-weight frontend to use Apache Spark from R</a:t>
            </a:r>
          </a:p>
        </p:txBody>
      </p:sp>
      <p:sp>
        <p:nvSpPr>
          <p:cNvPr id="27" name="Text Placeholder 7">
            <a:extLst>
              <a:ext uri="{FF2B5EF4-FFF2-40B4-BE49-F238E27FC236}">
                <a16:creationId xmlns:a16="http://schemas.microsoft.com/office/drawing/2014/main" id="{68F5E873-5288-42B2-8797-A4F15F21DCC9}"/>
              </a:ext>
            </a:extLst>
          </p:cNvPr>
          <p:cNvSpPr txBox="1">
            <a:spLocks/>
          </p:cNvSpPr>
          <p:nvPr/>
        </p:nvSpPr>
        <p:spPr>
          <a:xfrm>
            <a:off x="808428" y="1518907"/>
            <a:ext cx="8615517" cy="1518364"/>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anose="020B0604020202020204" pitchFamily="34" charset="0"/>
              <a:buNone/>
              <a:tabLst/>
              <a:defRPr sz="2745" kern="1200" spc="0" baseline="0">
                <a:solidFill>
                  <a:schemeClr val="tx2"/>
                </a:solidFill>
                <a:latin typeface="+mn-lt"/>
                <a:ea typeface="+mn-ea"/>
                <a:cs typeface="Segoe UI Semilight" panose="020B0402040204020203" pitchFamily="34" charset="0"/>
              </a:defRPr>
            </a:lvl1pPr>
            <a:lvl2pPr marL="33614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60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8433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00843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Provides a distributed DataFrame implementation that supports operations like selection, filtering, aggregation etc (similar to R data frames, dplyr)</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Supports distributed machine learning using Spark MLlib.</a:t>
            </a:r>
          </a:p>
          <a:p>
            <a:pPr marL="572581" marR="0" lvl="1" indent="-274320" algn="l" defTabSz="914192" rtl="0" eaLnBrk="1" fontAlgn="auto" latinLnBrk="0" hangingPunct="1">
              <a:lnSpc>
                <a:spcPts val="2255"/>
              </a:lnSpc>
              <a:spcBef>
                <a:spcPts val="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R programs can connect to a Spark cluster from RStudio, R shell, Rscript or other R IDEs</a:t>
            </a: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t>
            </a:r>
          </a:p>
        </p:txBody>
      </p:sp>
    </p:spTree>
    <p:extLst>
      <p:ext uri="{BB962C8B-B14F-4D97-AF65-F5344CB8AC3E}">
        <p14:creationId xmlns:p14="http://schemas.microsoft.com/office/powerpoint/2010/main" val="294101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181199" y="352363"/>
            <a:ext cx="11655840"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Deep Learning</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4294967295"/>
          </p:nvPr>
        </p:nvSpPr>
        <p:spPr>
          <a:xfrm>
            <a:off x="181199" y="2042481"/>
            <a:ext cx="7053160" cy="4275529"/>
          </a:xfrm>
        </p:spPr>
        <p:txBody>
          <a:bodyPr/>
          <a:lstStyle/>
          <a:p>
            <a:pPr lvl="1">
              <a:lnSpc>
                <a:spcPts val="2255"/>
              </a:lnSpc>
              <a:spcBef>
                <a:spcPts val="0"/>
              </a:spcBef>
              <a:spcAft>
                <a:spcPts val="600"/>
              </a:spcAft>
              <a:buClr>
                <a:schemeClr val="accent1"/>
              </a:buClr>
              <a:buFont typeface="Wingdings" panose="05000000000000000000" pitchFamily="2" charset="2"/>
              <a:buChar char="§"/>
            </a:pPr>
            <a:r>
              <a:rPr lang="en-US" sz="1600">
                <a:solidFill>
                  <a:schemeClr val="accent5"/>
                </a:solidFill>
                <a:latin typeface="Segoe UI Semilight" panose="020B0402040204020203" pitchFamily="34" charset="0"/>
              </a:rPr>
              <a:t>Supports Deep Learning Libraries/frameworks including:</a:t>
            </a:r>
          </a:p>
          <a:p>
            <a:pPr lvl="2">
              <a:lnSpc>
                <a:spcPts val="2100"/>
              </a:lnSpc>
              <a:spcBef>
                <a:spcPts val="0"/>
              </a:spcBef>
              <a:buClr>
                <a:schemeClr val="accent1"/>
              </a:buClr>
            </a:pPr>
            <a:r>
              <a:rPr lang="en-US" sz="1400">
                <a:solidFill>
                  <a:schemeClr val="accent5"/>
                </a:solidFill>
                <a:latin typeface="Segoe UI Semilight" panose="020B0402040204020203" pitchFamily="34" charset="0"/>
                <a:hlinkClick r:id="rId3"/>
              </a:rPr>
              <a:t>Microsoft Cognitive Toolkit (CNTK).</a:t>
            </a:r>
            <a:r>
              <a:rPr lang="en-US" sz="1400">
                <a:solidFill>
                  <a:schemeClr val="accent5"/>
                </a:solidFill>
                <a:latin typeface="Segoe UI Semilight" panose="020B0402040204020203" pitchFamily="34" charset="0"/>
              </a:rPr>
              <a:t> </a:t>
            </a:r>
          </a:p>
          <a:p>
            <a:pPr lvl="3">
              <a:lnSpc>
                <a:spcPts val="2100"/>
              </a:lnSpc>
              <a:spcBef>
                <a:spcPts val="0"/>
              </a:spcBef>
              <a:spcAft>
                <a:spcPts val="600"/>
              </a:spcAft>
              <a:buClr>
                <a:schemeClr val="accent1"/>
              </a:buClr>
              <a:buFont typeface="Courier New" panose="02070309020205020404" pitchFamily="49" charset="0"/>
              <a:buChar char="o"/>
            </a:pPr>
            <a:r>
              <a:rPr lang="en-US" sz="1204">
                <a:solidFill>
                  <a:schemeClr val="accent5"/>
                </a:solidFill>
                <a:latin typeface="Segoe UI Semilight" panose="020B0402040204020203" pitchFamily="34" charset="0"/>
                <a:hlinkClick r:id="rId4"/>
              </a:rPr>
              <a:t>Article</a:t>
            </a:r>
            <a:r>
              <a:rPr lang="en-US" sz="1204">
                <a:solidFill>
                  <a:schemeClr val="accent5"/>
                </a:solidFill>
                <a:latin typeface="Segoe UI Semilight" panose="020B0402040204020203" pitchFamily="34" charset="0"/>
              </a:rPr>
              <a:t> explains how to install CNTK on Azure Databricks. </a:t>
            </a:r>
            <a:endParaRPr lang="en-US" sz="1204">
              <a:solidFill>
                <a:schemeClr val="accent5"/>
              </a:solidFill>
              <a:latin typeface="Segoe UI Semilight" panose="020B0402040204020203" pitchFamily="34" charset="0"/>
              <a:hlinkClick r:id="rId5"/>
            </a:endParaRPr>
          </a:p>
          <a:p>
            <a:pPr lvl="2">
              <a:lnSpc>
                <a:spcPts val="2255"/>
              </a:lnSpc>
              <a:spcBef>
                <a:spcPts val="0"/>
              </a:spcBef>
              <a:spcAft>
                <a:spcPts val="600"/>
              </a:spcAft>
              <a:buClr>
                <a:schemeClr val="accent1"/>
              </a:buClr>
            </a:pPr>
            <a:r>
              <a:rPr lang="en-US" sz="1400">
                <a:solidFill>
                  <a:schemeClr val="accent5"/>
                </a:solidFill>
                <a:latin typeface="Segoe UI Semilight" panose="020B0402040204020203" pitchFamily="34" charset="0"/>
                <a:hlinkClick r:id="rId5"/>
              </a:rPr>
              <a:t>TensorFlowOnSpark</a:t>
            </a:r>
            <a:endParaRPr lang="en-US" sz="1400">
              <a:solidFill>
                <a:schemeClr val="accent5"/>
              </a:solidFill>
              <a:latin typeface="Segoe UI Semilight" panose="020B0402040204020203" pitchFamily="34" charset="0"/>
            </a:endParaRPr>
          </a:p>
          <a:p>
            <a:pPr lvl="2">
              <a:lnSpc>
                <a:spcPts val="2255"/>
              </a:lnSpc>
              <a:spcBef>
                <a:spcPts val="0"/>
              </a:spcBef>
              <a:spcAft>
                <a:spcPts val="600"/>
              </a:spcAft>
              <a:buClr>
                <a:schemeClr val="accent1"/>
              </a:buClr>
            </a:pPr>
            <a:r>
              <a:rPr lang="en-US" sz="1400">
                <a:solidFill>
                  <a:schemeClr val="accent5"/>
                </a:solidFill>
                <a:latin typeface="Segoe UI Semilight" panose="020B0402040204020203" pitchFamily="34" charset="0"/>
                <a:hlinkClick r:id="rId6"/>
              </a:rPr>
              <a:t>BigDL</a:t>
            </a:r>
            <a:endParaRPr lang="en-US" sz="1400">
              <a:solidFill>
                <a:schemeClr val="accent5"/>
              </a:solidFill>
              <a:latin typeface="Segoe UI Semilight" panose="020B0402040204020203" pitchFamily="34" charset="0"/>
            </a:endParaRPr>
          </a:p>
          <a:p>
            <a:pPr lvl="1">
              <a:lnSpc>
                <a:spcPts val="2000"/>
              </a:lnSpc>
              <a:spcBef>
                <a:spcPts val="0"/>
              </a:spcBef>
              <a:buClr>
                <a:schemeClr val="accent1"/>
              </a:buClr>
              <a:buFont typeface="Wingdings" panose="05000000000000000000" pitchFamily="2" charset="2"/>
              <a:buChar char="§"/>
            </a:pPr>
            <a:r>
              <a:rPr lang="en-US" sz="1600">
                <a:solidFill>
                  <a:schemeClr val="accent5"/>
                </a:solidFill>
                <a:latin typeface="Segoe UI Semilight" panose="020B0402040204020203" pitchFamily="34" charset="0"/>
              </a:rPr>
              <a:t>Offers </a:t>
            </a:r>
            <a:r>
              <a:rPr lang="en-US" sz="1600">
                <a:solidFill>
                  <a:schemeClr val="accent5"/>
                </a:solidFill>
                <a:latin typeface="Segoe UI Semilight" panose="020B0402040204020203" pitchFamily="34" charset="0"/>
                <a:hlinkClick r:id="rId7"/>
              </a:rPr>
              <a:t>Spark Deep Learning Pipelines</a:t>
            </a:r>
            <a:r>
              <a:rPr lang="en-US" sz="1600">
                <a:solidFill>
                  <a:schemeClr val="accent5"/>
                </a:solidFill>
                <a:latin typeface="Segoe UI Semilight" panose="020B0402040204020203" pitchFamily="34" charset="0"/>
              </a:rPr>
              <a:t>, a suite of tools for working with and processing images using deep learning using </a:t>
            </a:r>
            <a:r>
              <a:rPr lang="en-US" sz="1600">
                <a:solidFill>
                  <a:schemeClr val="accent5"/>
                </a:solidFill>
                <a:latin typeface="Segoe UI Semilight" panose="020B0402040204020203" pitchFamily="34" charset="0"/>
                <a:hlinkClick r:id="rId8"/>
              </a:rPr>
              <a:t>transfer learning</a:t>
            </a:r>
            <a:r>
              <a:rPr lang="en-US" sz="1600">
                <a:solidFill>
                  <a:schemeClr val="accent5"/>
                </a:solidFill>
                <a:latin typeface="Segoe UI Semilight" panose="020B0402040204020203" pitchFamily="34" charset="0"/>
              </a:rPr>
              <a:t>. It includes high-level APIs for common aspects of deep learning so they can be done efficiently in a few lines of code:</a:t>
            </a:r>
          </a:p>
          <a:p>
            <a:pPr lvl="2">
              <a:lnSpc>
                <a:spcPts val="2000"/>
              </a:lnSpc>
              <a:spcBef>
                <a:spcPts val="0"/>
              </a:spcBef>
            </a:pPr>
            <a:r>
              <a:rPr lang="en-US" sz="1400">
                <a:ln>
                  <a:solidFill>
                    <a:srgbClr val="FFFFFF">
                      <a:alpha val="0"/>
                    </a:srgbClr>
                  </a:solidFill>
                </a:ln>
                <a:solidFill>
                  <a:schemeClr val="accent5">
                    <a:lumMod val="75000"/>
                  </a:schemeClr>
                </a:solidFill>
                <a:latin typeface="Segoe UI Semilight" panose="020B0402040204020203" pitchFamily="34" charset="0"/>
                <a:ea typeface="Segoe UI" panose="020B0502040204020203" pitchFamily="34" charset="0"/>
              </a:rPr>
              <a:t>Image loading</a:t>
            </a:r>
          </a:p>
          <a:p>
            <a:pPr lvl="2">
              <a:lnSpc>
                <a:spcPts val="2000"/>
              </a:lnSpc>
              <a:spcBef>
                <a:spcPts val="0"/>
              </a:spcBef>
            </a:pPr>
            <a:r>
              <a:rPr lang="en-US" sz="1400">
                <a:ln>
                  <a:solidFill>
                    <a:srgbClr val="FFFFFF">
                      <a:alpha val="0"/>
                    </a:srgbClr>
                  </a:solidFill>
                </a:ln>
                <a:solidFill>
                  <a:schemeClr val="accent5">
                    <a:lumMod val="75000"/>
                  </a:schemeClr>
                </a:solidFill>
                <a:latin typeface="Segoe UI Semilight" panose="020B0402040204020203" pitchFamily="34" charset="0"/>
                <a:ea typeface="Segoe UI" panose="020B0502040204020203" pitchFamily="34" charset="0"/>
              </a:rPr>
              <a:t>Applying pre-trained models as transformers in a Spark ML pipeline</a:t>
            </a:r>
          </a:p>
          <a:p>
            <a:pPr lvl="2">
              <a:lnSpc>
                <a:spcPts val="2000"/>
              </a:lnSpc>
              <a:spcBef>
                <a:spcPts val="0"/>
              </a:spcBef>
            </a:pPr>
            <a:r>
              <a:rPr lang="en-US" sz="1400">
                <a:ln>
                  <a:solidFill>
                    <a:srgbClr val="FFFFFF">
                      <a:alpha val="0"/>
                    </a:srgbClr>
                  </a:solidFill>
                </a:ln>
                <a:solidFill>
                  <a:schemeClr val="accent5">
                    <a:lumMod val="75000"/>
                  </a:schemeClr>
                </a:solidFill>
                <a:latin typeface="Segoe UI Semilight" panose="020B0402040204020203" pitchFamily="34" charset="0"/>
                <a:ea typeface="Segoe UI" panose="020B0502040204020203" pitchFamily="34" charset="0"/>
              </a:rPr>
              <a:t>Transfer learning</a:t>
            </a:r>
          </a:p>
          <a:p>
            <a:pPr lvl="2">
              <a:lnSpc>
                <a:spcPts val="2000"/>
              </a:lnSpc>
              <a:spcBef>
                <a:spcPts val="0"/>
              </a:spcBef>
            </a:pPr>
            <a:r>
              <a:rPr lang="en-US" sz="1400">
                <a:ln>
                  <a:solidFill>
                    <a:srgbClr val="FFFFFF">
                      <a:alpha val="0"/>
                    </a:srgbClr>
                  </a:solidFill>
                </a:ln>
                <a:solidFill>
                  <a:schemeClr val="accent5">
                    <a:lumMod val="75000"/>
                  </a:schemeClr>
                </a:solidFill>
                <a:latin typeface="Segoe UI Semilight" panose="020B0402040204020203" pitchFamily="34" charset="0"/>
                <a:ea typeface="Segoe UI" panose="020B0502040204020203" pitchFamily="34" charset="0"/>
              </a:rPr>
              <a:t>Distributed hyperparameter tuning</a:t>
            </a:r>
          </a:p>
          <a:p>
            <a:pPr lvl="2">
              <a:lnSpc>
                <a:spcPts val="2000"/>
              </a:lnSpc>
              <a:spcBef>
                <a:spcPts val="0"/>
              </a:spcBef>
            </a:pPr>
            <a:r>
              <a:rPr lang="en-US" sz="1400">
                <a:ln>
                  <a:solidFill>
                    <a:srgbClr val="FFFFFF">
                      <a:alpha val="0"/>
                    </a:srgbClr>
                  </a:solidFill>
                </a:ln>
                <a:solidFill>
                  <a:schemeClr val="accent5">
                    <a:lumMod val="75000"/>
                  </a:schemeClr>
                </a:solidFill>
                <a:latin typeface="Segoe UI Semilight" panose="020B0402040204020203" pitchFamily="34" charset="0"/>
                <a:ea typeface="Segoe UI" panose="020B0502040204020203" pitchFamily="34" charset="0"/>
              </a:rPr>
              <a:t>Deploying models in DataFrames and SQL</a:t>
            </a:r>
          </a:p>
        </p:txBody>
      </p:sp>
      <p:pic>
        <p:nvPicPr>
          <p:cNvPr id="14338" name="Picture 2" descr="Deep Learning Pipeline">
            <a:extLst>
              <a:ext uri="{FF2B5EF4-FFF2-40B4-BE49-F238E27FC236}">
                <a16:creationId xmlns:a16="http://schemas.microsoft.com/office/drawing/2014/main" id="{DD2A4D27-BED2-4BD9-A03A-C29CCB01906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49155" y="4298228"/>
            <a:ext cx="4187884" cy="2019782"/>
          </a:xfrm>
          <a:prstGeom prst="rect">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1F245D1-957F-469B-BF39-0D69CEEB89DF}"/>
              </a:ext>
            </a:extLst>
          </p:cNvPr>
          <p:cNvSpPr txBox="1"/>
          <p:nvPr/>
        </p:nvSpPr>
        <p:spPr>
          <a:xfrm>
            <a:off x="476768" y="1041745"/>
            <a:ext cx="11064702" cy="738664"/>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Spark supports and integrates with a number of Deep Learning libraries and frameworks to make it easy to build and deploy Deep Learning applications</a:t>
            </a:r>
          </a:p>
        </p:txBody>
      </p:sp>
      <p:pic>
        <p:nvPicPr>
          <p:cNvPr id="14340" name="Picture 4" descr="https://databricks.com/wp-content/uploads/2017/06/image2-1.png">
            <a:extLst>
              <a:ext uri="{FF2B5EF4-FFF2-40B4-BE49-F238E27FC236}">
                <a16:creationId xmlns:a16="http://schemas.microsoft.com/office/drawing/2014/main" id="{E14D40C1-59DA-477C-A9F2-24A6C74A007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76304" y="2042481"/>
            <a:ext cx="4260735" cy="1619967"/>
          </a:xfrm>
          <a:prstGeom prst="rect">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72E7EB4-8AA7-4DD7-AB54-13798805C4B4}"/>
              </a:ext>
            </a:extLst>
          </p:cNvPr>
          <p:cNvSpPr/>
          <p:nvPr/>
        </p:nvSpPr>
        <p:spPr>
          <a:xfrm>
            <a:off x="8477075" y="3666824"/>
            <a:ext cx="251838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Distributed Hyperparameter Tuning</a:t>
            </a:r>
          </a:p>
        </p:txBody>
      </p:sp>
      <p:sp>
        <p:nvSpPr>
          <p:cNvPr id="6" name="Rectangle 5">
            <a:extLst>
              <a:ext uri="{FF2B5EF4-FFF2-40B4-BE49-F238E27FC236}">
                <a16:creationId xmlns:a16="http://schemas.microsoft.com/office/drawing/2014/main" id="{7B8A7C58-4BA1-49D8-AB68-294226E19AF4}"/>
              </a:ext>
            </a:extLst>
          </p:cNvPr>
          <p:cNvSpPr/>
          <p:nvPr/>
        </p:nvSpPr>
        <p:spPr>
          <a:xfrm>
            <a:off x="9296544" y="6303083"/>
            <a:ext cx="131869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Transfer Learning</a:t>
            </a:r>
          </a:p>
        </p:txBody>
      </p:sp>
    </p:spTree>
    <p:extLst>
      <p:ext uri="{BB962C8B-B14F-4D97-AF65-F5344CB8AC3E}">
        <p14:creationId xmlns:p14="http://schemas.microsoft.com/office/powerpoint/2010/main" val="307535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BCF474C2-CFC0-4E5D-8A99-0D1C8C0484A9}"/>
              </a:ext>
            </a:extLst>
          </p:cNvPr>
          <p:cNvSpPr/>
          <p:nvPr/>
        </p:nvSpPr>
        <p:spPr>
          <a:xfrm>
            <a:off x="5172122" y="1139465"/>
            <a:ext cx="6726259" cy="983968"/>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6CD8D076-5E38-4A8C-8FA9-75F26312E5F8}"/>
              </a:ext>
            </a:extLst>
          </p:cNvPr>
          <p:cNvSpPr/>
          <p:nvPr/>
        </p:nvSpPr>
        <p:spPr>
          <a:xfrm>
            <a:off x="5172122" y="2686318"/>
            <a:ext cx="6752958" cy="2909596"/>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Modeling with Azure Machine Learning</a:t>
            </a:r>
          </a:p>
        </p:txBody>
      </p:sp>
      <p:sp>
        <p:nvSpPr>
          <p:cNvPr id="64" name="TextBox 63">
            <a:extLst>
              <a:ext uri="{FF2B5EF4-FFF2-40B4-BE49-F238E27FC236}">
                <a16:creationId xmlns:a16="http://schemas.microsoft.com/office/drawing/2014/main" id="{65C13052-D8A9-4D41-BF34-113F4EF50AC4}"/>
              </a:ext>
            </a:extLst>
          </p:cNvPr>
          <p:cNvSpPr txBox="1"/>
          <p:nvPr/>
        </p:nvSpPr>
        <p:spPr>
          <a:xfrm>
            <a:off x="110923" y="1687368"/>
            <a:ext cx="4823763" cy="4250651"/>
          </a:xfrm>
          <a:prstGeom prst="rect">
            <a:avLst/>
          </a:prstGeom>
          <a:noFill/>
        </p:spPr>
        <p:txBody>
          <a:bodyPr wrap="square" lIns="182880" tIns="146304" rIns="182880" bIns="146304" rtlCol="0">
            <a:spAutoFit/>
          </a:bodyPr>
          <a:lstStyle/>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Author Python training scripts using </a:t>
            </a:r>
            <a:r>
              <a:rPr kumimoji="0" lang="en-US" sz="1400" b="0" i="0" u="none"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rPr>
              <a:t>Jupyter</a:t>
            </a: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Notebooks provided within the Azure Machine Learning Workbench or with Visual Studio Code</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Execute the training script on-premises or on a remote VM machine or HDInsight cluster</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Experimentation Service handles execution of ML experiments across environments, Git integration, access control, project roaming and sharing and records run history information.  </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Model Management Service tracks model versions and lineage across training runs. Models are stored, registered, and managed in the cloud.</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endPar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
        <p:nvSpPr>
          <p:cNvPr id="83" name="Rectangle 82">
            <a:extLst>
              <a:ext uri="{FF2B5EF4-FFF2-40B4-BE49-F238E27FC236}">
                <a16:creationId xmlns:a16="http://schemas.microsoft.com/office/drawing/2014/main" id="{DA33DBEC-C896-4870-B9DD-1AB7443C4B38}"/>
              </a:ext>
            </a:extLst>
          </p:cNvPr>
          <p:cNvSpPr/>
          <p:nvPr/>
        </p:nvSpPr>
        <p:spPr>
          <a:xfrm>
            <a:off x="9777332" y="3474998"/>
            <a:ext cx="2050612" cy="1986805"/>
          </a:xfrm>
          <a:prstGeom prst="rect">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D458F9BC-C870-49E7-8664-14577A31EF34}"/>
              </a:ext>
            </a:extLst>
          </p:cNvPr>
          <p:cNvSpPr txBox="1"/>
          <p:nvPr/>
        </p:nvSpPr>
        <p:spPr>
          <a:xfrm>
            <a:off x="9919916" y="3789922"/>
            <a:ext cx="1137639" cy="382308"/>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HDInsight</a:t>
            </a:r>
          </a:p>
        </p:txBody>
      </p:sp>
      <p:sp>
        <p:nvSpPr>
          <p:cNvPr id="86" name="TextBox 85">
            <a:extLst>
              <a:ext uri="{FF2B5EF4-FFF2-40B4-BE49-F238E27FC236}">
                <a16:creationId xmlns:a16="http://schemas.microsoft.com/office/drawing/2014/main" id="{36ACEBFA-7285-413C-99E3-437B961A271F}"/>
              </a:ext>
            </a:extLst>
          </p:cNvPr>
          <p:cNvSpPr txBox="1"/>
          <p:nvPr/>
        </p:nvSpPr>
        <p:spPr>
          <a:xfrm>
            <a:off x="5111162" y="2713987"/>
            <a:ext cx="3001598" cy="280718"/>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a:ln>
                  <a:noFill/>
                </a:ln>
                <a:solidFill>
                  <a:prstClr val="white"/>
                </a:solidFill>
                <a:effectLst/>
                <a:uLnTx/>
                <a:uFillTx/>
                <a:latin typeface="Calibri" panose="020F0502020204030204"/>
                <a:ea typeface="+mn-ea"/>
                <a:cs typeface="+mn-cs"/>
              </a:rPr>
              <a:t>Model Training Execution Environments</a:t>
            </a:r>
          </a:p>
        </p:txBody>
      </p:sp>
      <p:sp>
        <p:nvSpPr>
          <p:cNvPr id="87" name="TextBox 86">
            <a:extLst>
              <a:ext uri="{FF2B5EF4-FFF2-40B4-BE49-F238E27FC236}">
                <a16:creationId xmlns:a16="http://schemas.microsoft.com/office/drawing/2014/main" id="{A7BC054B-C6D6-4144-973D-975ED108144D}"/>
              </a:ext>
            </a:extLst>
          </p:cNvPr>
          <p:cNvSpPr txBox="1"/>
          <p:nvPr/>
        </p:nvSpPr>
        <p:spPr>
          <a:xfrm>
            <a:off x="9941673" y="4260996"/>
            <a:ext cx="1889909" cy="54239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Spark in HDInsight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A5D3B519-F0DF-45C2-B7E9-817D82DB0C08}"/>
              </a:ext>
            </a:extLst>
          </p:cNvPr>
          <p:cNvSpPr/>
          <p:nvPr/>
        </p:nvSpPr>
        <p:spPr>
          <a:xfrm>
            <a:off x="7543064" y="3476175"/>
            <a:ext cx="2050612" cy="1986805"/>
          </a:xfrm>
          <a:prstGeom prst="rect">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9" name="TextBox 88">
            <a:extLst>
              <a:ext uri="{FF2B5EF4-FFF2-40B4-BE49-F238E27FC236}">
                <a16:creationId xmlns:a16="http://schemas.microsoft.com/office/drawing/2014/main" id="{CD6FE211-2F15-47C7-9048-90F08503C78B}"/>
              </a:ext>
            </a:extLst>
          </p:cNvPr>
          <p:cNvSpPr txBox="1"/>
          <p:nvPr/>
        </p:nvSpPr>
        <p:spPr>
          <a:xfrm>
            <a:off x="7604272" y="3851118"/>
            <a:ext cx="1142086" cy="382308"/>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Azure VM</a:t>
            </a:r>
          </a:p>
        </p:txBody>
      </p:sp>
      <p:sp>
        <p:nvSpPr>
          <p:cNvPr id="90" name="TextBox 89">
            <a:extLst>
              <a:ext uri="{FF2B5EF4-FFF2-40B4-BE49-F238E27FC236}">
                <a16:creationId xmlns:a16="http://schemas.microsoft.com/office/drawing/2014/main" id="{DA95BFC6-9DE9-4DD3-924B-2AD3ED2C1602}"/>
              </a:ext>
            </a:extLst>
          </p:cNvPr>
          <p:cNvSpPr txBox="1"/>
          <p:nvPr/>
        </p:nvSpPr>
        <p:spPr>
          <a:xfrm>
            <a:off x="7523366" y="3049447"/>
            <a:ext cx="4293894" cy="318286"/>
          </a:xfrm>
          <a:prstGeom prst="rect">
            <a:avLst/>
          </a:prstGeom>
          <a:solidFill>
            <a:srgbClr val="E7E6E6">
              <a:lumMod val="50000"/>
            </a:srgbClr>
          </a:solid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a:ln>
                  <a:noFill/>
                </a:ln>
                <a:solidFill>
                  <a:prstClr val="white"/>
                </a:solidFill>
                <a:effectLst/>
                <a:uLnTx/>
                <a:uFillTx/>
                <a:latin typeface="Calibri" panose="020F0502020204030204"/>
                <a:ea typeface="+mn-ea"/>
                <a:cs typeface="+mn-cs"/>
              </a:rPr>
              <a:t>Remote Training</a:t>
            </a:r>
          </a:p>
        </p:txBody>
      </p:sp>
      <p:sp>
        <p:nvSpPr>
          <p:cNvPr id="91" name="TextBox 90">
            <a:extLst>
              <a:ext uri="{FF2B5EF4-FFF2-40B4-BE49-F238E27FC236}">
                <a16:creationId xmlns:a16="http://schemas.microsoft.com/office/drawing/2014/main" id="{6923A6E6-EE31-4718-A42A-F392F25E80B0}"/>
              </a:ext>
            </a:extLst>
          </p:cNvPr>
          <p:cNvSpPr txBox="1"/>
          <p:nvPr/>
        </p:nvSpPr>
        <p:spPr>
          <a:xfrm>
            <a:off x="7586826" y="4277452"/>
            <a:ext cx="1705412" cy="542399"/>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Docker container in </a:t>
            </a:r>
            <a:b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Linux VM</a:t>
            </a:r>
          </a:p>
        </p:txBody>
      </p:sp>
      <p:pic>
        <p:nvPicPr>
          <p:cNvPr id="92" name="Picture 91">
            <a:extLst>
              <a:ext uri="{FF2B5EF4-FFF2-40B4-BE49-F238E27FC236}">
                <a16:creationId xmlns:a16="http://schemas.microsoft.com/office/drawing/2014/main" id="{5A3FD5CC-C09B-47D0-9818-235C7AA9A1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95055" y="3417070"/>
            <a:ext cx="795822" cy="795822"/>
          </a:xfrm>
          <a:prstGeom prst="rect">
            <a:avLst/>
          </a:prstGeom>
        </p:spPr>
      </p:pic>
      <p:sp>
        <p:nvSpPr>
          <p:cNvPr id="93" name="TextBox 92">
            <a:extLst>
              <a:ext uri="{FF2B5EF4-FFF2-40B4-BE49-F238E27FC236}">
                <a16:creationId xmlns:a16="http://schemas.microsoft.com/office/drawing/2014/main" id="{3D6DB4DB-A232-431C-9914-EA2E34858792}"/>
              </a:ext>
            </a:extLst>
          </p:cNvPr>
          <p:cNvSpPr txBox="1"/>
          <p:nvPr/>
        </p:nvSpPr>
        <p:spPr>
          <a:xfrm>
            <a:off x="5323613" y="3049447"/>
            <a:ext cx="2104934" cy="318286"/>
          </a:xfrm>
          <a:prstGeom prst="rect">
            <a:avLst/>
          </a:prstGeom>
          <a:solidFill>
            <a:srgbClr val="70AD47"/>
          </a:solid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1" i="0" u="none" strike="noStrike" kern="0" cap="none" spc="0" normalizeH="0" baseline="0" noProof="0">
                <a:ln>
                  <a:noFill/>
                </a:ln>
                <a:solidFill>
                  <a:prstClr val="white"/>
                </a:solidFill>
                <a:effectLst/>
                <a:uLnTx/>
                <a:uFillTx/>
                <a:latin typeface="Calibri" panose="020F0502020204030204"/>
                <a:ea typeface="+mn-ea"/>
                <a:cs typeface="+mn-cs"/>
              </a:rPr>
              <a:t>Local Training</a:t>
            </a:r>
          </a:p>
        </p:txBody>
      </p:sp>
      <p:sp>
        <p:nvSpPr>
          <p:cNvPr id="94" name="Rectangle 93">
            <a:extLst>
              <a:ext uri="{FF2B5EF4-FFF2-40B4-BE49-F238E27FC236}">
                <a16:creationId xmlns:a16="http://schemas.microsoft.com/office/drawing/2014/main" id="{3D596A05-48E7-427A-81D6-18CD419A0F77}"/>
              </a:ext>
            </a:extLst>
          </p:cNvPr>
          <p:cNvSpPr/>
          <p:nvPr/>
        </p:nvSpPr>
        <p:spPr>
          <a:xfrm>
            <a:off x="5328783" y="3461698"/>
            <a:ext cx="2050612" cy="1986805"/>
          </a:xfrm>
          <a:prstGeom prst="rect">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427934AE-EFBA-42B0-9336-5666077F9EA8}"/>
              </a:ext>
            </a:extLst>
          </p:cNvPr>
          <p:cNvSpPr txBox="1"/>
          <p:nvPr/>
        </p:nvSpPr>
        <p:spPr>
          <a:xfrm>
            <a:off x="5389991" y="3836641"/>
            <a:ext cx="1107753" cy="382308"/>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solidFill>
                <a:effectLst/>
                <a:uLnTx/>
                <a:uFillTx/>
                <a:latin typeface="Calibri" panose="020F0502020204030204"/>
                <a:ea typeface="+mn-ea"/>
                <a:cs typeface="+mn-cs"/>
              </a:rPr>
              <a:t>Azure ML</a:t>
            </a:r>
          </a:p>
        </p:txBody>
      </p:sp>
      <p:sp>
        <p:nvSpPr>
          <p:cNvPr id="96" name="TextBox 95">
            <a:extLst>
              <a:ext uri="{FF2B5EF4-FFF2-40B4-BE49-F238E27FC236}">
                <a16:creationId xmlns:a16="http://schemas.microsoft.com/office/drawing/2014/main" id="{E1F819EF-921F-4064-B639-99770DE3EE96}"/>
              </a:ext>
            </a:extLst>
          </p:cNvPr>
          <p:cNvSpPr txBox="1"/>
          <p:nvPr/>
        </p:nvSpPr>
        <p:spPr>
          <a:xfrm>
            <a:off x="5423804" y="4323439"/>
            <a:ext cx="1868417" cy="542399"/>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Local Python 3.5.2 Environment</a:t>
            </a:r>
          </a:p>
        </p:txBody>
      </p:sp>
      <p:sp>
        <p:nvSpPr>
          <p:cNvPr id="97" name="TextBox 96">
            <a:extLst>
              <a:ext uri="{FF2B5EF4-FFF2-40B4-BE49-F238E27FC236}">
                <a16:creationId xmlns:a16="http://schemas.microsoft.com/office/drawing/2014/main" id="{923BCA9D-972E-4C5D-8121-CB7F1F9720BE}"/>
              </a:ext>
            </a:extLst>
          </p:cNvPr>
          <p:cNvSpPr txBox="1"/>
          <p:nvPr/>
        </p:nvSpPr>
        <p:spPr>
          <a:xfrm>
            <a:off x="5414750" y="4966660"/>
            <a:ext cx="1908207" cy="318286"/>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solidFill>
                  <a:prstClr val="black"/>
                </a:solidFill>
                <a:effectLst/>
                <a:uLnTx/>
                <a:uFillTx/>
                <a:latin typeface="Calibri" panose="020F0502020204030204"/>
                <a:ea typeface="+mn-ea"/>
                <a:cs typeface="+mn-cs"/>
              </a:rPr>
              <a:t>Local Docker container</a:t>
            </a:r>
          </a:p>
        </p:txBody>
      </p:sp>
      <p:pic>
        <p:nvPicPr>
          <p:cNvPr id="98" name="Picture 8" descr="Image result for docker">
            <a:extLst>
              <a:ext uri="{FF2B5EF4-FFF2-40B4-BE49-F238E27FC236}">
                <a16:creationId xmlns:a16="http://schemas.microsoft.com/office/drawing/2014/main" id="{AE9ED2C6-5B96-4B80-8FB8-A6D890DB67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1824" y="3635589"/>
            <a:ext cx="576889" cy="43105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0" descr="https://ms-toolsai.gallerycdn.vsassets.io/extensions/ms-toolsai/vscode-ai/0.1.2/1507534591592/Microsoft.VisualStudio.Services.Icons.Default">
            <a:extLst>
              <a:ext uri="{FF2B5EF4-FFF2-40B4-BE49-F238E27FC236}">
                <a16:creationId xmlns:a16="http://schemas.microsoft.com/office/drawing/2014/main" id="{9F39D118-11DE-4090-9F54-911DEF01CD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3394" y="3586487"/>
            <a:ext cx="543352" cy="543352"/>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36EC023E-B82C-4268-8D6D-A9B9AB1285E9}"/>
              </a:ext>
            </a:extLst>
          </p:cNvPr>
          <p:cNvSpPr/>
          <p:nvPr/>
        </p:nvSpPr>
        <p:spPr>
          <a:xfrm>
            <a:off x="5172122" y="6167465"/>
            <a:ext cx="2001460" cy="608200"/>
          </a:xfrm>
          <a:prstGeom prst="rect">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AEAEA">
                    <a:lumMod val="10000"/>
                  </a:srgbClr>
                </a:solidFill>
                <a:effectLst/>
                <a:uLnTx/>
                <a:uFillTx/>
                <a:latin typeface="Calibri" panose="020F0502020204030204"/>
                <a:ea typeface="+mn-ea"/>
                <a:cs typeface="+mn-cs"/>
              </a:rPr>
              <a:t>Experiment Service</a:t>
            </a:r>
          </a:p>
        </p:txBody>
      </p:sp>
      <p:sp>
        <p:nvSpPr>
          <p:cNvPr id="101" name="Rectangle 100">
            <a:extLst>
              <a:ext uri="{FF2B5EF4-FFF2-40B4-BE49-F238E27FC236}">
                <a16:creationId xmlns:a16="http://schemas.microsoft.com/office/drawing/2014/main" id="{BD212058-3262-41E0-9E43-B8DD905C2B77}"/>
              </a:ext>
            </a:extLst>
          </p:cNvPr>
          <p:cNvSpPr/>
          <p:nvPr/>
        </p:nvSpPr>
        <p:spPr>
          <a:xfrm>
            <a:off x="9327819" y="6167465"/>
            <a:ext cx="2001460" cy="608200"/>
          </a:xfrm>
          <a:prstGeom prst="rect">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AEAEA">
                    <a:lumMod val="10000"/>
                  </a:srgbClr>
                </a:solidFill>
                <a:effectLst/>
                <a:uLnTx/>
                <a:uFillTx/>
                <a:latin typeface="Calibri" panose="020F0502020204030204"/>
                <a:ea typeface="+mn-ea"/>
                <a:cs typeface="+mn-cs"/>
              </a:rPr>
              <a:t>Model Management Service</a:t>
            </a:r>
          </a:p>
        </p:txBody>
      </p:sp>
      <p:sp>
        <p:nvSpPr>
          <p:cNvPr id="102" name="Rectangle 101">
            <a:extLst>
              <a:ext uri="{FF2B5EF4-FFF2-40B4-BE49-F238E27FC236}">
                <a16:creationId xmlns:a16="http://schemas.microsoft.com/office/drawing/2014/main" id="{5E8C1AE3-7856-40A9-93B6-A88B07B116CE}"/>
              </a:ext>
            </a:extLst>
          </p:cNvPr>
          <p:cNvSpPr/>
          <p:nvPr/>
        </p:nvSpPr>
        <p:spPr>
          <a:xfrm>
            <a:off x="5375322" y="1417111"/>
            <a:ext cx="2001460" cy="608200"/>
          </a:xfrm>
          <a:prstGeom prst="rect">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AEAEA">
                    <a:lumMod val="10000"/>
                  </a:srgbClr>
                </a:solidFill>
                <a:effectLst/>
                <a:uLnTx/>
                <a:uFillTx/>
                <a:latin typeface="Calibri" panose="020F0502020204030204"/>
                <a:ea typeface="+mn-ea"/>
                <a:cs typeface="+mn-cs"/>
              </a:rPr>
              <a:t>Workbench</a:t>
            </a:r>
          </a:p>
        </p:txBody>
      </p:sp>
      <p:sp>
        <p:nvSpPr>
          <p:cNvPr id="103" name="Rectangle 102">
            <a:extLst>
              <a:ext uri="{FF2B5EF4-FFF2-40B4-BE49-F238E27FC236}">
                <a16:creationId xmlns:a16="http://schemas.microsoft.com/office/drawing/2014/main" id="{429CFF82-433D-4637-8CF8-7D4EE0625AD3}"/>
              </a:ext>
            </a:extLst>
          </p:cNvPr>
          <p:cNvSpPr/>
          <p:nvPr/>
        </p:nvSpPr>
        <p:spPr>
          <a:xfrm>
            <a:off x="7554938" y="1416446"/>
            <a:ext cx="2001460" cy="608200"/>
          </a:xfrm>
          <a:prstGeom prst="rect">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solidFill>
                  <a:srgbClr val="EAEAEA">
                    <a:lumMod val="10000"/>
                  </a:srgbClr>
                </a:solidFill>
                <a:effectLst/>
                <a:uLnTx/>
                <a:uFillTx/>
                <a:latin typeface="Calibri" panose="020F0502020204030204"/>
                <a:ea typeface="+mn-ea"/>
                <a:cs typeface="+mn-cs"/>
              </a:rPr>
              <a:t>Jupyter</a:t>
            </a:r>
            <a:r>
              <a:rPr kumimoji="0" lang="en-US" sz="1600" b="0" i="0" u="none" strike="noStrike" kern="0" cap="none" spc="0" normalizeH="0" baseline="0" noProof="0">
                <a:ln>
                  <a:noFill/>
                </a:ln>
                <a:solidFill>
                  <a:srgbClr val="EAEAEA">
                    <a:lumMod val="10000"/>
                  </a:srgbClr>
                </a:solidFill>
                <a:effectLst/>
                <a:uLnTx/>
                <a:uFillTx/>
                <a:latin typeface="Calibri" panose="020F0502020204030204"/>
                <a:ea typeface="+mn-ea"/>
                <a:cs typeface="+mn-cs"/>
              </a:rPr>
              <a:t> Notebooks</a:t>
            </a:r>
          </a:p>
        </p:txBody>
      </p:sp>
      <p:sp>
        <p:nvSpPr>
          <p:cNvPr id="104" name="Rectangle 103">
            <a:extLst>
              <a:ext uri="{FF2B5EF4-FFF2-40B4-BE49-F238E27FC236}">
                <a16:creationId xmlns:a16="http://schemas.microsoft.com/office/drawing/2014/main" id="{E98996E2-2B54-42E3-8040-7461CF676D3D}"/>
              </a:ext>
            </a:extLst>
          </p:cNvPr>
          <p:cNvSpPr/>
          <p:nvPr/>
        </p:nvSpPr>
        <p:spPr>
          <a:xfrm>
            <a:off x="9732873" y="1429674"/>
            <a:ext cx="2001460" cy="608200"/>
          </a:xfrm>
          <a:prstGeom prst="rect">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EAEAEA">
                    <a:lumMod val="10000"/>
                  </a:srgbClr>
                </a:solidFill>
                <a:effectLst/>
                <a:uLnTx/>
                <a:uFillTx/>
                <a:latin typeface="Calibri" panose="020F0502020204030204"/>
                <a:ea typeface="+mn-ea"/>
                <a:cs typeface="+mn-cs"/>
              </a:rPr>
              <a:t>Visual Studio Code</a:t>
            </a:r>
          </a:p>
        </p:txBody>
      </p:sp>
      <p:sp>
        <p:nvSpPr>
          <p:cNvPr id="105" name="TextBox 104">
            <a:extLst>
              <a:ext uri="{FF2B5EF4-FFF2-40B4-BE49-F238E27FC236}">
                <a16:creationId xmlns:a16="http://schemas.microsoft.com/office/drawing/2014/main" id="{18A2C574-2339-44BA-AA48-FAE2CE23DADC}"/>
              </a:ext>
            </a:extLst>
          </p:cNvPr>
          <p:cNvSpPr txBox="1"/>
          <p:nvPr/>
        </p:nvSpPr>
        <p:spPr>
          <a:xfrm>
            <a:off x="5315843" y="1125483"/>
            <a:ext cx="2531275" cy="28071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24" b="1" i="0" u="none" strike="noStrike" kern="1200" cap="none" spc="0" normalizeH="0" baseline="0" noProof="0">
                <a:ln>
                  <a:noFill/>
                </a:ln>
                <a:solidFill>
                  <a:srgbClr val="FFFFFF"/>
                </a:solidFill>
                <a:effectLst/>
                <a:uLnTx/>
                <a:uFillTx/>
                <a:latin typeface="Calibri" panose="020F0502020204030204"/>
                <a:ea typeface="+mn-ea"/>
                <a:cs typeface="+mn-cs"/>
              </a:rPr>
              <a:t>Development Environment</a:t>
            </a:r>
          </a:p>
        </p:txBody>
      </p:sp>
      <p:sp>
        <p:nvSpPr>
          <p:cNvPr id="2" name="TextBox 1">
            <a:extLst>
              <a:ext uri="{FF2B5EF4-FFF2-40B4-BE49-F238E27FC236}">
                <a16:creationId xmlns:a16="http://schemas.microsoft.com/office/drawing/2014/main" id="{24057D46-2AA9-4976-A28C-C5FE9B048802}"/>
              </a:ext>
            </a:extLst>
          </p:cNvPr>
          <p:cNvSpPr txBox="1"/>
          <p:nvPr/>
        </p:nvSpPr>
        <p:spPr>
          <a:xfrm>
            <a:off x="7662208" y="2163603"/>
            <a:ext cx="1931461"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Training script &amp; config</a:t>
            </a:r>
          </a:p>
        </p:txBody>
      </p:sp>
      <p:sp>
        <p:nvSpPr>
          <p:cNvPr id="108" name="TextBox 107">
            <a:extLst>
              <a:ext uri="{FF2B5EF4-FFF2-40B4-BE49-F238E27FC236}">
                <a16:creationId xmlns:a16="http://schemas.microsoft.com/office/drawing/2014/main" id="{C375880E-3A18-48F6-AD5C-71447F40A070}"/>
              </a:ext>
            </a:extLst>
          </p:cNvPr>
          <p:cNvSpPr txBox="1"/>
          <p:nvPr/>
        </p:nvSpPr>
        <p:spPr>
          <a:xfrm>
            <a:off x="9272867" y="5650656"/>
            <a:ext cx="2120099"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Trained model</a:t>
            </a:r>
          </a:p>
        </p:txBody>
      </p:sp>
      <p:sp>
        <p:nvSpPr>
          <p:cNvPr id="109" name="TextBox 108">
            <a:extLst>
              <a:ext uri="{FF2B5EF4-FFF2-40B4-BE49-F238E27FC236}">
                <a16:creationId xmlns:a16="http://schemas.microsoft.com/office/drawing/2014/main" id="{38D0CE93-0FE2-4C1E-8B1E-BCC0A3E2A1BA}"/>
              </a:ext>
            </a:extLst>
          </p:cNvPr>
          <p:cNvSpPr txBox="1"/>
          <p:nvPr/>
        </p:nvSpPr>
        <p:spPr>
          <a:xfrm>
            <a:off x="5243242" y="5651386"/>
            <a:ext cx="2120099"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Experiment run history</a:t>
            </a:r>
          </a:p>
        </p:txBody>
      </p:sp>
      <p:cxnSp>
        <p:nvCxnSpPr>
          <p:cNvPr id="5" name="Straight Arrow Connector 4">
            <a:extLst>
              <a:ext uri="{FF2B5EF4-FFF2-40B4-BE49-F238E27FC236}">
                <a16:creationId xmlns:a16="http://schemas.microsoft.com/office/drawing/2014/main" id="{27980182-9D86-4E12-B702-F8AD75FF2ADF}"/>
              </a:ext>
            </a:extLst>
          </p:cNvPr>
          <p:cNvCxnSpPr/>
          <p:nvPr/>
        </p:nvCxnSpPr>
        <p:spPr>
          <a:xfrm>
            <a:off x="7777667" y="2141590"/>
            <a:ext cx="0" cy="4616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8D99690-30A6-4F13-BAE4-D9523E2DCF07}"/>
              </a:ext>
            </a:extLst>
          </p:cNvPr>
          <p:cNvCxnSpPr/>
          <p:nvPr/>
        </p:nvCxnSpPr>
        <p:spPr>
          <a:xfrm>
            <a:off x="5315843" y="5650655"/>
            <a:ext cx="0" cy="4616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B6E9E39-AC6E-433C-8A56-7F2192E9CC7F}"/>
              </a:ext>
            </a:extLst>
          </p:cNvPr>
          <p:cNvCxnSpPr/>
          <p:nvPr/>
        </p:nvCxnSpPr>
        <p:spPr>
          <a:xfrm>
            <a:off x="9777332" y="5650654"/>
            <a:ext cx="0" cy="4616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76685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A0E6F3-0619-4E5B-9EBF-4A90B871A29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Machine Learning Studio</a:t>
            </a:r>
          </a:p>
        </p:txBody>
      </p:sp>
      <p:sp>
        <p:nvSpPr>
          <p:cNvPr id="4" name="Text Placeholder 3">
            <a:extLst>
              <a:ext uri="{FF2B5EF4-FFF2-40B4-BE49-F238E27FC236}">
                <a16:creationId xmlns:a16="http://schemas.microsoft.com/office/drawing/2014/main" id="{803FA47C-BD54-4042-9A72-937DD2C620A2}"/>
              </a:ext>
            </a:extLst>
          </p:cNvPr>
          <p:cNvSpPr>
            <a:spLocks noGrp="1"/>
          </p:cNvSpPr>
          <p:nvPr>
            <p:ph type="body" sz="quarter" idx="11"/>
          </p:nvPr>
        </p:nvSpPr>
        <p:spPr>
          <a:xfrm>
            <a:off x="264573" y="796272"/>
            <a:ext cx="11655078" cy="945002"/>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Collaborative, drag-and-drop tool to build, test, and deploy predictive analytics solution</a:t>
            </a:r>
          </a:p>
        </p:txBody>
      </p:sp>
      <p:sp>
        <p:nvSpPr>
          <p:cNvPr id="5" name="TextBox 4">
            <a:extLst>
              <a:ext uri="{FF2B5EF4-FFF2-40B4-BE49-F238E27FC236}">
                <a16:creationId xmlns:a16="http://schemas.microsoft.com/office/drawing/2014/main" id="{3ADA3BCB-F96A-4324-BB91-9CBE340FC427}"/>
              </a:ext>
            </a:extLst>
          </p:cNvPr>
          <p:cNvSpPr txBox="1"/>
          <p:nvPr/>
        </p:nvSpPr>
        <p:spPr>
          <a:xfrm>
            <a:off x="3454212" y="6309956"/>
            <a:ext cx="6002221"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16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Microsoft Azure Machine Learning Studio Capabilities Overview</a:t>
            </a:r>
            <a:endPar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 name="TextBox 5">
            <a:extLst>
              <a:ext uri="{FF2B5EF4-FFF2-40B4-BE49-F238E27FC236}">
                <a16:creationId xmlns:a16="http://schemas.microsoft.com/office/drawing/2014/main" id="{470840C5-C204-4242-857C-A074C87628A4}"/>
              </a:ext>
            </a:extLst>
          </p:cNvPr>
          <p:cNvSpPr txBox="1"/>
          <p:nvPr/>
        </p:nvSpPr>
        <p:spPr>
          <a:xfrm>
            <a:off x="0" y="2173437"/>
            <a:ext cx="6208295" cy="3078279"/>
          </a:xfrm>
          <a:prstGeom prst="rect">
            <a:avLst/>
          </a:prstGeom>
          <a:noFill/>
        </p:spPr>
        <p:txBody>
          <a:bodyPr wrap="square" lIns="182880" tIns="146304" rIns="182880" bIns="146304" rtlCol="0">
            <a:spAutoFit/>
          </a:bodyPr>
          <a:lstStyle/>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Browser-based, no coding, graphical tool to build predictive analytics apps</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Serverless Azure service</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99.95% SLA</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Supports multiple algorithms, data source and data formats.</a:t>
            </a:r>
          </a:p>
          <a:p>
            <a:pPr marL="572581" marR="0" lvl="1" indent="-274320" algn="l" defTabSz="914192" rtl="0" eaLnBrk="1" fontAlgn="auto" latinLnBrk="0" hangingPunct="1">
              <a:lnSpc>
                <a:spcPts val="1900"/>
              </a:lnSpc>
              <a:spcBef>
                <a:spcPts val="0"/>
              </a:spcBef>
              <a:spcAft>
                <a:spcPts val="3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Trained models can be deployed as Request-Response Service (RRS), Batch Execution Service (BES).</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Gallery</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600" b="0" i="0" u="none" strike="noStrike" kern="1200" cap="none" spc="0" normalizeH="0" baseline="0" noProof="0">
                <a:ln>
                  <a:noFill/>
                </a:ln>
                <a:solidFill>
                  <a:srgbClr val="505050"/>
                </a:solidFill>
                <a:effectLst/>
                <a:uLnTx/>
                <a:uFillTx/>
                <a:latin typeface="Segoe UI Semilight"/>
                <a:ea typeface="+mn-ea"/>
                <a:cs typeface="+mn-cs"/>
              </a:rPr>
              <a:t>includes </a:t>
            </a: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community contributed solutions.</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pic>
        <p:nvPicPr>
          <p:cNvPr id="9" name="Picture 8">
            <a:extLst>
              <a:ext uri="{FF2B5EF4-FFF2-40B4-BE49-F238E27FC236}">
                <a16:creationId xmlns:a16="http://schemas.microsoft.com/office/drawing/2014/main" id="{D3B72091-A5E5-4952-9F14-4DCFB38C1BAC}"/>
              </a:ext>
            </a:extLst>
          </p:cNvPr>
          <p:cNvPicPr>
            <a:picLocks noChangeAspect="1"/>
          </p:cNvPicPr>
          <p:nvPr/>
        </p:nvPicPr>
        <p:blipFill>
          <a:blip r:embed="rId5">
            <a:duotone>
              <a:schemeClr val="accent5">
                <a:shade val="45000"/>
                <a:satMod val="135000"/>
              </a:schemeClr>
              <a:prstClr val="white"/>
            </a:duotone>
          </a:blip>
          <a:stretch>
            <a:fillRect/>
          </a:stretch>
        </p:blipFill>
        <p:spPr>
          <a:xfrm>
            <a:off x="6515314" y="2248035"/>
            <a:ext cx="4772892" cy="2929085"/>
          </a:xfrm>
          <a:prstGeom prst="rect">
            <a:avLst/>
          </a:prstGeom>
          <a:ln>
            <a:solidFill>
              <a:schemeClr val="bg1">
                <a:lumMod val="75000"/>
              </a:schemeClr>
            </a:solidFill>
          </a:ln>
        </p:spPr>
      </p:pic>
    </p:spTree>
    <p:extLst>
      <p:ext uri="{BB962C8B-B14F-4D97-AF65-F5344CB8AC3E}">
        <p14:creationId xmlns:p14="http://schemas.microsoft.com/office/powerpoint/2010/main" val="30204854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357996" y="5921081"/>
              <a:ext cx="1188720" cy="886674"/>
              <a:chOff x="7357996" y="5921081"/>
              <a:chExt cx="1188720" cy="8866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35799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Machine Learning</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Machine Learning (AML) can be a good option for modeling</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5065209"/>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Choice of code-first or drag-and-drop training environments</a:t>
                      </a:r>
                    </a:p>
                  </a:txBody>
                  <a:tcPr anchor="ctr"/>
                </a:tc>
                <a:tc>
                  <a:txBody>
                    <a:bodyPr/>
                    <a:lstStyle/>
                    <a:p>
                      <a:r>
                        <a:rPr lang="en-US" sz="1600">
                          <a:latin typeface="Segoe UI Semilight" panose="020B0402040204020203" pitchFamily="34" charset="0"/>
                          <a:cs typeface="Segoe UI Semilight" panose="020B0402040204020203" pitchFamily="34" charset="0"/>
                        </a:rPr>
                        <a:t>AML can be used to train models using Python scripts or by designing graphical flows within Azure Machine Learning Studio.</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Train models against any scale of data</a:t>
                      </a:r>
                    </a:p>
                  </a:txBody>
                  <a:tcPr anchor="ctr"/>
                </a:tc>
                <a:tc>
                  <a:txBody>
                    <a:bodyPr/>
                    <a:lstStyle/>
                    <a:p>
                      <a:r>
                        <a:rPr lang="en-US" sz="1600">
                          <a:latin typeface="Segoe UI Semilight" panose="020B0402040204020203" pitchFamily="34" charset="0"/>
                          <a:cs typeface="Segoe UI Semilight" panose="020B0402040204020203" pitchFamily="34" charset="0"/>
                        </a:rPr>
                        <a:t>AML training can be performed on small datasets where the training runs a single machine and scale to large datasets stored in HDFS and trained using an HDInsight Spark cluster. Models trained using AML Studio require datasets smaller than 10 GB.</a:t>
                      </a: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Choice in performing training on-premises or in the cloud</a:t>
                      </a:r>
                    </a:p>
                  </a:txBody>
                  <a:tcPr anchor="ctr"/>
                </a:tc>
                <a:tc>
                  <a:txBody>
                    <a:bodyPr/>
                    <a:lstStyle/>
                    <a:p>
                      <a:r>
                        <a:rPr lang="en-US" sz="1600">
                          <a:latin typeface="Segoe UI Semilight" panose="020B0402040204020203" pitchFamily="34" charset="0"/>
                          <a:cs typeface="Segoe UI Semilight" panose="020B0402040204020203" pitchFamily="34" charset="0"/>
                        </a:rPr>
                        <a:t>AML does not require model training to occur in Azure. With support for executing training experiments directly on a local machines, in any Linux Docker container (on-premises or running in a VM in Azure), or using an HDInsight Spark cluster. Models trained using AML Studio can execute only in Azure.</a:t>
                      </a: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Train models using the libraries, frameworks and tools you already use</a:t>
                      </a:r>
                    </a:p>
                  </a:txBody>
                  <a:tcPr anchor="ctr"/>
                </a:tc>
                <a:tc>
                  <a:txBody>
                    <a:bodyPr/>
                    <a:lstStyle/>
                    <a:p>
                      <a:r>
                        <a:rPr lang="en-US" sz="1600">
                          <a:latin typeface="Segoe UI Semilight" panose="020B0402040204020203" pitchFamily="34" charset="0"/>
                          <a:cs typeface="Segoe UI Semilight" panose="020B0402040204020203" pitchFamily="34" charset="0"/>
                        </a:rPr>
                        <a:t>AML provides first class support for authoring training scripts in Python and using Spark </a:t>
                      </a:r>
                      <a:r>
                        <a:rPr lang="en-US" sz="1600" err="1">
                          <a:latin typeface="Segoe UI Semilight" panose="020B0402040204020203" pitchFamily="34" charset="0"/>
                          <a:cs typeface="Segoe UI Semilight" panose="020B0402040204020203" pitchFamily="34" charset="0"/>
                        </a:rPr>
                        <a:t>MLlib</a:t>
                      </a:r>
                      <a:r>
                        <a:rPr lang="en-US" sz="1600">
                          <a:latin typeface="Segoe UI Semilight" panose="020B0402040204020203" pitchFamily="34" charset="0"/>
                          <a:cs typeface="Segoe UI Semilight" panose="020B0402040204020203" pitchFamily="34" charset="0"/>
                        </a:rPr>
                        <a:t>, Cognitive Toolkit, TensorFlow and </a:t>
                      </a:r>
                      <a:r>
                        <a:rPr lang="en-US" sz="1600" err="1">
                          <a:latin typeface="Segoe UI Semilight" panose="020B0402040204020203" pitchFamily="34" charset="0"/>
                          <a:cs typeface="Segoe UI Semilight" panose="020B0402040204020203" pitchFamily="34" charset="0"/>
                        </a:rPr>
                        <a:t>Scikit</a:t>
                      </a:r>
                      <a:r>
                        <a:rPr lang="en-US" sz="1600">
                          <a:latin typeface="Segoe UI Semilight" panose="020B0402040204020203" pitchFamily="34" charset="0"/>
                          <a:cs typeface="Segoe UI Semilight" panose="020B0402040204020203" pitchFamily="34" charset="0"/>
                        </a:rPr>
                        <a:t>-Learn. Visual Studio Code and </a:t>
                      </a:r>
                      <a:r>
                        <a:rPr lang="en-US" sz="1600" err="1">
                          <a:latin typeface="Segoe UI Semilight" panose="020B0402040204020203" pitchFamily="34" charset="0"/>
                          <a:cs typeface="Segoe UI Semilight" panose="020B0402040204020203" pitchFamily="34" charset="0"/>
                        </a:rPr>
                        <a:t>Jupyter</a:t>
                      </a:r>
                      <a:r>
                        <a:rPr lang="en-US" sz="1600">
                          <a:latin typeface="Segoe UI Semilight" panose="020B0402040204020203" pitchFamily="34" charset="0"/>
                          <a:cs typeface="Segoe UI Semilight" panose="020B0402040204020203" pitchFamily="34" charset="0"/>
                        </a:rPr>
                        <a:t> Notebooks are supported environments for authoring your training scripts. </a:t>
                      </a:r>
                    </a:p>
                  </a:txBody>
                  <a:tcPr anchor="ctr"/>
                </a:tc>
                <a:extLst>
                  <a:ext uri="{0D108BD9-81ED-4DB2-BD59-A6C34878D82A}">
                    <a16:rowId xmlns:a16="http://schemas.microsoft.com/office/drawing/2014/main" val="3784778137"/>
                  </a:ext>
                </a:extLst>
              </a:tr>
              <a:tr h="973873">
                <a:tc>
                  <a:txBody>
                    <a:bodyPr/>
                    <a:lstStyle/>
                    <a:p>
                      <a:r>
                        <a:rPr lang="en-US" sz="1600">
                          <a:latin typeface="Segoe UI Semilight" panose="020B0402040204020203" pitchFamily="34" charset="0"/>
                          <a:cs typeface="Segoe UI Semilight" panose="020B0402040204020203" pitchFamily="34" charset="0"/>
                        </a:rPr>
                        <a:t>Versioning and reproducibility</a:t>
                      </a:r>
                    </a:p>
                  </a:txBody>
                  <a:tcPr anchor="ctr"/>
                </a:tc>
                <a:tc>
                  <a:txBody>
                    <a:bodyPr/>
                    <a:lstStyle/>
                    <a:p>
                      <a:r>
                        <a:rPr lang="en-US" sz="1600" dirty="0">
                          <a:latin typeface="Segoe UI Semilight" panose="020B0402040204020203" pitchFamily="34" charset="0"/>
                          <a:cs typeface="Segoe UI Semilight" panose="020B0402040204020203" pitchFamily="34" charset="0"/>
                        </a:rPr>
                        <a:t>AML experiments are automatically versioned in a Git repository backed by Team Services.  Model configuration, parameters and performance statistics are automatically captured to the AML Experimentation Service, so you have both a reproducible history of experiments and the performance of each experiment run. </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250725108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a:t>
            </a:r>
            <a:r>
              <a:rPr lang="en-US" sz="2400" cap="all" spc="800" err="1">
                <a:solidFill>
                  <a:srgbClr val="0078D7"/>
                </a:solidFill>
                <a:latin typeface="Segoe UI Light" charset="0"/>
                <a:cs typeface="Segoe UI Light" charset="0"/>
              </a:rPr>
              <a:t>Databricks</a:t>
            </a:r>
            <a:endParaRPr lang="en-US" sz="2400" cap="all" spc="800">
              <a:solidFill>
                <a:srgbClr val="0078D7"/>
              </a:solidFill>
              <a:latin typeface="Segoe UI Light" charset="0"/>
              <a:cs typeface="Segoe UI Light" charset="0"/>
            </a:endParaRP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a:t>
            </a:r>
            <a:r>
              <a:rPr lang="en-US" sz="2000" err="1">
                <a:solidFill>
                  <a:schemeClr val="accent2">
                    <a:lumMod val="50000"/>
                    <a:lumOff val="50000"/>
                  </a:schemeClr>
                </a:solidFill>
              </a:rPr>
              <a:t>Databricks</a:t>
            </a:r>
            <a:r>
              <a:rPr lang="en-US" sz="2000">
                <a:solidFill>
                  <a:schemeClr val="accent2">
                    <a:lumMod val="50000"/>
                    <a:lumOff val="50000"/>
                  </a:schemeClr>
                </a:solidFill>
              </a:rPr>
              <a:t> can be a good option for modeling</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5065209"/>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A frictionless experience for Spark on Azure</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err="1">
                          <a:latin typeface="Segoe UI Semilight" panose="020B0402040204020203" pitchFamily="34" charset="0"/>
                          <a:cs typeface="Segoe UI Semilight" panose="020B0402040204020203" pitchFamily="34" charset="0"/>
                        </a:rPr>
                        <a:t>Databricks</a:t>
                      </a:r>
                      <a:r>
                        <a:rPr lang="en-US" sz="1600">
                          <a:latin typeface="Segoe UI Semilight" panose="020B0402040204020203" pitchFamily="34" charset="0"/>
                          <a:cs typeface="Segoe UI Semilight" panose="020B0402040204020203" pitchFamily="34" charset="0"/>
                        </a:rPr>
                        <a:t> was built by the team who originally created Spark and worked with Microsoft to deliver it as a first party service on Azure. Includes native and performance optimized integration with other Azure services such as SQL DW, Cosmos DB, Azure Storage Azure Data Lake Store.</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To perform modeling using notebooks and Spark</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t>Best-in-class notebooks experience for optimal productivity and collaboration</a:t>
                      </a:r>
                    </a:p>
                    <a:p>
                      <a:endParaRPr lang="en-US" sz="1600">
                        <a:latin typeface="Segoe UI Semilight" panose="020B0402040204020203" pitchFamily="34" charset="0"/>
                        <a:cs typeface="Segoe UI Semilight" panose="020B0402040204020203" pitchFamily="34" charset="0"/>
                      </a:endParaRP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A solution that simplifies resource management</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Azure </a:t>
                      </a:r>
                      <a:r>
                        <a:rPr lang="en-US" sz="1600" err="1">
                          <a:latin typeface="Segoe UI Semilight" panose="020B0402040204020203" pitchFamily="34" charset="0"/>
                          <a:cs typeface="Segoe UI Semilight" panose="020B0402040204020203" pitchFamily="34" charset="0"/>
                        </a:rPr>
                        <a:t>Databricks</a:t>
                      </a:r>
                      <a:r>
                        <a:rPr lang="en-US" sz="1600">
                          <a:latin typeface="Segoe UI Semilight" panose="020B0402040204020203" pitchFamily="34" charset="0"/>
                          <a:cs typeface="Segoe UI Semilight" panose="020B0402040204020203" pitchFamily="34" charset="0"/>
                        </a:rPr>
                        <a:t> provides a</a:t>
                      </a:r>
                      <a:r>
                        <a:rPr lang="en-US" sz="1600"/>
                        <a:t>uto-scaling, cluster termination capabilities and the ability to leverage serverless pools.</a:t>
                      </a:r>
                    </a:p>
                    <a:p>
                      <a:endParaRPr lang="en-US" sz="1600">
                        <a:latin typeface="Segoe UI Semilight" panose="020B0402040204020203" pitchFamily="34" charset="0"/>
                        <a:cs typeface="Segoe UI Semilight" panose="020B0402040204020203" pitchFamily="34" charset="0"/>
                      </a:endParaRP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A unified platform that includes deep learning</a:t>
                      </a:r>
                    </a:p>
                  </a:txBody>
                  <a:tcPr anchor="ctr"/>
                </a:tc>
                <a:tc>
                  <a:txBody>
                    <a:bodyPr/>
                    <a:lstStyle/>
                    <a:p>
                      <a:r>
                        <a:rPr lang="en-US" sz="1600">
                          <a:latin typeface="Segoe UI Semilight" panose="020B0402040204020203" pitchFamily="34" charset="0"/>
                          <a:cs typeface="Segoe UI Semilight" panose="020B0402040204020203" pitchFamily="34" charset="0"/>
                        </a:rPr>
                        <a:t>Azure </a:t>
                      </a:r>
                      <a:r>
                        <a:rPr lang="en-US" sz="1600" err="1">
                          <a:latin typeface="Segoe UI Semilight" panose="020B0402040204020203" pitchFamily="34" charset="0"/>
                          <a:cs typeface="Segoe UI Semilight" panose="020B0402040204020203" pitchFamily="34" charset="0"/>
                        </a:rPr>
                        <a:t>Databricks</a:t>
                      </a:r>
                      <a:r>
                        <a:rPr lang="en-US" sz="1600">
                          <a:latin typeface="Segoe UI Semilight" panose="020B0402040204020203" pitchFamily="34" charset="0"/>
                          <a:cs typeface="Segoe UI Semilight" panose="020B0402040204020203" pitchFamily="34" charset="0"/>
                        </a:rPr>
                        <a:t> provides a single engine for batch, streaming, machine learning and graph processing. Deep learning libraries/frameworks like the Microsoft Cognitive Toolkit (CNTK), TensorFlow and </a:t>
                      </a:r>
                      <a:r>
                        <a:rPr lang="en-US" sz="1600" err="1">
                          <a:latin typeface="Segoe UI Semilight" panose="020B0402040204020203" pitchFamily="34" charset="0"/>
                          <a:cs typeface="Segoe UI Semilight" panose="020B0402040204020203" pitchFamily="34" charset="0"/>
                        </a:rPr>
                        <a:t>BigDL</a:t>
                      </a:r>
                      <a:r>
                        <a:rPr lang="en-US" sz="1600">
                          <a:latin typeface="Segoe UI Semilight" panose="020B0402040204020203" pitchFamily="34" charset="0"/>
                          <a:cs typeface="Segoe UI Semilight" panose="020B0402040204020203" pitchFamily="34" charset="0"/>
                        </a:rPr>
                        <a:t> are supported. Note that currently Azure </a:t>
                      </a:r>
                      <a:r>
                        <a:rPr lang="en-US" sz="1600" err="1">
                          <a:latin typeface="Segoe UI Semilight" panose="020B0402040204020203" pitchFamily="34" charset="0"/>
                          <a:cs typeface="Segoe UI Semilight" panose="020B0402040204020203" pitchFamily="34" charset="0"/>
                        </a:rPr>
                        <a:t>Databricks</a:t>
                      </a:r>
                      <a:r>
                        <a:rPr lang="en-US" sz="1600">
                          <a:latin typeface="Segoe UI Semilight" panose="020B0402040204020203" pitchFamily="34" charset="0"/>
                          <a:cs typeface="Segoe UI Semilight" panose="020B0402040204020203" pitchFamily="34" charset="0"/>
                        </a:rPr>
                        <a:t> clusters do not have GPU’s.</a:t>
                      </a:r>
                    </a:p>
                  </a:txBody>
                  <a:tcPr anchor="ctr"/>
                </a:tc>
                <a:extLst>
                  <a:ext uri="{0D108BD9-81ED-4DB2-BD59-A6C34878D82A}">
                    <a16:rowId xmlns:a16="http://schemas.microsoft.com/office/drawing/2014/main" val="3784778137"/>
                  </a:ext>
                </a:extLst>
              </a:tr>
              <a:tr h="973873">
                <a:tc>
                  <a:txBody>
                    <a:bodyPr/>
                    <a:lstStyle/>
                    <a:p>
                      <a:r>
                        <a:rPr lang="en-US" sz="1600">
                          <a:latin typeface="Segoe UI Semilight" panose="020B0402040204020203" pitchFamily="34" charset="0"/>
                          <a:cs typeface="Segoe UI Semilight" panose="020B0402040204020203" pitchFamily="34" charset="0"/>
                        </a:rPr>
                        <a:t>Simplified authentication and access control</a:t>
                      </a:r>
                    </a:p>
                  </a:txBody>
                  <a:tcPr anchor="ctr"/>
                </a:tc>
                <a:tc>
                  <a:txBody>
                    <a:bodyPr/>
                    <a:lstStyle/>
                    <a:p>
                      <a:r>
                        <a:rPr lang="en-US" sz="1600" dirty="0">
                          <a:latin typeface="Segoe UI Semilight" panose="020B0402040204020203" pitchFamily="34" charset="0"/>
                          <a:cs typeface="Segoe UI Semilight" panose="020B0402040204020203" pitchFamily="34" charset="0"/>
                        </a:rPr>
                        <a:t>Azure Databricks provides native integration with Azure Active Directory for authentication and provides granular role based access control (RBAC) for workspaces, notebooks, jobs, clusters and REST APIs. </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27680354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75946FD6-4869-4725-8D90-9FCE959CED2C}"/>
              </a:ext>
            </a:extLst>
          </p:cNvPr>
          <p:cNvSpPr/>
          <p:nvPr/>
        </p:nvSpPr>
        <p:spPr bwMode="auto">
          <a:xfrm>
            <a:off x="8350032" y="2738278"/>
            <a:ext cx="3318495" cy="2028698"/>
          </a:xfrm>
          <a:prstGeom prst="rect">
            <a:avLst/>
          </a:prstGeom>
          <a:solidFill>
            <a:schemeClr val="accent2"/>
          </a:soli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Big data scale with Microsoft ML Server</a:t>
            </a:r>
          </a:p>
        </p:txBody>
      </p:sp>
      <p:sp>
        <p:nvSpPr>
          <p:cNvPr id="250" name="Rectangle 249"/>
          <p:cNvSpPr/>
          <p:nvPr/>
        </p:nvSpPr>
        <p:spPr bwMode="auto">
          <a:xfrm>
            <a:off x="458000" y="1211578"/>
            <a:ext cx="6463383"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51" name="Rectangle 250"/>
          <p:cNvSpPr/>
          <p:nvPr/>
        </p:nvSpPr>
        <p:spPr bwMode="auto">
          <a:xfrm>
            <a:off x="456837" y="2316244"/>
            <a:ext cx="6238932" cy="1678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45713" rIns="91427" bIns="4571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188F"/>
              </a:solidFill>
              <a:effectLst/>
              <a:uLnTx/>
              <a:uFillTx/>
              <a:latin typeface="Segoe UI Light"/>
              <a:ea typeface="Segoe UI" pitchFamily="34" charset="0"/>
              <a:cs typeface="Segoe UI" pitchFamily="34" charset="0"/>
            </a:endParaRPr>
          </a:p>
        </p:txBody>
      </p:sp>
      <p:cxnSp>
        <p:nvCxnSpPr>
          <p:cNvPr id="14" name="Straight Arrow Connector 13"/>
          <p:cNvCxnSpPr/>
          <p:nvPr/>
        </p:nvCxnSpPr>
        <p:spPr>
          <a:xfrm>
            <a:off x="9321762" y="3694210"/>
            <a:ext cx="232193" cy="0"/>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553955" y="3170688"/>
            <a:ext cx="334311" cy="1049340"/>
            <a:chOff x="8415174" y="2172141"/>
            <a:chExt cx="680120" cy="1070381"/>
          </a:xfrm>
        </p:grpSpPr>
        <p:cxnSp>
          <p:nvCxnSpPr>
            <p:cNvPr id="116" name="Straight Arrow Connector 115"/>
            <p:cNvCxnSpPr/>
            <p:nvPr/>
          </p:nvCxnSpPr>
          <p:spPr>
            <a:xfrm flipV="1">
              <a:off x="8415174" y="2172141"/>
              <a:ext cx="667381" cy="534020"/>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8421985" y="2705657"/>
              <a:ext cx="662548" cy="536865"/>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8421119" y="2705657"/>
              <a:ext cx="674175" cy="6599"/>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a:off x="10649352" y="3117606"/>
            <a:ext cx="326946" cy="1101026"/>
            <a:chOff x="8415177" y="2145982"/>
            <a:chExt cx="680117" cy="1123104"/>
          </a:xfrm>
        </p:grpSpPr>
        <p:cxnSp>
          <p:nvCxnSpPr>
            <p:cNvPr id="133" name="Straight Arrow Connector 132"/>
            <p:cNvCxnSpPr/>
            <p:nvPr/>
          </p:nvCxnSpPr>
          <p:spPr>
            <a:xfrm flipV="1">
              <a:off x="8415177" y="2735066"/>
              <a:ext cx="667382" cy="534020"/>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8421986" y="2145982"/>
              <a:ext cx="662549" cy="536865"/>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8421119" y="2705657"/>
              <a:ext cx="674175" cy="6599"/>
            </a:xfrm>
            <a:prstGeom prst="straightConnector1">
              <a:avLst/>
            </a:prstGeom>
            <a:ln w="381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10833485" y="3370766"/>
            <a:ext cx="955069" cy="615522"/>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rPr>
              <a:t>f(x)</a:t>
            </a:r>
          </a:p>
        </p:txBody>
      </p:sp>
      <p:sp>
        <p:nvSpPr>
          <p:cNvPr id="75" name="Rectangle 74">
            <a:extLst>
              <a:ext uri="{FF2B5EF4-FFF2-40B4-BE49-F238E27FC236}">
                <a16:creationId xmlns:a16="http://schemas.microsoft.com/office/drawing/2014/main" id="{B89B4751-54C5-4382-812D-137AC0A21CFF}"/>
              </a:ext>
            </a:extLst>
          </p:cNvPr>
          <p:cNvSpPr/>
          <p:nvPr/>
        </p:nvSpPr>
        <p:spPr bwMode="auto">
          <a:xfrm>
            <a:off x="9905355" y="2934086"/>
            <a:ext cx="774170" cy="358570"/>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Task</a:t>
            </a:r>
          </a:p>
        </p:txBody>
      </p:sp>
      <p:sp>
        <p:nvSpPr>
          <p:cNvPr id="76" name="Rectangle 75">
            <a:extLst>
              <a:ext uri="{FF2B5EF4-FFF2-40B4-BE49-F238E27FC236}">
                <a16:creationId xmlns:a16="http://schemas.microsoft.com/office/drawing/2014/main" id="{BB7BA158-853C-4412-98FA-BBC517A3EDFE}"/>
              </a:ext>
            </a:extLst>
          </p:cNvPr>
          <p:cNvSpPr/>
          <p:nvPr/>
        </p:nvSpPr>
        <p:spPr bwMode="auto">
          <a:xfrm>
            <a:off x="9905355" y="3538547"/>
            <a:ext cx="774170" cy="358570"/>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Task</a:t>
            </a:r>
          </a:p>
        </p:txBody>
      </p:sp>
      <p:sp>
        <p:nvSpPr>
          <p:cNvPr id="77" name="Rectangle 76">
            <a:extLst>
              <a:ext uri="{FF2B5EF4-FFF2-40B4-BE49-F238E27FC236}">
                <a16:creationId xmlns:a16="http://schemas.microsoft.com/office/drawing/2014/main" id="{4CBF5381-CB23-4A81-9159-5F6E1965063E}"/>
              </a:ext>
            </a:extLst>
          </p:cNvPr>
          <p:cNvSpPr/>
          <p:nvPr/>
        </p:nvSpPr>
        <p:spPr bwMode="auto">
          <a:xfrm>
            <a:off x="9905355" y="4143011"/>
            <a:ext cx="774170" cy="358570"/>
          </a:xfrm>
          <a:prstGeom prst="rect">
            <a:avLst/>
          </a:prstGeom>
          <a:ln/>
        </p:spPr>
        <p:style>
          <a:lnRef idx="1">
            <a:schemeClr val="accent1"/>
          </a:lnRef>
          <a:fillRef idx="2">
            <a:schemeClr val="accent1"/>
          </a:fillRef>
          <a:effectRef idx="1">
            <a:schemeClr val="accent1"/>
          </a:effectRef>
          <a:fontRef idx="minor">
            <a:schemeClr val="dk1"/>
          </a:fontRef>
        </p:style>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Task</a:t>
            </a:r>
          </a:p>
        </p:txBody>
      </p:sp>
      <p:sp>
        <p:nvSpPr>
          <p:cNvPr id="66" name="Freeform 65"/>
          <p:cNvSpPr>
            <a:spLocks/>
          </p:cNvSpPr>
          <p:nvPr/>
        </p:nvSpPr>
        <p:spPr bwMode="auto">
          <a:xfrm>
            <a:off x="8373041" y="3099248"/>
            <a:ext cx="851343" cy="1043805"/>
          </a:xfrm>
          <a:custGeom>
            <a:avLst/>
            <a:gdLst>
              <a:gd name="connsiteX0" fmla="*/ 97586 w 427721"/>
              <a:gd name="connsiteY0" fmla="*/ 425633 h 563042"/>
              <a:gd name="connsiteX1" fmla="*/ 330135 w 427721"/>
              <a:gd name="connsiteY1" fmla="*/ 425633 h 563042"/>
              <a:gd name="connsiteX2" fmla="*/ 340202 w 427721"/>
              <a:gd name="connsiteY2" fmla="*/ 435788 h 563042"/>
              <a:gd name="connsiteX3" fmla="*/ 330135 w 427721"/>
              <a:gd name="connsiteY3" fmla="*/ 445943 h 563042"/>
              <a:gd name="connsiteX4" fmla="*/ 97586 w 427721"/>
              <a:gd name="connsiteY4" fmla="*/ 445943 h 563042"/>
              <a:gd name="connsiteX5" fmla="*/ 87519 w 427721"/>
              <a:gd name="connsiteY5" fmla="*/ 435788 h 563042"/>
              <a:gd name="connsiteX6" fmla="*/ 97586 w 427721"/>
              <a:gd name="connsiteY6" fmla="*/ 425633 h 563042"/>
              <a:gd name="connsiteX7" fmla="*/ 97586 w 427721"/>
              <a:gd name="connsiteY7" fmla="*/ 377365 h 563042"/>
              <a:gd name="connsiteX8" fmla="*/ 330135 w 427721"/>
              <a:gd name="connsiteY8" fmla="*/ 377365 h 563042"/>
              <a:gd name="connsiteX9" fmla="*/ 340202 w 427721"/>
              <a:gd name="connsiteY9" fmla="*/ 387388 h 563042"/>
              <a:gd name="connsiteX10" fmla="*/ 330135 w 427721"/>
              <a:gd name="connsiteY10" fmla="*/ 397411 h 563042"/>
              <a:gd name="connsiteX11" fmla="*/ 97586 w 427721"/>
              <a:gd name="connsiteY11" fmla="*/ 397411 h 563042"/>
              <a:gd name="connsiteX12" fmla="*/ 87519 w 427721"/>
              <a:gd name="connsiteY12" fmla="*/ 387388 h 563042"/>
              <a:gd name="connsiteX13" fmla="*/ 97586 w 427721"/>
              <a:gd name="connsiteY13" fmla="*/ 377365 h 563042"/>
              <a:gd name="connsiteX14" fmla="*/ 97586 w 427721"/>
              <a:gd name="connsiteY14" fmla="*/ 332790 h 563042"/>
              <a:gd name="connsiteX15" fmla="*/ 330135 w 427721"/>
              <a:gd name="connsiteY15" fmla="*/ 332790 h 563042"/>
              <a:gd name="connsiteX16" fmla="*/ 340202 w 427721"/>
              <a:gd name="connsiteY16" fmla="*/ 342945 h 563042"/>
              <a:gd name="connsiteX17" fmla="*/ 330135 w 427721"/>
              <a:gd name="connsiteY17" fmla="*/ 353100 h 563042"/>
              <a:gd name="connsiteX18" fmla="*/ 97586 w 427721"/>
              <a:gd name="connsiteY18" fmla="*/ 353100 h 563042"/>
              <a:gd name="connsiteX19" fmla="*/ 87519 w 427721"/>
              <a:gd name="connsiteY19" fmla="*/ 342945 h 563042"/>
              <a:gd name="connsiteX20" fmla="*/ 97586 w 427721"/>
              <a:gd name="connsiteY20" fmla="*/ 332790 h 563042"/>
              <a:gd name="connsiteX21" fmla="*/ 97586 w 427721"/>
              <a:gd name="connsiteY21" fmla="*/ 284258 h 563042"/>
              <a:gd name="connsiteX22" fmla="*/ 330135 w 427721"/>
              <a:gd name="connsiteY22" fmla="*/ 284258 h 563042"/>
              <a:gd name="connsiteX23" fmla="*/ 340202 w 427721"/>
              <a:gd name="connsiteY23" fmla="*/ 294413 h 563042"/>
              <a:gd name="connsiteX24" fmla="*/ 330135 w 427721"/>
              <a:gd name="connsiteY24" fmla="*/ 304568 h 563042"/>
              <a:gd name="connsiteX25" fmla="*/ 97586 w 427721"/>
              <a:gd name="connsiteY25" fmla="*/ 304568 h 563042"/>
              <a:gd name="connsiteX26" fmla="*/ 87519 w 427721"/>
              <a:gd name="connsiteY26" fmla="*/ 294413 h 563042"/>
              <a:gd name="connsiteX27" fmla="*/ 97586 w 427721"/>
              <a:gd name="connsiteY27" fmla="*/ 284258 h 563042"/>
              <a:gd name="connsiteX28" fmla="*/ 97586 w 427721"/>
              <a:gd name="connsiteY28" fmla="*/ 239946 h 563042"/>
              <a:gd name="connsiteX29" fmla="*/ 330135 w 427721"/>
              <a:gd name="connsiteY29" fmla="*/ 239946 h 563042"/>
              <a:gd name="connsiteX30" fmla="*/ 340202 w 427721"/>
              <a:gd name="connsiteY30" fmla="*/ 249969 h 563042"/>
              <a:gd name="connsiteX31" fmla="*/ 330135 w 427721"/>
              <a:gd name="connsiteY31" fmla="*/ 259992 h 563042"/>
              <a:gd name="connsiteX32" fmla="*/ 97586 w 427721"/>
              <a:gd name="connsiteY32" fmla="*/ 259992 h 563042"/>
              <a:gd name="connsiteX33" fmla="*/ 87519 w 427721"/>
              <a:gd name="connsiteY33" fmla="*/ 249969 h 563042"/>
              <a:gd name="connsiteX34" fmla="*/ 97586 w 427721"/>
              <a:gd name="connsiteY34" fmla="*/ 239946 h 563042"/>
              <a:gd name="connsiteX35" fmla="*/ 258923 w 427721"/>
              <a:gd name="connsiteY35" fmla="*/ 20431 h 563042"/>
              <a:gd name="connsiteX36" fmla="*/ 257906 w 427721"/>
              <a:gd name="connsiteY36" fmla="*/ 21447 h 563042"/>
              <a:gd name="connsiteX37" fmla="*/ 257906 w 427721"/>
              <a:gd name="connsiteY37" fmla="*/ 168799 h 563042"/>
              <a:gd name="connsiteX38" fmla="*/ 258923 w 427721"/>
              <a:gd name="connsiteY38" fmla="*/ 169815 h 563042"/>
              <a:gd name="connsiteX39" fmla="*/ 406274 w 427721"/>
              <a:gd name="connsiteY39" fmla="*/ 169815 h 563042"/>
              <a:gd name="connsiteX40" fmla="*/ 407290 w 427721"/>
              <a:gd name="connsiteY40" fmla="*/ 168799 h 563042"/>
              <a:gd name="connsiteX41" fmla="*/ 406782 w 427721"/>
              <a:gd name="connsiteY41" fmla="*/ 167782 h 563042"/>
              <a:gd name="connsiteX42" fmla="*/ 406274 w 427721"/>
              <a:gd name="connsiteY42" fmla="*/ 167274 h 563042"/>
              <a:gd name="connsiteX43" fmla="*/ 405766 w 427721"/>
              <a:gd name="connsiteY43" fmla="*/ 166766 h 563042"/>
              <a:gd name="connsiteX44" fmla="*/ 259939 w 427721"/>
              <a:gd name="connsiteY44" fmla="*/ 20939 h 563042"/>
              <a:gd name="connsiteX45" fmla="*/ 258923 w 427721"/>
              <a:gd name="connsiteY45" fmla="*/ 20431 h 563042"/>
              <a:gd name="connsiteX46" fmla="*/ 33058 w 427721"/>
              <a:gd name="connsiteY46" fmla="*/ 20326 h 563042"/>
              <a:gd name="connsiteX47" fmla="*/ 20343 w 427721"/>
              <a:gd name="connsiteY47" fmla="*/ 33030 h 563042"/>
              <a:gd name="connsiteX48" fmla="*/ 20343 w 427721"/>
              <a:gd name="connsiteY48" fmla="*/ 530012 h 563042"/>
              <a:gd name="connsiteX49" fmla="*/ 33058 w 427721"/>
              <a:gd name="connsiteY49" fmla="*/ 542716 h 563042"/>
              <a:gd name="connsiteX50" fmla="*/ 394663 w 427721"/>
              <a:gd name="connsiteY50" fmla="*/ 542716 h 563042"/>
              <a:gd name="connsiteX51" fmla="*/ 407378 w 427721"/>
              <a:gd name="connsiteY51" fmla="*/ 530012 h 563042"/>
              <a:gd name="connsiteX52" fmla="*/ 407378 w 427721"/>
              <a:gd name="connsiteY52" fmla="*/ 198965 h 563042"/>
              <a:gd name="connsiteX53" fmla="*/ 407378 w 427721"/>
              <a:gd name="connsiteY53" fmla="*/ 189772 h 563042"/>
              <a:gd name="connsiteX54" fmla="*/ 406357 w 427721"/>
              <a:gd name="connsiteY54" fmla="*/ 189980 h 563042"/>
              <a:gd name="connsiteX55" fmla="*/ 258840 w 427721"/>
              <a:gd name="connsiteY55" fmla="*/ 189980 h 563042"/>
              <a:gd name="connsiteX56" fmla="*/ 237476 w 427721"/>
              <a:gd name="connsiteY56" fmla="*/ 168638 h 563042"/>
              <a:gd name="connsiteX57" fmla="*/ 237476 w 427721"/>
              <a:gd name="connsiteY57" fmla="*/ 21275 h 563042"/>
              <a:gd name="connsiteX58" fmla="*/ 237616 w 427721"/>
              <a:gd name="connsiteY58" fmla="*/ 20326 h 563042"/>
              <a:gd name="connsiteX59" fmla="*/ 219122 w 427721"/>
              <a:gd name="connsiteY59" fmla="*/ 20326 h 563042"/>
              <a:gd name="connsiteX60" fmla="*/ 33058 w 427721"/>
              <a:gd name="connsiteY60" fmla="*/ 20326 h 563042"/>
              <a:gd name="connsiteX61" fmla="*/ 33058 w 427721"/>
              <a:gd name="connsiteY61" fmla="*/ 0 h 563042"/>
              <a:gd name="connsiteX62" fmla="*/ 258871 w 427721"/>
              <a:gd name="connsiteY62" fmla="*/ 0 h 563042"/>
              <a:gd name="connsiteX63" fmla="*/ 258871 w 427721"/>
              <a:gd name="connsiteY63" fmla="*/ 253 h 563042"/>
              <a:gd name="connsiteX64" fmla="*/ 266160 w 427721"/>
              <a:gd name="connsiteY64" fmla="*/ 1100 h 563042"/>
              <a:gd name="connsiteX65" fmla="*/ 274100 w 427721"/>
              <a:gd name="connsiteY65" fmla="*/ 6030 h 563042"/>
              <a:gd name="connsiteX66" fmla="*/ 419582 w 427721"/>
              <a:gd name="connsiteY66" fmla="*/ 151361 h 563042"/>
              <a:gd name="connsiteX67" fmla="*/ 427721 w 427721"/>
              <a:gd name="connsiteY67" fmla="*/ 168638 h 563042"/>
              <a:gd name="connsiteX68" fmla="*/ 427707 w 427721"/>
              <a:gd name="connsiteY68" fmla="*/ 168709 h 563042"/>
              <a:gd name="connsiteX69" fmla="*/ 427721 w 427721"/>
              <a:gd name="connsiteY69" fmla="*/ 168709 h 563042"/>
              <a:gd name="connsiteX70" fmla="*/ 427721 w 427721"/>
              <a:gd name="connsiteY70" fmla="*/ 530012 h 563042"/>
              <a:gd name="connsiteX71" fmla="*/ 394663 w 427721"/>
              <a:gd name="connsiteY71" fmla="*/ 563042 h 563042"/>
              <a:gd name="connsiteX72" fmla="*/ 33058 w 427721"/>
              <a:gd name="connsiteY72" fmla="*/ 563042 h 563042"/>
              <a:gd name="connsiteX73" fmla="*/ 0 w 427721"/>
              <a:gd name="connsiteY73" fmla="*/ 530012 h 563042"/>
              <a:gd name="connsiteX74" fmla="*/ 0 w 427721"/>
              <a:gd name="connsiteY74" fmla="*/ 33030 h 563042"/>
              <a:gd name="connsiteX75" fmla="*/ 33058 w 427721"/>
              <a:gd name="connsiteY75" fmla="*/ 0 h 5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27721" h="563042">
                <a:moveTo>
                  <a:pt x="97586" y="425633"/>
                </a:moveTo>
                <a:cubicBezTo>
                  <a:pt x="330135" y="425633"/>
                  <a:pt x="330135" y="425633"/>
                  <a:pt x="330135" y="425633"/>
                </a:cubicBezTo>
                <a:cubicBezTo>
                  <a:pt x="335672" y="425633"/>
                  <a:pt x="340202" y="430203"/>
                  <a:pt x="340202" y="435788"/>
                </a:cubicBezTo>
                <a:cubicBezTo>
                  <a:pt x="340202" y="441373"/>
                  <a:pt x="335672" y="445943"/>
                  <a:pt x="330135" y="445943"/>
                </a:cubicBezTo>
                <a:cubicBezTo>
                  <a:pt x="97586" y="445943"/>
                  <a:pt x="97586" y="445943"/>
                  <a:pt x="97586" y="445943"/>
                </a:cubicBezTo>
                <a:cubicBezTo>
                  <a:pt x="92049" y="445943"/>
                  <a:pt x="87519" y="441373"/>
                  <a:pt x="87519" y="435788"/>
                </a:cubicBezTo>
                <a:cubicBezTo>
                  <a:pt x="87519" y="430203"/>
                  <a:pt x="92049" y="425633"/>
                  <a:pt x="97586" y="425633"/>
                </a:cubicBezTo>
                <a:close/>
                <a:moveTo>
                  <a:pt x="97586" y="377365"/>
                </a:moveTo>
                <a:cubicBezTo>
                  <a:pt x="330135" y="377365"/>
                  <a:pt x="330135" y="377365"/>
                  <a:pt x="330135" y="377365"/>
                </a:cubicBezTo>
                <a:cubicBezTo>
                  <a:pt x="335672" y="377365"/>
                  <a:pt x="340202" y="381875"/>
                  <a:pt x="340202" y="387388"/>
                </a:cubicBezTo>
                <a:cubicBezTo>
                  <a:pt x="340202" y="392901"/>
                  <a:pt x="335672" y="397411"/>
                  <a:pt x="330135" y="397411"/>
                </a:cubicBezTo>
                <a:cubicBezTo>
                  <a:pt x="97586" y="397411"/>
                  <a:pt x="97586" y="397411"/>
                  <a:pt x="97586" y="397411"/>
                </a:cubicBezTo>
                <a:cubicBezTo>
                  <a:pt x="92049" y="397411"/>
                  <a:pt x="87519" y="392901"/>
                  <a:pt x="87519" y="387388"/>
                </a:cubicBezTo>
                <a:cubicBezTo>
                  <a:pt x="87519" y="381875"/>
                  <a:pt x="92049" y="377365"/>
                  <a:pt x="97586" y="377365"/>
                </a:cubicBezTo>
                <a:close/>
                <a:moveTo>
                  <a:pt x="97586" y="332790"/>
                </a:moveTo>
                <a:cubicBezTo>
                  <a:pt x="330135" y="332790"/>
                  <a:pt x="330135" y="332790"/>
                  <a:pt x="330135" y="332790"/>
                </a:cubicBezTo>
                <a:cubicBezTo>
                  <a:pt x="335672" y="332790"/>
                  <a:pt x="340202" y="337360"/>
                  <a:pt x="340202" y="342945"/>
                </a:cubicBezTo>
                <a:cubicBezTo>
                  <a:pt x="340202" y="348530"/>
                  <a:pt x="335672" y="353100"/>
                  <a:pt x="330135" y="353100"/>
                </a:cubicBezTo>
                <a:cubicBezTo>
                  <a:pt x="97586" y="353100"/>
                  <a:pt x="97586" y="353100"/>
                  <a:pt x="97586" y="353100"/>
                </a:cubicBezTo>
                <a:cubicBezTo>
                  <a:pt x="92049" y="353100"/>
                  <a:pt x="87519" y="348530"/>
                  <a:pt x="87519" y="342945"/>
                </a:cubicBezTo>
                <a:cubicBezTo>
                  <a:pt x="87519" y="337360"/>
                  <a:pt x="92049" y="332790"/>
                  <a:pt x="97586" y="332790"/>
                </a:cubicBezTo>
                <a:close/>
                <a:moveTo>
                  <a:pt x="97586" y="284258"/>
                </a:moveTo>
                <a:cubicBezTo>
                  <a:pt x="330135" y="284258"/>
                  <a:pt x="330135" y="284258"/>
                  <a:pt x="330135" y="284258"/>
                </a:cubicBezTo>
                <a:cubicBezTo>
                  <a:pt x="335672" y="284258"/>
                  <a:pt x="340202" y="288828"/>
                  <a:pt x="340202" y="294413"/>
                </a:cubicBezTo>
                <a:cubicBezTo>
                  <a:pt x="340202" y="299998"/>
                  <a:pt x="335672" y="304568"/>
                  <a:pt x="330135" y="304568"/>
                </a:cubicBezTo>
                <a:cubicBezTo>
                  <a:pt x="97586" y="304568"/>
                  <a:pt x="97586" y="304568"/>
                  <a:pt x="97586" y="304568"/>
                </a:cubicBezTo>
                <a:cubicBezTo>
                  <a:pt x="92049" y="304568"/>
                  <a:pt x="87519" y="299998"/>
                  <a:pt x="87519" y="294413"/>
                </a:cubicBezTo>
                <a:cubicBezTo>
                  <a:pt x="87519" y="288828"/>
                  <a:pt x="92049" y="284258"/>
                  <a:pt x="97586" y="284258"/>
                </a:cubicBezTo>
                <a:close/>
                <a:moveTo>
                  <a:pt x="97586" y="239946"/>
                </a:moveTo>
                <a:cubicBezTo>
                  <a:pt x="330135" y="239946"/>
                  <a:pt x="330135" y="239946"/>
                  <a:pt x="330135" y="239946"/>
                </a:cubicBezTo>
                <a:cubicBezTo>
                  <a:pt x="335672" y="239946"/>
                  <a:pt x="340202" y="244456"/>
                  <a:pt x="340202" y="249969"/>
                </a:cubicBezTo>
                <a:cubicBezTo>
                  <a:pt x="340202" y="255983"/>
                  <a:pt x="335672" y="259992"/>
                  <a:pt x="330135" y="259992"/>
                </a:cubicBezTo>
                <a:cubicBezTo>
                  <a:pt x="97586" y="259992"/>
                  <a:pt x="97586" y="259992"/>
                  <a:pt x="97586" y="259992"/>
                </a:cubicBezTo>
                <a:cubicBezTo>
                  <a:pt x="92049" y="259992"/>
                  <a:pt x="87519" y="255983"/>
                  <a:pt x="87519" y="249969"/>
                </a:cubicBezTo>
                <a:cubicBezTo>
                  <a:pt x="87519" y="244456"/>
                  <a:pt x="92049" y="239946"/>
                  <a:pt x="97586" y="239946"/>
                </a:cubicBezTo>
                <a:close/>
                <a:moveTo>
                  <a:pt x="258923" y="20431"/>
                </a:moveTo>
                <a:cubicBezTo>
                  <a:pt x="258414" y="20939"/>
                  <a:pt x="257906" y="20939"/>
                  <a:pt x="257906" y="21447"/>
                </a:cubicBezTo>
                <a:cubicBezTo>
                  <a:pt x="257906" y="168799"/>
                  <a:pt x="257906" y="168799"/>
                  <a:pt x="257906" y="168799"/>
                </a:cubicBezTo>
                <a:cubicBezTo>
                  <a:pt x="257906" y="169307"/>
                  <a:pt x="258414" y="169815"/>
                  <a:pt x="258923" y="169815"/>
                </a:cubicBezTo>
                <a:cubicBezTo>
                  <a:pt x="406274" y="169815"/>
                  <a:pt x="406274" y="169815"/>
                  <a:pt x="406274" y="169815"/>
                </a:cubicBezTo>
                <a:cubicBezTo>
                  <a:pt x="406782" y="169815"/>
                  <a:pt x="407290" y="169307"/>
                  <a:pt x="407290" y="168799"/>
                </a:cubicBezTo>
                <a:cubicBezTo>
                  <a:pt x="407290" y="168291"/>
                  <a:pt x="407290" y="167782"/>
                  <a:pt x="406782" y="167782"/>
                </a:cubicBezTo>
                <a:cubicBezTo>
                  <a:pt x="406274" y="167274"/>
                  <a:pt x="406274" y="167274"/>
                  <a:pt x="406274" y="167274"/>
                </a:cubicBezTo>
                <a:cubicBezTo>
                  <a:pt x="405766" y="166766"/>
                  <a:pt x="405766" y="166766"/>
                  <a:pt x="405766" y="166766"/>
                </a:cubicBezTo>
                <a:cubicBezTo>
                  <a:pt x="259939" y="20939"/>
                  <a:pt x="259939" y="20939"/>
                  <a:pt x="259939" y="20939"/>
                </a:cubicBezTo>
                <a:cubicBezTo>
                  <a:pt x="259939" y="20431"/>
                  <a:pt x="259431" y="20431"/>
                  <a:pt x="258923" y="20431"/>
                </a:cubicBezTo>
                <a:close/>
                <a:moveTo>
                  <a:pt x="33058" y="20326"/>
                </a:moveTo>
                <a:cubicBezTo>
                  <a:pt x="25938" y="20326"/>
                  <a:pt x="20343" y="25916"/>
                  <a:pt x="20343" y="33030"/>
                </a:cubicBezTo>
                <a:cubicBezTo>
                  <a:pt x="20343" y="530012"/>
                  <a:pt x="20343" y="530012"/>
                  <a:pt x="20343" y="530012"/>
                </a:cubicBezTo>
                <a:cubicBezTo>
                  <a:pt x="20343" y="537126"/>
                  <a:pt x="25938" y="542716"/>
                  <a:pt x="33058" y="542716"/>
                </a:cubicBezTo>
                <a:cubicBezTo>
                  <a:pt x="394663" y="542716"/>
                  <a:pt x="394663" y="542716"/>
                  <a:pt x="394663" y="542716"/>
                </a:cubicBezTo>
                <a:cubicBezTo>
                  <a:pt x="401783" y="542716"/>
                  <a:pt x="407378" y="537126"/>
                  <a:pt x="407378" y="530012"/>
                </a:cubicBezTo>
                <a:cubicBezTo>
                  <a:pt x="407378" y="326779"/>
                  <a:pt x="407378" y="237865"/>
                  <a:pt x="407378" y="198965"/>
                </a:cubicBezTo>
                <a:lnTo>
                  <a:pt x="407378" y="189772"/>
                </a:lnTo>
                <a:lnTo>
                  <a:pt x="406357" y="189980"/>
                </a:lnTo>
                <a:cubicBezTo>
                  <a:pt x="258840" y="189980"/>
                  <a:pt x="258840" y="189980"/>
                  <a:pt x="258840" y="189980"/>
                </a:cubicBezTo>
                <a:cubicBezTo>
                  <a:pt x="247141" y="189980"/>
                  <a:pt x="237476" y="180325"/>
                  <a:pt x="237476" y="168638"/>
                </a:cubicBezTo>
                <a:cubicBezTo>
                  <a:pt x="237476" y="21275"/>
                  <a:pt x="237476" y="21275"/>
                  <a:pt x="237476" y="21275"/>
                </a:cubicBezTo>
                <a:lnTo>
                  <a:pt x="237616" y="20326"/>
                </a:lnTo>
                <a:lnTo>
                  <a:pt x="219122" y="20326"/>
                </a:lnTo>
                <a:cubicBezTo>
                  <a:pt x="33058" y="20326"/>
                  <a:pt x="33058" y="20326"/>
                  <a:pt x="33058" y="20326"/>
                </a:cubicBezTo>
                <a:close/>
                <a:moveTo>
                  <a:pt x="33058" y="0"/>
                </a:moveTo>
                <a:cubicBezTo>
                  <a:pt x="258871" y="0"/>
                  <a:pt x="258871" y="0"/>
                  <a:pt x="258871" y="0"/>
                </a:cubicBezTo>
                <a:lnTo>
                  <a:pt x="258871" y="253"/>
                </a:lnTo>
                <a:lnTo>
                  <a:pt x="266160" y="1100"/>
                </a:lnTo>
                <a:cubicBezTo>
                  <a:pt x="269093" y="2100"/>
                  <a:pt x="271811" y="3744"/>
                  <a:pt x="274100" y="6030"/>
                </a:cubicBezTo>
                <a:cubicBezTo>
                  <a:pt x="419582" y="151361"/>
                  <a:pt x="419582" y="151361"/>
                  <a:pt x="419582" y="151361"/>
                </a:cubicBezTo>
                <a:cubicBezTo>
                  <a:pt x="424669" y="155426"/>
                  <a:pt x="427721" y="162032"/>
                  <a:pt x="427721" y="168638"/>
                </a:cubicBezTo>
                <a:lnTo>
                  <a:pt x="427707" y="168709"/>
                </a:lnTo>
                <a:lnTo>
                  <a:pt x="427721" y="168709"/>
                </a:lnTo>
                <a:cubicBezTo>
                  <a:pt x="427721" y="530012"/>
                  <a:pt x="427721" y="530012"/>
                  <a:pt x="427721" y="530012"/>
                </a:cubicBezTo>
                <a:cubicBezTo>
                  <a:pt x="427721" y="548305"/>
                  <a:pt x="412972" y="563042"/>
                  <a:pt x="394663" y="563042"/>
                </a:cubicBezTo>
                <a:cubicBezTo>
                  <a:pt x="33058" y="563042"/>
                  <a:pt x="33058" y="563042"/>
                  <a:pt x="33058" y="563042"/>
                </a:cubicBezTo>
                <a:cubicBezTo>
                  <a:pt x="14749" y="563042"/>
                  <a:pt x="0" y="548305"/>
                  <a:pt x="0" y="530012"/>
                </a:cubicBezTo>
                <a:cubicBezTo>
                  <a:pt x="0" y="33030"/>
                  <a:pt x="0" y="33030"/>
                  <a:pt x="0" y="33030"/>
                </a:cubicBezTo>
                <a:cubicBezTo>
                  <a:pt x="0" y="14737"/>
                  <a:pt x="14749" y="0"/>
                  <a:pt x="33058" y="0"/>
                </a:cubicBezTo>
                <a:close/>
              </a:path>
            </a:pathLst>
          </a:custGeom>
          <a:solidFill>
            <a:schemeClr val="accent2"/>
          </a:solidFill>
          <a:ln w="38100">
            <a:noFill/>
          </a:ln>
          <a:extLst/>
        </p:spPr>
        <p:txBody>
          <a:bodyPr vert="horz" wrap="square" lIns="91427" tIns="45713" rIns="91427" bIns="45713"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78" name="Picture 79">
            <a:extLst>
              <a:ext uri="{FF2B5EF4-FFF2-40B4-BE49-F238E27FC236}">
                <a16:creationId xmlns:a16="http://schemas.microsoft.com/office/drawing/2014/main" id="{255F0EF9-79BC-44A8-A4C4-6A72C93EBE3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23" r="-423"/>
          <a:stretch/>
        </p:blipFill>
        <p:spPr bwMode="auto">
          <a:xfrm>
            <a:off x="7577651" y="3141133"/>
            <a:ext cx="1650229" cy="1222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9" name="Picture 78">
            <a:extLst>
              <a:ext uri="{FF2B5EF4-FFF2-40B4-BE49-F238E27FC236}">
                <a16:creationId xmlns:a16="http://schemas.microsoft.com/office/drawing/2014/main" id="{E11C207D-FFC5-4F64-B092-8C6C442844A9}"/>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48563" y="3269196"/>
            <a:ext cx="802937" cy="703908"/>
          </a:xfrm>
          <a:prstGeom prst="rect">
            <a:avLst/>
          </a:prstGeom>
        </p:spPr>
      </p:pic>
      <p:sp>
        <p:nvSpPr>
          <p:cNvPr id="23" name="TextBox 22">
            <a:extLst>
              <a:ext uri="{FF2B5EF4-FFF2-40B4-BE49-F238E27FC236}">
                <a16:creationId xmlns:a16="http://schemas.microsoft.com/office/drawing/2014/main" id="{117E184F-4EF6-4E57-B291-D099836AFEE5}"/>
              </a:ext>
            </a:extLst>
          </p:cNvPr>
          <p:cNvSpPr txBox="1"/>
          <p:nvPr/>
        </p:nvSpPr>
        <p:spPr>
          <a:xfrm>
            <a:off x="685365" y="1238113"/>
            <a:ext cx="6087384" cy="5476371"/>
          </a:xfrm>
          <a:prstGeom prst="rect">
            <a:avLst/>
          </a:prstGeom>
          <a:noFill/>
        </p:spPr>
        <p:txBody>
          <a:bodyPr wrap="square" lIns="182880" tIns="146304" rIns="182880" bIns="146304" rtlCol="0">
            <a:spAutoFit/>
          </a:bodyPr>
          <a:lstStyle/>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Full support for R and Python</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Scale via parallel &amp; distributed computation</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On-premises deploys to multiple platforms:</a:t>
            </a:r>
          </a:p>
          <a:p>
            <a:pPr marL="1029781" marR="0" lvl="2"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Machine Learning Server for Hadoop</a:t>
            </a:r>
          </a:p>
          <a:p>
            <a:pPr marL="1029781" marR="0" lvl="2"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Machine Learning Server for Linux</a:t>
            </a:r>
          </a:p>
          <a:p>
            <a:pPr marL="1029781" marR="0" lvl="2"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Machine Learning Server for Windows</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In Azure, available within:</a:t>
            </a:r>
          </a:p>
          <a:p>
            <a:pPr marL="1029781" marR="0" lvl="2"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ML Server on HDInsight (Hadoop + Spark)</a:t>
            </a:r>
          </a:p>
          <a:p>
            <a:pPr marL="1029781" marR="0" lvl="2"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Machine Learning Server on Linux VM</a:t>
            </a:r>
          </a:p>
          <a:p>
            <a:pPr marL="1029781" marR="0" lvl="2"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Science VM (Linux and Windows)</a:t>
            </a:r>
          </a:p>
          <a:p>
            <a:pPr marL="572581" marR="0" lvl="1"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ML Server provides the underlying functionality integrated into SQL Server as Machine Learning Services (In-Database),  which is available to:</a:t>
            </a:r>
          </a:p>
          <a:p>
            <a:pPr marL="1029781" marR="0" lvl="2"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All editions of SQL Server 2017 </a:t>
            </a:r>
          </a:p>
          <a:p>
            <a:pPr marL="1029781" marR="0" lvl="2"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r>
              <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It is also available in Azure SQL Database</a:t>
            </a:r>
          </a:p>
          <a:p>
            <a:pPr marL="1029781" marR="0" lvl="2" indent="-274320" algn="l" defTabSz="914192" rtl="0" eaLnBrk="1" fontAlgn="auto" latinLnBrk="0" hangingPunct="1">
              <a:lnSpc>
                <a:spcPts val="2255"/>
              </a:lnSpc>
              <a:spcBef>
                <a:spcPts val="0"/>
              </a:spcBef>
              <a:spcAft>
                <a:spcPts val="300"/>
              </a:spcAft>
              <a:buClr>
                <a:srgbClr val="0078D7"/>
              </a:buClr>
              <a:buSzPct val="90000"/>
              <a:buFont typeface="Wingdings" panose="05000000000000000000" pitchFamily="2" charset="2"/>
              <a:buChar char="§"/>
              <a:tabLst/>
              <a:defRPr/>
            </a:pPr>
            <a:endParaRPr kumimoji="0" lang="en-US" sz="14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57580456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ML Services (In-Database)</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SQL Server Machine Learning Services (In-Database) can be a good option for modeling</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4462204"/>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To train a model using data that already exists in SQL Server</a:t>
                      </a:r>
                    </a:p>
                  </a:txBody>
                  <a:tcPr anchor="ctr"/>
                </a:tc>
                <a:tc>
                  <a:txBody>
                    <a:bodyPr/>
                    <a:lstStyle/>
                    <a:p>
                      <a:r>
                        <a:rPr lang="en-US" sz="1600">
                          <a:latin typeface="Segoe UI Semilight" panose="020B0402040204020203" pitchFamily="34" charset="0"/>
                          <a:cs typeface="Segoe UI Semilight" panose="020B0402040204020203" pitchFamily="34" charset="0"/>
                        </a:rPr>
                        <a:t>Performing the model training on the same database server that contains the training data has the benefits of removing any need to shuffle data between the source and the server executing the training, which simplifies setup and can speed model training. With Machine Learning Services (In Databases) for SQL Server, you can perform model training in an on-premises SQL Server or one running in an Azure VM</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You want to train on data that might not fit in memory of single SQL server</a:t>
                      </a:r>
                    </a:p>
                  </a:txBody>
                  <a:tcPr anchor="ctr"/>
                </a:tc>
                <a:tc>
                  <a:txBody>
                    <a:bodyPr/>
                    <a:lstStyle/>
                    <a:p>
                      <a:r>
                        <a:rPr lang="en-US" sz="1600">
                          <a:latin typeface="Segoe UI Semilight" panose="020B0402040204020203" pitchFamily="34" charset="0"/>
                          <a:cs typeface="Segoe UI Semilight" panose="020B0402040204020203" pitchFamily="34" charset="0"/>
                        </a:rPr>
                        <a:t>The SQL Server Enterprise Edition provides optimized performance through parallelization and streaming (where the input data does not all need to fit into memory, but is streamed).</a:t>
                      </a: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To leverage features from the Microsoft Machine Learning Library</a:t>
                      </a:r>
                    </a:p>
                  </a:txBody>
                  <a:tcPr anchor="ctr"/>
                </a:tc>
                <a:tc>
                  <a:txBody>
                    <a:bodyPr/>
                    <a:lstStyle/>
                    <a:p>
                      <a:r>
                        <a:rPr lang="en-US" sz="1600">
                          <a:latin typeface="Segoe UI Semilight" panose="020B0402040204020203" pitchFamily="34" charset="0"/>
                          <a:cs typeface="Segoe UI Semilight" panose="020B0402040204020203" pitchFamily="34" charset="0"/>
                        </a:rPr>
                        <a:t>In addition to providing fast, parallelized algorithms and deep learning tools, the Microsoft Machine Learning Library included with ML Server provides a set of pre-trained sentiment models and image </a:t>
                      </a:r>
                      <a:r>
                        <a:rPr lang="en-US" sz="1600" err="1">
                          <a:latin typeface="Segoe UI Semilight" panose="020B0402040204020203" pitchFamily="34" charset="0"/>
                          <a:cs typeface="Segoe UI Semilight" panose="020B0402040204020203" pitchFamily="34" charset="0"/>
                        </a:rPr>
                        <a:t>featurizers</a:t>
                      </a:r>
                      <a:endParaRPr lang="en-US" sz="1600">
                        <a:latin typeface="Segoe UI Semilight" panose="020B0402040204020203" pitchFamily="34" charset="0"/>
                        <a:cs typeface="Segoe UI Semilight" panose="020B0402040204020203" pitchFamily="34" charset="0"/>
                      </a:endParaRP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Author parallel training scripts in R or Python</a:t>
                      </a:r>
                    </a:p>
                  </a:txBody>
                  <a:tcPr anchor="ctr"/>
                </a:tc>
                <a:tc>
                  <a:txBody>
                    <a:bodyPr/>
                    <a:lstStyle/>
                    <a:p>
                      <a:r>
                        <a:rPr lang="en-US" sz="1600" dirty="0">
                          <a:latin typeface="Segoe UI Semilight" panose="020B0402040204020203" pitchFamily="34" charset="0"/>
                          <a:cs typeface="Segoe UI Semilight" panose="020B0402040204020203" pitchFamily="34" charset="0"/>
                        </a:rPr>
                        <a:t>ML Server includes a rich set of highly-scalable, parallelized set of algorithms such as </a:t>
                      </a:r>
                      <a:r>
                        <a:rPr lang="en-US" sz="1600" dirty="0" err="1">
                          <a:latin typeface="Segoe UI Semilight" panose="020B0402040204020203" pitchFamily="34" charset="0"/>
                          <a:cs typeface="Segoe UI Semilight" panose="020B0402040204020203" pitchFamily="34" charset="0"/>
                        </a:rPr>
                        <a:t>RevoscaleR</a:t>
                      </a:r>
                      <a:r>
                        <a:rPr lang="en-US" sz="1600" dirty="0">
                          <a:latin typeface="Segoe UI Semilight" panose="020B0402040204020203" pitchFamily="34" charset="0"/>
                          <a:cs typeface="Segoe UI Semilight" panose="020B0402040204020203" pitchFamily="34" charset="0"/>
                        </a:rPr>
                        <a:t> (for modeling in R), </a:t>
                      </a:r>
                      <a:r>
                        <a:rPr lang="en-US" sz="1600" dirty="0" err="1">
                          <a:latin typeface="Segoe UI Semilight" panose="020B0402040204020203" pitchFamily="34" charset="0"/>
                          <a:cs typeface="Segoe UI Semilight" panose="020B0402040204020203" pitchFamily="34" charset="0"/>
                        </a:rPr>
                        <a:t>revoscalepy</a:t>
                      </a:r>
                      <a:r>
                        <a:rPr lang="en-US" sz="1600" dirty="0">
                          <a:latin typeface="Segoe UI Semilight" panose="020B0402040204020203" pitchFamily="34" charset="0"/>
                          <a:cs typeface="Segoe UI Semilight" panose="020B0402040204020203" pitchFamily="34" charset="0"/>
                        </a:rPr>
                        <a:t> (for modeling in Python), and </a:t>
                      </a:r>
                      <a:r>
                        <a:rPr lang="en-US" sz="1600" dirty="0" err="1">
                          <a:latin typeface="Segoe UI Semilight" panose="020B0402040204020203" pitchFamily="34" charset="0"/>
                          <a:cs typeface="Segoe UI Semilight" panose="020B0402040204020203" pitchFamily="34" charset="0"/>
                        </a:rPr>
                        <a:t>MicrosoftML</a:t>
                      </a:r>
                      <a:r>
                        <a:rPr lang="en-US" sz="1600" dirty="0">
                          <a:latin typeface="Segoe UI Semilight" panose="020B0402040204020203" pitchFamily="34" charset="0"/>
                          <a:cs typeface="Segoe UI Semilight" panose="020B0402040204020203" pitchFamily="34" charset="0"/>
                        </a:rPr>
                        <a:t> (available for modeling in both Python and R) within the context of a T-SQL stored procedure.</a:t>
                      </a:r>
                    </a:p>
                  </a:txBody>
                  <a:tcPr anchor="ctr"/>
                </a:tc>
                <a:extLst>
                  <a:ext uri="{0D108BD9-81ED-4DB2-BD59-A6C34878D82A}">
                    <a16:rowId xmlns:a16="http://schemas.microsoft.com/office/drawing/2014/main" val="3784778137"/>
                  </a:ext>
                </a:extLst>
              </a:tr>
            </a:tbl>
          </a:graphicData>
        </a:graphic>
      </p:graphicFrame>
    </p:spTree>
    <p:extLst>
      <p:ext uri="{BB962C8B-B14F-4D97-AF65-F5344CB8AC3E}">
        <p14:creationId xmlns:p14="http://schemas.microsoft.com/office/powerpoint/2010/main" val="146466668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ML Server</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ML Server can be a good option for modeling</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4855470"/>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Perform modeling exclusively on-premises, without a cloud requirement</a:t>
                      </a:r>
                    </a:p>
                  </a:txBody>
                  <a:tcPr anchor="ctr"/>
                </a:tc>
                <a:tc>
                  <a:txBody>
                    <a:bodyPr/>
                    <a:lstStyle/>
                    <a:p>
                      <a:r>
                        <a:rPr lang="en-US" sz="1600">
                          <a:latin typeface="Segoe UI Semilight" panose="020B0402040204020203" pitchFamily="34" charset="0"/>
                          <a:cs typeface="Segoe UI Semilight" panose="020B0402040204020203" pitchFamily="34" charset="0"/>
                        </a:rPr>
                        <a:t>ML Server enables you to train against on-premises clusters on Hadoop/Spark running Linux, or with dedicated servers running Windows Server or Linux. No resources are needed in Azure in this situation.</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Perform analytics in a multi-threaded or distributed fashion</a:t>
                      </a:r>
                    </a:p>
                  </a:txBody>
                  <a:tcPr anchor="ctr"/>
                </a:tc>
                <a:tc>
                  <a:txBody>
                    <a:bodyPr/>
                    <a:lstStyle/>
                    <a:p>
                      <a:r>
                        <a:rPr lang="en-US" sz="1600">
                          <a:latin typeface="Segoe UI Semilight" panose="020B0402040204020203" pitchFamily="34" charset="0"/>
                          <a:cs typeface="Segoe UI Semilight" panose="020B0402040204020203" pitchFamily="34" charset="0"/>
                        </a:rPr>
                        <a:t>ML Server enables training on a single server to be multi-threaded so that multiple cores can be used with parallelized algorithms. When running in a cluster, training can be spread across nodes in the cluster.</a:t>
                      </a: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To leverage features from the Microsoft Machine Learning Library</a:t>
                      </a:r>
                    </a:p>
                  </a:txBody>
                  <a:tcPr anchor="ctr"/>
                </a:tc>
                <a:tc>
                  <a:txBody>
                    <a:bodyPr/>
                    <a:lstStyle/>
                    <a:p>
                      <a:r>
                        <a:rPr lang="en-US" sz="1600">
                          <a:latin typeface="Segoe UI Semilight" panose="020B0402040204020203" pitchFamily="34" charset="0"/>
                          <a:cs typeface="Segoe UI Semilight" panose="020B0402040204020203" pitchFamily="34" charset="0"/>
                        </a:rPr>
                        <a:t>In addition to providing fast, parallelized and distributed algorithms and deep learning tools, the Microsoft Machine Learning Library included with ML Server provides a set of pre-trained sentiment models and image </a:t>
                      </a:r>
                      <a:r>
                        <a:rPr lang="en-US" sz="1600" err="1">
                          <a:latin typeface="Segoe UI Semilight" panose="020B0402040204020203" pitchFamily="34" charset="0"/>
                          <a:cs typeface="Segoe UI Semilight" panose="020B0402040204020203" pitchFamily="34" charset="0"/>
                        </a:rPr>
                        <a:t>featurizers</a:t>
                      </a:r>
                      <a:endParaRPr lang="en-US" sz="1600">
                        <a:latin typeface="Segoe UI Semilight" panose="020B0402040204020203" pitchFamily="34" charset="0"/>
                        <a:cs typeface="Segoe UI Semilight" panose="020B0402040204020203" pitchFamily="34" charset="0"/>
                      </a:endParaRP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Author parallel and distributed training scripts in R or Python</a:t>
                      </a:r>
                    </a:p>
                  </a:txBody>
                  <a:tcPr anchor="ctr"/>
                </a:tc>
                <a:tc>
                  <a:txBody>
                    <a:bodyPr/>
                    <a:lstStyle/>
                    <a:p>
                      <a:r>
                        <a:rPr lang="en-US" sz="1600">
                          <a:latin typeface="Segoe UI Semilight" panose="020B0402040204020203" pitchFamily="34" charset="0"/>
                          <a:cs typeface="Segoe UI Semilight" panose="020B0402040204020203" pitchFamily="34" charset="0"/>
                        </a:rPr>
                        <a:t>ML Server includes a rich set of highly-scalable, distributed set of algorithms such as </a:t>
                      </a:r>
                      <a:r>
                        <a:rPr lang="en-US" sz="1600" err="1">
                          <a:latin typeface="Segoe UI Semilight" panose="020B0402040204020203" pitchFamily="34" charset="0"/>
                          <a:cs typeface="Segoe UI Semilight" panose="020B0402040204020203" pitchFamily="34" charset="0"/>
                        </a:rPr>
                        <a:t>RevoscaleR</a:t>
                      </a:r>
                      <a:r>
                        <a:rPr lang="en-US" sz="1600">
                          <a:latin typeface="Segoe UI Semilight" panose="020B0402040204020203" pitchFamily="34" charset="0"/>
                          <a:cs typeface="Segoe UI Semilight" panose="020B0402040204020203" pitchFamily="34" charset="0"/>
                        </a:rPr>
                        <a:t> (for modeling in R), </a:t>
                      </a:r>
                      <a:r>
                        <a:rPr lang="en-US" sz="1600" err="1">
                          <a:latin typeface="Segoe UI Semilight" panose="020B0402040204020203" pitchFamily="34" charset="0"/>
                          <a:cs typeface="Segoe UI Semilight" panose="020B0402040204020203" pitchFamily="34" charset="0"/>
                        </a:rPr>
                        <a:t>revoscalepy</a:t>
                      </a:r>
                      <a:r>
                        <a:rPr lang="en-US" sz="1600">
                          <a:latin typeface="Segoe UI Semilight" panose="020B0402040204020203" pitchFamily="34" charset="0"/>
                          <a:cs typeface="Segoe UI Semilight" panose="020B0402040204020203" pitchFamily="34" charset="0"/>
                        </a:rPr>
                        <a:t> (for modeling in Python), and </a:t>
                      </a:r>
                      <a:r>
                        <a:rPr lang="en-US" sz="1600" err="1">
                          <a:latin typeface="Segoe UI Semilight" panose="020B0402040204020203" pitchFamily="34" charset="0"/>
                          <a:cs typeface="Segoe UI Semilight" panose="020B0402040204020203" pitchFamily="34" charset="0"/>
                        </a:rPr>
                        <a:t>MicrosoftML</a:t>
                      </a:r>
                      <a:r>
                        <a:rPr lang="en-US" sz="1600">
                          <a:latin typeface="Segoe UI Semilight" panose="020B0402040204020203" pitchFamily="34" charset="0"/>
                          <a:cs typeface="Segoe UI Semilight" panose="020B0402040204020203" pitchFamily="34" charset="0"/>
                        </a:rPr>
                        <a:t> (available for modeling in both Python and R).</a:t>
                      </a:r>
                    </a:p>
                  </a:txBody>
                  <a:tcPr anchor="ctr"/>
                </a:tc>
                <a:extLst>
                  <a:ext uri="{0D108BD9-81ED-4DB2-BD59-A6C34878D82A}">
                    <a16:rowId xmlns:a16="http://schemas.microsoft.com/office/drawing/2014/main" val="3784778137"/>
                  </a:ext>
                </a:extLst>
              </a:tr>
              <a:tr h="973873">
                <a:tc>
                  <a:txBody>
                    <a:bodyPr/>
                    <a:lstStyle/>
                    <a:p>
                      <a:r>
                        <a:rPr lang="en-US" sz="1600">
                          <a:latin typeface="Segoe UI Semilight" panose="020B0402040204020203" pitchFamily="34" charset="0"/>
                          <a:cs typeface="Segoe UI Semilight" panose="020B0402040204020203" pitchFamily="34" charset="0"/>
                        </a:rPr>
                        <a:t>Active Directory (LDAP) integration</a:t>
                      </a:r>
                    </a:p>
                  </a:txBody>
                  <a:tcPr anchor="ctr"/>
                </a:tc>
                <a:tc>
                  <a:txBody>
                    <a:bodyPr/>
                    <a:lstStyle/>
                    <a:p>
                      <a:r>
                        <a:rPr lang="en-US" sz="1600" dirty="0">
                          <a:latin typeface="Segoe UI Semilight" panose="020B0402040204020203" pitchFamily="34" charset="0"/>
                          <a:cs typeface="Segoe UI Semilight" panose="020B0402040204020203" pitchFamily="34" charset="0"/>
                        </a:rPr>
                        <a:t>ML Server integrates seamlessly with Active Directory and includes role-based access control to satisfy security and compliance needs of your enterprise.</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159002284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Data Science VM</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the Data Science VM (DSVM) can be a good option for modeling</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4706044"/>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An easy to deploy, comprehensive data science environment</a:t>
                      </a:r>
                    </a:p>
                  </a:txBody>
                  <a:tcPr anchor="ctr"/>
                </a:tc>
                <a:tc>
                  <a:txBody>
                    <a:bodyPr/>
                    <a:lstStyle/>
                    <a:p>
                      <a:r>
                        <a:rPr lang="en-US" sz="1600">
                          <a:latin typeface="Segoe UI Semilight" panose="020B0402040204020203" pitchFamily="34" charset="0"/>
                          <a:cs typeface="Segoe UI Semilight" panose="020B0402040204020203" pitchFamily="34" charset="0"/>
                        </a:rPr>
                        <a:t>The goal of the Data Science Virtual Machine is to provide data professionals at all skill levels and roles with a friction-free data science environment. This VM saves you considerable time that you would spend if you had rolled out a comparable environment on your own.</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Short-term experimentation and evaluation</a:t>
                      </a:r>
                    </a:p>
                  </a:txBody>
                  <a:tcPr anchor="ctr"/>
                </a:tc>
                <a:tc>
                  <a:txBody>
                    <a:bodyPr/>
                    <a:lstStyle/>
                    <a:p>
                      <a:r>
                        <a:rPr lang="en-US" sz="1600">
                          <a:latin typeface="Segoe UI Semilight" panose="020B0402040204020203" pitchFamily="34" charset="0"/>
                          <a:cs typeface="Segoe UI Semilight" panose="020B0402040204020203" pitchFamily="34" charset="0"/>
                        </a:rPr>
                        <a:t>The Data Science VM can be used to evaluate or learn tools such as Microsoft ML Server, SQL Server, Visual Studio tools, </a:t>
                      </a:r>
                      <a:r>
                        <a:rPr lang="en-US" sz="1600" err="1">
                          <a:latin typeface="Segoe UI Semilight" panose="020B0402040204020203" pitchFamily="34" charset="0"/>
                          <a:cs typeface="Segoe UI Semilight" panose="020B0402040204020203" pitchFamily="34" charset="0"/>
                        </a:rPr>
                        <a:t>Jupyter</a:t>
                      </a:r>
                      <a:r>
                        <a:rPr lang="en-US" sz="1600">
                          <a:latin typeface="Segoe UI Semilight" panose="020B0402040204020203" pitchFamily="34" charset="0"/>
                          <a:cs typeface="Segoe UI Semilight" panose="020B0402040204020203" pitchFamily="34" charset="0"/>
                        </a:rPr>
                        <a:t>, deep learning / ML toolkits, and new tools popular in the community with minimal setup effort. </a:t>
                      </a: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Elastic capacity </a:t>
                      </a:r>
                    </a:p>
                  </a:txBody>
                  <a:tcPr anchor="ctr"/>
                </a:tc>
                <a:tc>
                  <a:txBody>
                    <a:bodyPr/>
                    <a:lstStyle/>
                    <a:p>
                      <a:r>
                        <a:rPr lang="en-US" sz="1600">
                          <a:latin typeface="Segoe UI Semilight" panose="020B0402040204020203" pitchFamily="34" charset="0"/>
                          <a:cs typeface="Segoe UI Semilight" panose="020B0402040204020203" pitchFamily="34" charset="0"/>
                        </a:rPr>
                        <a:t>Data science hackathons/competitions or large-scale data modeling and exploration require scaled out hardware capacity, typically for short duration. The Data Science VM can help replicate the data science environment quickly on demand, on scaled out servers that allow experiments requiring high-powered computing resources to be run.</a:t>
                      </a: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GPU powered deep learning</a:t>
                      </a:r>
                    </a:p>
                  </a:txBody>
                  <a:tcPr anchor="ctr"/>
                </a:tc>
                <a:tc>
                  <a:txBody>
                    <a:bodyPr/>
                    <a:lstStyle/>
                    <a:p>
                      <a:r>
                        <a:rPr lang="en-US" sz="1600" dirty="0">
                          <a:latin typeface="Segoe UI Semilight" panose="020B0402040204020203" pitchFamily="34" charset="0"/>
                          <a:cs typeface="Segoe UI Semilight" panose="020B0402040204020203" pitchFamily="34" charset="0"/>
                        </a:rPr>
                        <a:t>The data science VM can be used for training model using deep learning algorithms on GPU (Graphics processing units) based hardware. Utilizing VM scaling capabilities of Azure, DSVM helps you use GPU-based hardware on the cloud as per need. One can switch to a GPU-based VM when training large models or need high-speed computations while keeping the same OS disk.</a:t>
                      </a:r>
                    </a:p>
                  </a:txBody>
                  <a:tcPr anchor="ctr"/>
                </a:tc>
                <a:extLst>
                  <a:ext uri="{0D108BD9-81ED-4DB2-BD59-A6C34878D82A}">
                    <a16:rowId xmlns:a16="http://schemas.microsoft.com/office/drawing/2014/main" val="3784778137"/>
                  </a:ext>
                </a:extLst>
              </a:tr>
            </a:tbl>
          </a:graphicData>
        </a:graphic>
      </p:graphicFrame>
    </p:spTree>
    <p:extLst>
      <p:ext uri="{BB962C8B-B14F-4D97-AF65-F5344CB8AC3E}">
        <p14:creationId xmlns:p14="http://schemas.microsoft.com/office/powerpoint/2010/main" val="170539724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Batch AI</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Batch AI can be a good option for modeling</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4834640"/>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A managed services for scale out machine learning and deep learning</a:t>
                      </a:r>
                    </a:p>
                  </a:txBody>
                  <a:tcPr anchor="ctr"/>
                </a:tc>
                <a:tc>
                  <a:txBody>
                    <a:bodyPr/>
                    <a:lstStyle/>
                    <a:p>
                      <a:r>
                        <a:rPr lang="en-US" sz="1600">
                          <a:latin typeface="Segoe UI Semilight" panose="020B0402040204020203" pitchFamily="34" charset="0"/>
                          <a:cs typeface="Segoe UI Semilight" panose="020B0402040204020203" pitchFamily="34" charset="0"/>
                        </a:rPr>
                        <a:t>Batch AI is a managed service that enables data scientists and AI researchers to train AI and other machine learning models on clusters of Azure virtual machines, including VMs with GPU support. You describe the requirements of your job, where to find the inputs and store the outputs, and Batch AI handles the rest. </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A solution that simplifies resource management</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Batch AI supports automatic and manual scaling of VM clusters using GPUs or CPUs. It provides job status and handles restarting tasks in case of VM failures.</a:t>
                      </a:r>
                      <a:endParaRPr lang="en-US" sz="1600"/>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Lower training costs using low-priority VMs</a:t>
                      </a:r>
                    </a:p>
                  </a:txBody>
                  <a:tcPr anchor="ctr"/>
                </a:tc>
                <a:tc>
                  <a:txBody>
                    <a:bodyPr/>
                    <a:lstStyle/>
                    <a:p>
                      <a:r>
                        <a:rPr lang="en-US" sz="1600">
                          <a:latin typeface="Segoe UI Semilight" panose="020B0402040204020203" pitchFamily="34" charset="0"/>
                          <a:cs typeface="Segoe UI Semilight" panose="020B0402040204020203" pitchFamily="34" charset="0"/>
                        </a:rPr>
                        <a:t>Batch AI supports pools of VMs that can be a blend of dedicated VMs and low-priority VMs. </a:t>
                      </a: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A scale out solution for experimentation and training</a:t>
                      </a:r>
                    </a:p>
                  </a:txBody>
                  <a:tcPr anchor="ctr"/>
                </a:tc>
                <a:tc>
                  <a:txBody>
                    <a:bodyPr/>
                    <a:lstStyle/>
                    <a:p>
                      <a:r>
                        <a:rPr lang="en-US" sz="1600">
                          <a:latin typeface="Segoe UI Semilight" panose="020B0402040204020203" pitchFamily="34" charset="0"/>
                          <a:cs typeface="Segoe UI Semilight" panose="020B0402040204020203" pitchFamily="34" charset="0"/>
                        </a:rPr>
                        <a:t>Batch AI supports running long-running batch jobs, iterative experimentation, and interactive training. </a:t>
                      </a:r>
                    </a:p>
                  </a:txBody>
                  <a:tcPr anchor="ctr"/>
                </a:tc>
                <a:extLst>
                  <a:ext uri="{0D108BD9-81ED-4DB2-BD59-A6C34878D82A}">
                    <a16:rowId xmlns:a16="http://schemas.microsoft.com/office/drawing/2014/main" val="3784778137"/>
                  </a:ext>
                </a:extLst>
              </a:tr>
              <a:tr h="973873">
                <a:tc>
                  <a:txBody>
                    <a:bodyPr/>
                    <a:lstStyle/>
                    <a:p>
                      <a:r>
                        <a:rPr lang="en-US" sz="1600">
                          <a:latin typeface="Segoe UI Semilight" panose="020B0402040204020203" pitchFamily="34" charset="0"/>
                          <a:cs typeface="Segoe UI Semilight" panose="020B0402040204020203" pitchFamily="34" charset="0"/>
                        </a:rPr>
                        <a:t>A solution optimized for popular toolkits</a:t>
                      </a:r>
                    </a:p>
                  </a:txBody>
                  <a:tcPr anchor="ctr"/>
                </a:tc>
                <a:tc>
                  <a:txBody>
                    <a:bodyPr/>
                    <a:lstStyle/>
                    <a:p>
                      <a:r>
                        <a:rPr lang="en-US" sz="1600" dirty="0">
                          <a:latin typeface="Segoe UI Semilight" panose="020B0402040204020203" pitchFamily="34" charset="0"/>
                          <a:cs typeface="Segoe UI Semilight" panose="020B0402040204020203" pitchFamily="34" charset="0"/>
                        </a:rPr>
                        <a:t>Batch AI supports any deep learning or machine learning framework, and provides  optimized configuration for popular toolkits such as Microsoft Cognitive Toolkit (CNTK), TensorFlow, and </a:t>
                      </a:r>
                      <a:r>
                        <a:rPr lang="en-US" sz="1600" dirty="0" err="1">
                          <a:latin typeface="Segoe UI Semilight" panose="020B0402040204020203" pitchFamily="34" charset="0"/>
                          <a:cs typeface="Segoe UI Semilight" panose="020B0402040204020203" pitchFamily="34" charset="0"/>
                        </a:rPr>
                        <a:t>Chainer</a:t>
                      </a:r>
                      <a:r>
                        <a:rPr lang="en-US" sz="1600" dirty="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40051515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p:txBody>
          <a:bodyPr/>
          <a:lstStyle/>
          <a:p>
            <a:pPr defTabSz="914225">
              <a:lnSpc>
                <a:spcPct val="100000"/>
              </a:lnSpc>
              <a:spcBef>
                <a:spcPts val="0"/>
              </a:spcBef>
            </a:pPr>
            <a:r>
              <a:rPr lang="en-US" sz="3200" kern="0" spc="49">
                <a:solidFill>
                  <a:srgbClr val="0078D7"/>
                </a:solidFill>
                <a:latin typeface="Segoe UI Semilight" charset="0"/>
                <a:ea typeface="Segoe UI Semilight" charset="0"/>
                <a:cs typeface="Segoe UI Semilight" charset="0"/>
              </a:rPr>
              <a:t>Machine Learning &amp; AI Portfolio</a:t>
            </a:r>
            <a:br>
              <a:rPr lang="en-US" sz="3200" kern="0" spc="49">
                <a:solidFill>
                  <a:srgbClr val="0078D7"/>
                </a:solidFill>
                <a:latin typeface="Segoe UI Semilight" charset="0"/>
                <a:ea typeface="Segoe UI Semilight" charset="0"/>
                <a:cs typeface="Segoe UI Semilight" charset="0"/>
              </a:rPr>
            </a:br>
            <a:r>
              <a:rPr lang="en-US" sz="1568" spc="98">
                <a:ln>
                  <a:noFill/>
                </a:ln>
                <a:solidFill>
                  <a:schemeClr val="tx1"/>
                </a:solidFill>
                <a:latin typeface="Segoe UI Semilight"/>
                <a:cs typeface="Segoe UI Light" panose="020B0502040204020203" pitchFamily="34" charset="0"/>
              </a:rPr>
              <a:t>When to use what?</a:t>
            </a:r>
            <a:br>
              <a:rPr lang="en-US" sz="1568" spc="98">
                <a:ln>
                  <a:noFill/>
                </a:ln>
                <a:solidFill>
                  <a:schemeClr val="tx1"/>
                </a:solidFill>
                <a:latin typeface="Segoe UI Semilight"/>
                <a:cs typeface="Segoe UI Light" panose="020B0502040204020203" pitchFamily="34" charset="0"/>
              </a:rPr>
            </a:br>
            <a:endParaRPr lang="en-US" sz="1568" spc="98">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3405" y="5529279"/>
            <a:ext cx="3044425" cy="343968"/>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176"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64526"/>
            <a:ext cx="2765224" cy="343968"/>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176"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4000045"/>
            <a:ext cx="2765224" cy="343968"/>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176"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301019"/>
            <a:ext cx="3660400" cy="343968"/>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sz="1176"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412044"/>
            <a:ext cx="1233941" cy="398279"/>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350804"/>
            <a:ext cx="1233941" cy="244398"/>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39827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49830"/>
            <a:ext cx="1234678" cy="244398"/>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742819"/>
            <a:ext cx="975054" cy="398279"/>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0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a:t>
            </a:r>
            <a:b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b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39827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0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24439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067218" y="4710215"/>
            <a:ext cx="1145873" cy="39827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AML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678151" y="5768355"/>
            <a:ext cx="914426" cy="24439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693390" y="5768355"/>
            <a:ext cx="914426" cy="24439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4" name="Rectangle 33">
            <a:extLst>
              <a:ext uri="{FF2B5EF4-FFF2-40B4-BE49-F238E27FC236}">
                <a16:creationId xmlns:a16="http://schemas.microsoft.com/office/drawing/2014/main" id="{75CD90E1-C363-45D7-9410-2125A5A66228}"/>
              </a:ext>
            </a:extLst>
          </p:cNvPr>
          <p:cNvSpPr/>
          <p:nvPr/>
        </p:nvSpPr>
        <p:spPr>
          <a:xfrm>
            <a:off x="7607816" y="5768355"/>
            <a:ext cx="1000331" cy="246221"/>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Azure Batch</a:t>
            </a:r>
          </a:p>
        </p:txBody>
      </p:sp>
      <p:sp>
        <p:nvSpPr>
          <p:cNvPr id="36" name="Rectangle 35">
            <a:extLst>
              <a:ext uri="{FF2B5EF4-FFF2-40B4-BE49-F238E27FC236}">
                <a16:creationId xmlns:a16="http://schemas.microsoft.com/office/drawing/2014/main" id="{62930F2D-A90E-4362-A959-FA0B1337DA44}"/>
              </a:ext>
            </a:extLst>
          </p:cNvPr>
          <p:cNvSpPr/>
          <p:nvPr/>
        </p:nvSpPr>
        <p:spPr>
          <a:xfrm>
            <a:off x="8658552" y="5768355"/>
            <a:ext cx="1015242" cy="24439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38" name="Rectangle 37">
            <a:extLst>
              <a:ext uri="{FF2B5EF4-FFF2-40B4-BE49-F238E27FC236}">
                <a16:creationId xmlns:a16="http://schemas.microsoft.com/office/drawing/2014/main" id="{834BF3B1-9D60-40B0-B0D9-62A9D75BBD0B}"/>
              </a:ext>
            </a:extLst>
          </p:cNvPr>
          <p:cNvSpPr/>
          <p:nvPr/>
        </p:nvSpPr>
        <p:spPr>
          <a:xfrm>
            <a:off x="9724200" y="5768355"/>
            <a:ext cx="914426" cy="24439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42" name="Rectangle 41">
            <a:extLst>
              <a:ext uri="{FF2B5EF4-FFF2-40B4-BE49-F238E27FC236}">
                <a16:creationId xmlns:a16="http://schemas.microsoft.com/office/drawing/2014/main" id="{48B510BA-873E-47AC-AD6D-A804E4617003}"/>
              </a:ext>
            </a:extLst>
          </p:cNvPr>
          <p:cNvSpPr/>
          <p:nvPr/>
        </p:nvSpPr>
        <p:spPr>
          <a:xfrm>
            <a:off x="7150604" y="4049828"/>
            <a:ext cx="1407387" cy="24439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315988" y="4731662"/>
            <a:ext cx="1076620" cy="39827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10908119" y="2297241"/>
            <a:ext cx="1164831" cy="24439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10908119" y="3142651"/>
            <a:ext cx="1164831" cy="39827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810323"/>
            <a:ext cx="0" cy="54048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7849816" y="-1343478"/>
            <a:ext cx="486918" cy="679452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11490535" y="2541639"/>
            <a:ext cx="0" cy="60101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595202"/>
            <a:ext cx="0" cy="60101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047489" y="2243019"/>
            <a:ext cx="455334" cy="31582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594493"/>
            <a:ext cx="1" cy="45533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7854298" y="4294226"/>
            <a:ext cx="0" cy="43743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460092" y="3530151"/>
            <a:ext cx="415987" cy="1944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294227"/>
            <a:ext cx="1" cy="44859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631270" y="5205841"/>
            <a:ext cx="654413"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123652" y="5223146"/>
            <a:ext cx="654413" cy="49031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057830" y="5186028"/>
            <a:ext cx="659861" cy="504790"/>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565449" y="5183199"/>
            <a:ext cx="659861" cy="51044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044138" y="4704510"/>
            <a:ext cx="659861" cy="14678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573234" y="4175414"/>
            <a:ext cx="659861" cy="252601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080854" y="3667794"/>
            <a:ext cx="659861" cy="354125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E73E4E-C9F8-45EE-8FD2-82FF083A212A}"/>
              </a:ext>
            </a:extLst>
          </p:cNvPr>
          <p:cNvCxnSpPr>
            <a:cxnSpLocks/>
            <a:endCxn id="49" idx="0"/>
          </p:cNvCxnSpPr>
          <p:nvPr/>
        </p:nvCxnSpPr>
        <p:spPr>
          <a:xfrm>
            <a:off x="4696014" y="2774121"/>
            <a:ext cx="4610905" cy="393107"/>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49F267-479F-4CD8-BFB9-A9AD4017F9DB}"/>
              </a:ext>
            </a:extLst>
          </p:cNvPr>
          <p:cNvSpPr/>
          <p:nvPr/>
        </p:nvSpPr>
        <p:spPr>
          <a:xfrm>
            <a:off x="8658799" y="3167228"/>
            <a:ext cx="1296239" cy="40011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Spark ML, </a:t>
            </a:r>
            <a:r>
              <a:rPr kumimoji="0" lang="en-US" sz="1000" b="1" i="0" u="none" strike="noStrike" kern="0" cap="none" spc="49" normalizeH="0" baseline="0" noProof="0" err="1">
                <a:ln>
                  <a:noFill/>
                </a:ln>
                <a:solidFill>
                  <a:srgbClr val="505050"/>
                </a:solidFill>
                <a:effectLst/>
                <a:uLnTx/>
                <a:uFillTx/>
                <a:latin typeface="Segoe UI Semibold" charset="0"/>
                <a:ea typeface="+mn-ea"/>
                <a:cs typeface="Segoe UI Semibold" charset="0"/>
              </a:rPr>
              <a:t>SparkR</a:t>
            </a: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 </a:t>
            </a:r>
            <a:r>
              <a:rPr kumimoji="0" lang="en-US" sz="1000" b="1" i="0" u="none" strike="noStrike" kern="0" cap="none" spc="49" normalizeH="0" baseline="0" noProof="0" err="1">
                <a:ln>
                  <a:noFill/>
                </a:ln>
                <a:solidFill>
                  <a:srgbClr val="505050"/>
                </a:solidFill>
                <a:effectLst/>
                <a:uLnTx/>
                <a:uFillTx/>
                <a:latin typeface="Segoe UI Semibold" charset="0"/>
                <a:ea typeface="+mn-ea"/>
                <a:cs typeface="Segoe UI Semibold" charset="0"/>
              </a:rPr>
              <a:t>SparklyR</a:t>
            </a:r>
            <a:endPar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endParaRPr>
          </a:p>
        </p:txBody>
      </p:sp>
      <p:cxnSp>
        <p:nvCxnSpPr>
          <p:cNvPr id="58" name="Connector: Elbow 57">
            <a:extLst>
              <a:ext uri="{FF2B5EF4-FFF2-40B4-BE49-F238E27FC236}">
                <a16:creationId xmlns:a16="http://schemas.microsoft.com/office/drawing/2014/main" id="{DBD3CF2E-83AA-4BD1-83FC-A4BCD658B209}"/>
              </a:ext>
            </a:extLst>
          </p:cNvPr>
          <p:cNvCxnSpPr>
            <a:cxnSpLocks/>
            <a:stCxn id="49" idx="2"/>
            <a:endCxn id="76" idx="0"/>
          </p:cNvCxnSpPr>
          <p:nvPr/>
        </p:nvCxnSpPr>
        <p:spPr>
          <a:xfrm rot="16200000" flipH="1">
            <a:off x="9998121" y="2876135"/>
            <a:ext cx="477169"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CABAF-1BC1-484F-A897-CC2FEF145230}"/>
              </a:ext>
            </a:extLst>
          </p:cNvPr>
          <p:cNvCxnSpPr>
            <a:cxnSpLocks/>
            <a:stCxn id="49" idx="2"/>
            <a:endCxn id="75" idx="0"/>
          </p:cNvCxnSpPr>
          <p:nvPr/>
        </p:nvCxnSpPr>
        <p:spPr>
          <a:xfrm>
            <a:off x="9306919" y="3567338"/>
            <a:ext cx="0" cy="47717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0E9CD2B-CB5A-495D-A626-AC5A3FCDD01B}"/>
              </a:ext>
            </a:extLst>
          </p:cNvPr>
          <p:cNvSpPr/>
          <p:nvPr/>
        </p:nvSpPr>
        <p:spPr>
          <a:xfrm>
            <a:off x="8658799" y="4044508"/>
            <a:ext cx="1296239" cy="246221"/>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Notebooks</a:t>
            </a:r>
          </a:p>
        </p:txBody>
      </p:sp>
      <p:sp>
        <p:nvSpPr>
          <p:cNvPr id="76" name="Rectangle 75">
            <a:extLst>
              <a:ext uri="{FF2B5EF4-FFF2-40B4-BE49-F238E27FC236}">
                <a16:creationId xmlns:a16="http://schemas.microsoft.com/office/drawing/2014/main" id="{32440B87-3EC0-48AE-BFD8-782735B35F3D}"/>
              </a:ext>
            </a:extLst>
          </p:cNvPr>
          <p:cNvSpPr/>
          <p:nvPr/>
        </p:nvSpPr>
        <p:spPr>
          <a:xfrm>
            <a:off x="10518372" y="4044507"/>
            <a:ext cx="1296239" cy="246221"/>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Jobs</a:t>
            </a:r>
          </a:p>
        </p:txBody>
      </p:sp>
      <p:cxnSp>
        <p:nvCxnSpPr>
          <p:cNvPr id="84" name="Connector: Elbow 83">
            <a:extLst>
              <a:ext uri="{FF2B5EF4-FFF2-40B4-BE49-F238E27FC236}">
                <a16:creationId xmlns:a16="http://schemas.microsoft.com/office/drawing/2014/main" id="{82952F1E-9F37-479B-91A3-9FF53FE59076}"/>
              </a:ext>
            </a:extLst>
          </p:cNvPr>
          <p:cNvCxnSpPr>
            <a:cxnSpLocks/>
            <a:stCxn id="75" idx="2"/>
            <a:endCxn id="86" idx="0"/>
          </p:cNvCxnSpPr>
          <p:nvPr/>
        </p:nvCxnSpPr>
        <p:spPr>
          <a:xfrm rot="16200000" flipH="1">
            <a:off x="10037248" y="3560399"/>
            <a:ext cx="398915"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40D4C2A-B0BC-4DC2-B45A-B377A11DC21F}"/>
              </a:ext>
            </a:extLst>
          </p:cNvPr>
          <p:cNvSpPr/>
          <p:nvPr/>
        </p:nvSpPr>
        <p:spPr>
          <a:xfrm>
            <a:off x="10518372" y="4689644"/>
            <a:ext cx="1296239" cy="246221"/>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Azure Databricks</a:t>
            </a:r>
          </a:p>
        </p:txBody>
      </p:sp>
      <p:cxnSp>
        <p:nvCxnSpPr>
          <p:cNvPr id="88" name="Straight Arrow Connector 87">
            <a:extLst>
              <a:ext uri="{FF2B5EF4-FFF2-40B4-BE49-F238E27FC236}">
                <a16:creationId xmlns:a16="http://schemas.microsoft.com/office/drawing/2014/main" id="{82BA84DF-51F4-42AD-8C77-6A2BDEBA95D0}"/>
              </a:ext>
            </a:extLst>
          </p:cNvPr>
          <p:cNvCxnSpPr>
            <a:cxnSpLocks/>
            <a:stCxn id="76" idx="2"/>
          </p:cNvCxnSpPr>
          <p:nvPr/>
        </p:nvCxnSpPr>
        <p:spPr>
          <a:xfrm flipH="1">
            <a:off x="11165288" y="4290728"/>
            <a:ext cx="1204" cy="39891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9188353-E88C-4D3E-9FF8-924CF915831B}"/>
              </a:ext>
            </a:extLst>
          </p:cNvPr>
          <p:cNvCxnSpPr>
            <a:cxnSpLocks/>
            <a:endCxn id="92" idx="0"/>
          </p:cNvCxnSpPr>
          <p:nvPr/>
        </p:nvCxnSpPr>
        <p:spPr>
          <a:xfrm>
            <a:off x="11165287" y="4910725"/>
            <a:ext cx="5220" cy="85762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211AAE-3A20-41BD-AE19-4A0D63661485}"/>
              </a:ext>
            </a:extLst>
          </p:cNvPr>
          <p:cNvSpPr/>
          <p:nvPr/>
        </p:nvSpPr>
        <p:spPr>
          <a:xfrm>
            <a:off x="10713294" y="5768354"/>
            <a:ext cx="914426" cy="24439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Advanced Analytics Pattern IN Azure</a:t>
            </a:r>
          </a:p>
        </p:txBody>
      </p:sp>
      <p:sp>
        <p:nvSpPr>
          <p:cNvPr id="8" name="TextBox 7">
            <a:extLst>
              <a:ext uri="{FF2B5EF4-FFF2-40B4-BE49-F238E27FC236}">
                <a16:creationId xmlns:a16="http://schemas.microsoft.com/office/drawing/2014/main" id="{97DE9726-BD7C-4657-9A44-8986AE62F9E7}"/>
              </a:ext>
            </a:extLst>
          </p:cNvPr>
          <p:cNvSpPr txBox="1"/>
          <p:nvPr/>
        </p:nvSpPr>
        <p:spPr>
          <a:xfrm>
            <a:off x="8025313" y="3031543"/>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STORE</a:t>
            </a: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3339679" y="2275484"/>
            <a:ext cx="5512642" cy="2548257"/>
          </a:xfrm>
          <a:prstGeom prst="roundRect">
            <a:avLst>
              <a:gd name="adj" fmla="val 5541"/>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flipH="1" flipV="1">
            <a:off x="7177023" y="2821679"/>
            <a:ext cx="1043365" cy="11954"/>
          </a:xfrm>
          <a:prstGeom prst="straightConnector1">
            <a:avLst/>
          </a:prstGeom>
          <a:ln>
            <a:solidFill>
              <a:schemeClr val="accent2">
                <a:lumMod val="75000"/>
                <a:lumOff val="25000"/>
              </a:schemeClr>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3"/>
          <a:stretch>
            <a:fillRect/>
          </a:stretch>
        </p:blipFill>
        <p:spPr>
          <a:xfrm>
            <a:off x="8219169" y="2469174"/>
            <a:ext cx="474405" cy="474405"/>
          </a:xfrm>
          <a:prstGeom prst="rect">
            <a:avLst/>
          </a:prstGeom>
        </p:spPr>
      </p:pic>
      <p:grpSp>
        <p:nvGrpSpPr>
          <p:cNvPr id="43" name="Group 42">
            <a:extLst>
              <a:ext uri="{FF2B5EF4-FFF2-40B4-BE49-F238E27FC236}">
                <a16:creationId xmlns:a16="http://schemas.microsoft.com/office/drawing/2014/main" id="{0512B2AC-E6B3-4F39-A7AE-15D8E076EA07}"/>
              </a:ext>
            </a:extLst>
          </p:cNvPr>
          <p:cNvGrpSpPr/>
          <p:nvPr/>
        </p:nvGrpSpPr>
        <p:grpSpPr>
          <a:xfrm>
            <a:off x="6410198" y="2529877"/>
            <a:ext cx="955711" cy="933970"/>
            <a:chOff x="4982312" y="3919747"/>
            <a:chExt cx="955711" cy="933970"/>
          </a:xfrm>
        </p:grpSpPr>
        <p:sp>
          <p:nvSpPr>
            <p:cNvPr id="83" name="TextBox 82">
              <a:extLst>
                <a:ext uri="{FF2B5EF4-FFF2-40B4-BE49-F238E27FC236}">
                  <a16:creationId xmlns:a16="http://schemas.microsoft.com/office/drawing/2014/main" id="{C5499F1B-A214-4D84-94CA-5ACB2DB0CBF3}"/>
                </a:ext>
              </a:extLst>
            </p:cNvPr>
            <p:cNvSpPr txBox="1"/>
            <p:nvPr/>
          </p:nvSpPr>
          <p:spPr>
            <a:xfrm>
              <a:off x="4982312" y="4484385"/>
              <a:ext cx="955711" cy="3693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Cluster)</a:t>
              </a:r>
            </a:p>
          </p:txBody>
        </p:sp>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6324" y="3919747"/>
              <a:ext cx="565912" cy="565912"/>
            </a:xfrm>
            <a:prstGeom prst="rect">
              <a:avLst/>
            </a:prstGeom>
          </p:spPr>
        </p:pic>
      </p:grpSp>
      <p:grpSp>
        <p:nvGrpSpPr>
          <p:cNvPr id="42" name="Group 41">
            <a:extLst>
              <a:ext uri="{FF2B5EF4-FFF2-40B4-BE49-F238E27FC236}">
                <a16:creationId xmlns:a16="http://schemas.microsoft.com/office/drawing/2014/main" id="{CC8A092E-DF4A-4A9A-A002-692C6BDDCA6D}"/>
              </a:ext>
            </a:extLst>
          </p:cNvPr>
          <p:cNvGrpSpPr/>
          <p:nvPr/>
        </p:nvGrpSpPr>
        <p:grpSpPr>
          <a:xfrm>
            <a:off x="4265974" y="3429603"/>
            <a:ext cx="1248935" cy="1099012"/>
            <a:chOff x="4881042" y="2281029"/>
            <a:chExt cx="1248935" cy="1099012"/>
          </a:xfrm>
        </p:grpSpPr>
        <p:sp>
          <p:nvSpPr>
            <p:cNvPr id="59" name="TextBox 58">
              <a:extLst>
                <a:ext uri="{FF2B5EF4-FFF2-40B4-BE49-F238E27FC236}">
                  <a16:creationId xmlns:a16="http://schemas.microsoft.com/office/drawing/2014/main" id="{B723EFC5-6988-4E8A-BF81-DC1937934AC5}"/>
                </a:ext>
              </a:extLst>
            </p:cNvPr>
            <p:cNvSpPr txBox="1"/>
            <p:nvPr/>
          </p:nvSpPr>
          <p:spPr>
            <a:xfrm>
              <a:off x="4881042" y="2716599"/>
              <a:ext cx="1248935"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b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WORKBENCH</a:t>
              </a:r>
              <a:b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t>
              </a:r>
              <a:r>
                <a:rPr kumimoji="0" lang="en-US" sz="900" b="0" i="0" u="none" strike="noStrike" kern="0" cap="none" spc="-29" normalizeH="0" baseline="0" noProof="0" err="1">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Jupyter</a:t>
              </a: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Notebook)</a:t>
              </a:r>
            </a:p>
          </p:txBody>
        </p:sp>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6748" y="2281029"/>
              <a:ext cx="475488" cy="475488"/>
            </a:xfrm>
            <a:prstGeom prst="rect">
              <a:avLst/>
            </a:prstGeom>
          </p:spPr>
        </p:pic>
      </p:grpSp>
      <p:sp>
        <p:nvSpPr>
          <p:cNvPr id="245" name="TextBox 244">
            <a:extLst>
              <a:ext uri="{FF2B5EF4-FFF2-40B4-BE49-F238E27FC236}">
                <a16:creationId xmlns:a16="http://schemas.microsoft.com/office/drawing/2014/main" id="{C44843A7-6FD9-47E6-874D-11C63BCFF13A}"/>
              </a:ext>
            </a:extLst>
          </p:cNvPr>
          <p:cNvSpPr txBox="1"/>
          <p:nvPr/>
        </p:nvSpPr>
        <p:spPr>
          <a:xfrm>
            <a:off x="7542966" y="2294926"/>
            <a:ext cx="843652" cy="507831"/>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Training</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a:t>
            </a:r>
          </a:p>
        </p:txBody>
      </p:sp>
      <p:cxnSp>
        <p:nvCxnSpPr>
          <p:cNvPr id="12" name="Connector: Elbow 11">
            <a:extLst>
              <a:ext uri="{FF2B5EF4-FFF2-40B4-BE49-F238E27FC236}">
                <a16:creationId xmlns:a16="http://schemas.microsoft.com/office/drawing/2014/main" id="{30830DA2-4F8B-4535-A75F-9D28BC86D0AE}"/>
              </a:ext>
            </a:extLst>
          </p:cNvPr>
          <p:cNvCxnSpPr>
            <a:cxnSpLocks/>
            <a:stCxn id="156" idx="0"/>
            <a:endCxn id="150" idx="1"/>
          </p:cNvCxnSpPr>
          <p:nvPr/>
        </p:nvCxnSpPr>
        <p:spPr>
          <a:xfrm rot="5400000" flipH="1" flipV="1">
            <a:off x="5408432" y="2263825"/>
            <a:ext cx="616770" cy="1714786"/>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9F1ED33B-6940-4187-828F-976DD41460EA}"/>
              </a:ext>
            </a:extLst>
          </p:cNvPr>
          <p:cNvSpPr/>
          <p:nvPr/>
        </p:nvSpPr>
        <p:spPr>
          <a:xfrm>
            <a:off x="4734588" y="2475528"/>
            <a:ext cx="1141894"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1) Train &amp; Validate</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Model</a:t>
            </a:r>
          </a:p>
        </p:txBody>
      </p:sp>
      <p:sp>
        <p:nvSpPr>
          <p:cNvPr id="322" name="TextBox 321">
            <a:extLst>
              <a:ext uri="{FF2B5EF4-FFF2-40B4-BE49-F238E27FC236}">
                <a16:creationId xmlns:a16="http://schemas.microsoft.com/office/drawing/2014/main" id="{F9CD91E8-1386-41FC-8C1D-C2DD1A8E068D}"/>
              </a:ext>
            </a:extLst>
          </p:cNvPr>
          <p:cNvSpPr txBox="1"/>
          <p:nvPr/>
        </p:nvSpPr>
        <p:spPr>
          <a:xfrm>
            <a:off x="5876482" y="1886495"/>
            <a:ext cx="2988255"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MODEL TRAINING &amp; VALIDATION</a:t>
            </a:r>
          </a:p>
        </p:txBody>
      </p:sp>
      <p:sp>
        <p:nvSpPr>
          <p:cNvPr id="37" name="TextBox 36">
            <a:extLst>
              <a:ext uri="{FF2B5EF4-FFF2-40B4-BE49-F238E27FC236}">
                <a16:creationId xmlns:a16="http://schemas.microsoft.com/office/drawing/2014/main" id="{B5026B6C-C613-45B3-8F83-F019B197F90B}"/>
              </a:ext>
            </a:extLst>
          </p:cNvPr>
          <p:cNvSpPr txBox="1"/>
          <p:nvPr/>
        </p:nvSpPr>
        <p:spPr>
          <a:xfrm>
            <a:off x="118369" y="809983"/>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Train a model against big data</a:t>
            </a:r>
          </a:p>
        </p:txBody>
      </p:sp>
      <p:grpSp>
        <p:nvGrpSpPr>
          <p:cNvPr id="40" name="Group 39">
            <a:extLst>
              <a:ext uri="{FF2B5EF4-FFF2-40B4-BE49-F238E27FC236}">
                <a16:creationId xmlns:a16="http://schemas.microsoft.com/office/drawing/2014/main" id="{D54F8C25-F436-4813-A927-8E1C909C229E}"/>
              </a:ext>
            </a:extLst>
          </p:cNvPr>
          <p:cNvGrpSpPr/>
          <p:nvPr/>
        </p:nvGrpSpPr>
        <p:grpSpPr>
          <a:xfrm>
            <a:off x="6348193" y="3724729"/>
            <a:ext cx="959292" cy="1099012"/>
            <a:chOff x="7100147" y="1288485"/>
            <a:chExt cx="959292" cy="1099012"/>
          </a:xfrm>
        </p:grpSpPr>
        <p:sp>
          <p:nvSpPr>
            <p:cNvPr id="44" name="TextBox 43">
              <a:extLst>
                <a:ext uri="{FF2B5EF4-FFF2-40B4-BE49-F238E27FC236}">
                  <a16:creationId xmlns:a16="http://schemas.microsoft.com/office/drawing/2014/main" id="{CE7E76E7-5408-4284-BFCE-81F74A5CB737}"/>
                </a:ext>
              </a:extLst>
            </p:cNvPr>
            <p:cNvSpPr txBox="1"/>
            <p:nvPr/>
          </p:nvSpPr>
          <p:spPr>
            <a:xfrm>
              <a:off x="7100147" y="1724055"/>
              <a:ext cx="959292"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b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Model Management  </a:t>
              </a:r>
            </a:p>
          </p:txBody>
        </p:sp>
        <p:pic>
          <p:nvPicPr>
            <p:cNvPr id="45" name="Picture 44">
              <a:extLst>
                <a:ext uri="{FF2B5EF4-FFF2-40B4-BE49-F238E27FC236}">
                  <a16:creationId xmlns:a16="http://schemas.microsoft.com/office/drawing/2014/main" id="{5CC80C13-A9ED-45FB-A4FE-DA5BE17548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6437" y="1288485"/>
              <a:ext cx="475488" cy="475488"/>
            </a:xfrm>
            <a:prstGeom prst="rect">
              <a:avLst/>
            </a:prstGeom>
          </p:spPr>
        </p:pic>
      </p:grpSp>
      <p:sp>
        <p:nvSpPr>
          <p:cNvPr id="46" name="Rectangle 45">
            <a:extLst>
              <a:ext uri="{FF2B5EF4-FFF2-40B4-BE49-F238E27FC236}">
                <a16:creationId xmlns:a16="http://schemas.microsoft.com/office/drawing/2014/main" id="{E54D7FF2-A107-43E2-BFBD-C735FD7A81C7}"/>
              </a:ext>
            </a:extLst>
          </p:cNvPr>
          <p:cNvSpPr/>
          <p:nvPr/>
        </p:nvSpPr>
        <p:spPr>
          <a:xfrm>
            <a:off x="5554569" y="3673678"/>
            <a:ext cx="930886"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2) Register</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Model</a:t>
            </a:r>
          </a:p>
        </p:txBody>
      </p:sp>
      <p:cxnSp>
        <p:nvCxnSpPr>
          <p:cNvPr id="47" name="Straight Arrow Connector 46">
            <a:extLst>
              <a:ext uri="{FF2B5EF4-FFF2-40B4-BE49-F238E27FC236}">
                <a16:creationId xmlns:a16="http://schemas.microsoft.com/office/drawing/2014/main" id="{27072CE7-024D-4A2A-BB91-5F61F247441E}"/>
              </a:ext>
            </a:extLst>
          </p:cNvPr>
          <p:cNvCxnSpPr>
            <a:cxnSpLocks/>
          </p:cNvCxnSpPr>
          <p:nvPr/>
        </p:nvCxnSpPr>
        <p:spPr>
          <a:xfrm>
            <a:off x="5435463" y="4043010"/>
            <a:ext cx="1142098" cy="0"/>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54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Advanced Analytics Pattern IN Azure</a:t>
            </a:r>
          </a:p>
        </p:txBody>
      </p:sp>
      <p:sp>
        <p:nvSpPr>
          <p:cNvPr id="343" name="TextBox 342">
            <a:extLst>
              <a:ext uri="{FF2B5EF4-FFF2-40B4-BE49-F238E27FC236}">
                <a16:creationId xmlns:a16="http://schemas.microsoft.com/office/drawing/2014/main" id="{975B4036-97AF-4A6C-A3DB-2B5A6586BF89}"/>
              </a:ext>
            </a:extLst>
          </p:cNvPr>
          <p:cNvSpPr txBox="1"/>
          <p:nvPr/>
        </p:nvSpPr>
        <p:spPr>
          <a:xfrm>
            <a:off x="118369" y="809983"/>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Prepare data for modeling</a:t>
            </a:r>
          </a:p>
        </p:txBody>
      </p:sp>
      <p:sp>
        <p:nvSpPr>
          <p:cNvPr id="23" name="TextBox 22">
            <a:extLst>
              <a:ext uri="{FF2B5EF4-FFF2-40B4-BE49-F238E27FC236}">
                <a16:creationId xmlns:a16="http://schemas.microsoft.com/office/drawing/2014/main" id="{3F47904A-84DB-44D5-833F-4836D30E098C}"/>
              </a:ext>
            </a:extLst>
          </p:cNvPr>
          <p:cNvSpPr txBox="1"/>
          <p:nvPr/>
        </p:nvSpPr>
        <p:spPr>
          <a:xfrm>
            <a:off x="3983639" y="4114243"/>
            <a:ext cx="1274341"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STORAGE / DATA LAKE STORE</a:t>
            </a:r>
          </a:p>
        </p:txBody>
      </p:sp>
      <p:sp>
        <p:nvSpPr>
          <p:cNvPr id="25" name="Rectangle: Rounded Corners 24">
            <a:extLst>
              <a:ext uri="{FF2B5EF4-FFF2-40B4-BE49-F238E27FC236}">
                <a16:creationId xmlns:a16="http://schemas.microsoft.com/office/drawing/2014/main" id="{63564EDC-6DCC-4648-95A8-5BE33AD1A5E4}"/>
              </a:ext>
            </a:extLst>
          </p:cNvPr>
          <p:cNvSpPr/>
          <p:nvPr/>
        </p:nvSpPr>
        <p:spPr bwMode="auto">
          <a:xfrm>
            <a:off x="3368566" y="3416546"/>
            <a:ext cx="5036889"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5139CC7-1DB0-419D-9471-65081326FA42}"/>
              </a:ext>
            </a:extLst>
          </p:cNvPr>
          <p:cNvCxnSpPr>
            <a:cxnSpLocks/>
          </p:cNvCxnSpPr>
          <p:nvPr/>
        </p:nvCxnSpPr>
        <p:spPr>
          <a:xfrm>
            <a:off x="4982749" y="3875985"/>
            <a:ext cx="1918138" cy="0"/>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6185A5C-4A51-4DF9-AF88-C4E384D038F9}"/>
              </a:ext>
            </a:extLst>
          </p:cNvPr>
          <p:cNvSpPr txBox="1"/>
          <p:nvPr/>
        </p:nvSpPr>
        <p:spPr>
          <a:xfrm>
            <a:off x="5541802" y="3011611"/>
            <a:ext cx="2988255"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MODEL TRAINING &amp; VALIDATION</a:t>
            </a:r>
          </a:p>
        </p:txBody>
      </p:sp>
      <p:pic>
        <p:nvPicPr>
          <p:cNvPr id="29" name="Picture 28">
            <a:extLst>
              <a:ext uri="{FF2B5EF4-FFF2-40B4-BE49-F238E27FC236}">
                <a16:creationId xmlns:a16="http://schemas.microsoft.com/office/drawing/2014/main" id="{EE3AE097-20F6-4043-BCEF-760F88C237BF}"/>
              </a:ext>
            </a:extLst>
          </p:cNvPr>
          <p:cNvPicPr>
            <a:picLocks noChangeAspect="1"/>
          </p:cNvPicPr>
          <p:nvPr/>
        </p:nvPicPr>
        <p:blipFill>
          <a:blip r:embed="rId3"/>
          <a:stretch>
            <a:fillRect/>
          </a:stretch>
        </p:blipFill>
        <p:spPr>
          <a:xfrm>
            <a:off x="4383608" y="3552942"/>
            <a:ext cx="474405" cy="474405"/>
          </a:xfrm>
          <a:prstGeom prst="rect">
            <a:avLst/>
          </a:prstGeom>
        </p:spPr>
      </p:pic>
      <p:sp>
        <p:nvSpPr>
          <p:cNvPr id="31" name="Rectangle 30">
            <a:extLst>
              <a:ext uri="{FF2B5EF4-FFF2-40B4-BE49-F238E27FC236}">
                <a16:creationId xmlns:a16="http://schemas.microsoft.com/office/drawing/2014/main" id="{EC9FFA7D-2BD2-449D-A916-93A81CBEEEE2}"/>
              </a:ext>
            </a:extLst>
          </p:cNvPr>
          <p:cNvSpPr/>
          <p:nvPr/>
        </p:nvSpPr>
        <p:spPr>
          <a:xfrm>
            <a:off x="6076950" y="4181352"/>
            <a:ext cx="2639707" cy="507831"/>
          </a:xfrm>
          <a:prstGeom prst="rect">
            <a:avLst/>
          </a:prstGeom>
        </p:spPr>
        <p:txBody>
          <a:bodyPr wrap="squar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(Train, Validate and Manage Models)</a:t>
            </a:r>
          </a:p>
          <a:p>
            <a:pPr marL="0" marR="0" lvl="0" indent="0" algn="ctr" defTabSz="95097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32" name="Picture 31">
            <a:extLst>
              <a:ext uri="{FF2B5EF4-FFF2-40B4-BE49-F238E27FC236}">
                <a16:creationId xmlns:a16="http://schemas.microsoft.com/office/drawing/2014/main" id="{7E6CF98A-7DC8-4A61-B65A-6BC09D7D5A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4519" y="3529303"/>
            <a:ext cx="670390" cy="673651"/>
          </a:xfrm>
          <a:prstGeom prst="rect">
            <a:avLst/>
          </a:prstGeom>
        </p:spPr>
      </p:pic>
    </p:spTree>
    <p:extLst>
      <p:ext uri="{BB962C8B-B14F-4D97-AF65-F5344CB8AC3E}">
        <p14:creationId xmlns:p14="http://schemas.microsoft.com/office/powerpoint/2010/main" val="150077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48E523C-5111-482D-B5F4-74DCD8630D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915" t="948" r="2239" b="842"/>
          <a:stretch/>
        </p:blipFill>
        <p:spPr>
          <a:xfrm>
            <a:off x="0" y="0"/>
            <a:ext cx="6096000" cy="6871120"/>
          </a:xfrm>
          <a:prstGeom prst="rect">
            <a:avLst/>
          </a:prstGeom>
        </p:spPr>
      </p:pic>
      <p:sp>
        <p:nvSpPr>
          <p:cNvPr id="4" name="Rectangle 3">
            <a:extLst>
              <a:ext uri="{FF2B5EF4-FFF2-40B4-BE49-F238E27FC236}">
                <a16:creationId xmlns:a16="http://schemas.microsoft.com/office/drawing/2014/main" id="{4B147562-7142-3146-A939-6EAB85683062}"/>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1297590" y="608608"/>
            <a:ext cx="5112410" cy="758022"/>
          </a:xfrm>
        </p:spPr>
        <p:txBody>
          <a:bodyPr/>
          <a:lstStyle/>
          <a:p>
            <a:r>
              <a:rPr lang="en-US" sz="4000" dirty="0">
                <a:solidFill>
                  <a:schemeClr val="bg2"/>
                </a:solidFill>
              </a:rPr>
              <a:t>Things to note</a:t>
            </a:r>
          </a:p>
        </p:txBody>
      </p:sp>
      <p:sp>
        <p:nvSpPr>
          <p:cNvPr id="5" name="Text Placeholder 4">
            <a:extLst>
              <a:ext uri="{FF2B5EF4-FFF2-40B4-BE49-F238E27FC236}">
                <a16:creationId xmlns:a16="http://schemas.microsoft.com/office/drawing/2014/main" id="{6D884429-0B46-4DB7-B252-7AC706175E46}"/>
              </a:ext>
            </a:extLst>
          </p:cNvPr>
          <p:cNvSpPr>
            <a:spLocks noGrp="1"/>
          </p:cNvSpPr>
          <p:nvPr>
            <p:ph type="body" sz="quarter" idx="4294967295"/>
          </p:nvPr>
        </p:nvSpPr>
        <p:spPr>
          <a:xfrm>
            <a:off x="6693408" y="805206"/>
            <a:ext cx="4888992" cy="5247590"/>
          </a:xfrm>
        </p:spPr>
        <p:txBody>
          <a:bodyPr anchor="ctr"/>
          <a:lstStyle/>
          <a:p>
            <a:pPr>
              <a:spcAft>
                <a:spcPts val="3000"/>
              </a:spcAft>
            </a:pPr>
            <a:r>
              <a:rPr lang="en-US" sz="1800" dirty="0"/>
              <a:t>There are no right or wrong solutions, </a:t>
            </a:r>
            <a:br>
              <a:rPr lang="en-US" sz="1800" dirty="0"/>
            </a:br>
            <a:r>
              <a:rPr lang="en-US" sz="1800" dirty="0"/>
              <a:t>only optimal solutions</a:t>
            </a:r>
          </a:p>
          <a:p>
            <a:pPr>
              <a:spcAft>
                <a:spcPts val="3000"/>
              </a:spcAft>
            </a:pPr>
            <a:r>
              <a:rPr lang="en-US" sz="1800" dirty="0"/>
              <a:t>We lead with certain solutions and customize based on customer scenarios</a:t>
            </a:r>
          </a:p>
          <a:p>
            <a:pPr>
              <a:spcAft>
                <a:spcPts val="3000"/>
              </a:spcAft>
            </a:pPr>
            <a:r>
              <a:rPr lang="en-US" sz="1800" dirty="0"/>
              <a:t>Customer voice and product and service maturity govern lead solutions</a:t>
            </a:r>
          </a:p>
          <a:p>
            <a:pPr>
              <a:spcAft>
                <a:spcPts val="3000"/>
              </a:spcAft>
            </a:pPr>
            <a:r>
              <a:rPr lang="en-US" sz="1800" dirty="0"/>
              <a:t>Consider price and performance, ease of use, and ecosystem acceptance as factors</a:t>
            </a:r>
          </a:p>
          <a:p>
            <a:pPr>
              <a:spcAft>
                <a:spcPts val="3000"/>
              </a:spcAft>
            </a:pPr>
            <a:r>
              <a:rPr lang="en-US" sz="1800" dirty="0"/>
              <a:t>Competitor SWOT also plays a role</a:t>
            </a:r>
          </a:p>
          <a:p>
            <a:pPr>
              <a:spcAft>
                <a:spcPts val="3000"/>
              </a:spcAft>
            </a:pPr>
            <a:r>
              <a:rPr lang="en-US" sz="1800" dirty="0"/>
              <a:t>Everything is fluid - a lead solution today might be non-optimal tomorrow, based on the factors above and new releases</a:t>
            </a:r>
          </a:p>
        </p:txBody>
      </p:sp>
      <p:sp>
        <p:nvSpPr>
          <p:cNvPr id="6" name="L-Shape 5"/>
          <p:cNvSpPr/>
          <p:nvPr/>
        </p:nvSpPr>
        <p:spPr bwMode="auto">
          <a:xfrm rot="13500000">
            <a:off x="6334800" y="913646"/>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 name="L-Shape 6"/>
          <p:cNvSpPr/>
          <p:nvPr/>
        </p:nvSpPr>
        <p:spPr bwMode="auto">
          <a:xfrm rot="13500000">
            <a:off x="6334802" y="184776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 name="L-Shape 7"/>
          <p:cNvSpPr/>
          <p:nvPr/>
        </p:nvSpPr>
        <p:spPr bwMode="auto">
          <a:xfrm rot="13500000">
            <a:off x="6332283" y="278188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 name="L-Shape 8"/>
          <p:cNvSpPr/>
          <p:nvPr/>
        </p:nvSpPr>
        <p:spPr bwMode="auto">
          <a:xfrm rot="13500000">
            <a:off x="6332285" y="3716008"/>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 name="L-Shape 9"/>
          <p:cNvSpPr/>
          <p:nvPr/>
        </p:nvSpPr>
        <p:spPr bwMode="auto">
          <a:xfrm rot="13500000">
            <a:off x="6332283" y="461606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 name="L-Shape 10"/>
          <p:cNvSpPr/>
          <p:nvPr/>
        </p:nvSpPr>
        <p:spPr bwMode="auto">
          <a:xfrm rot="13500000">
            <a:off x="6332285" y="5284830"/>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49162011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AD3EB-7618-46F5-892D-C28122EE54F1}"/>
              </a:ext>
            </a:extLst>
          </p:cNvPr>
          <p:cNvSpPr>
            <a:spLocks noGrp="1"/>
          </p:cNvSpPr>
          <p:nvPr>
            <p:ph type="title"/>
          </p:nvPr>
        </p:nvSpPr>
        <p:spPr>
          <a:xfrm>
            <a:off x="168572" y="3207082"/>
            <a:ext cx="11655840" cy="899665"/>
          </a:xfrm>
        </p:spPr>
        <p:txBody>
          <a:bodyPr/>
          <a:lstStyle/>
          <a:p>
            <a:r>
              <a:rPr lang="en-US"/>
              <a:t>Model Deployment &amp; Integration</a:t>
            </a:r>
          </a:p>
        </p:txBody>
      </p:sp>
    </p:spTree>
    <p:extLst>
      <p:ext uri="{BB962C8B-B14F-4D97-AF65-F5344CB8AC3E}">
        <p14:creationId xmlns:p14="http://schemas.microsoft.com/office/powerpoint/2010/main" val="377615094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382151"/>
            <a:ext cx="11655840"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Deployment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nvPr>
        </p:nvGraphicFramePr>
        <p:xfrm>
          <a:off x="653144" y="2452663"/>
          <a:ext cx="11096552" cy="2262407"/>
        </p:xfrm>
        <a:graphic>
          <a:graphicData uri="http://schemas.openxmlformats.org/drawingml/2006/table">
            <a:tbl>
              <a:tblPr firstRow="1" bandRow="1">
                <a:tableStyleId>{5C22544A-7EE6-4342-B048-85BDC9FD1C3A}</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08880">
                <a:tc>
                  <a:txBody>
                    <a:bodyPr/>
                    <a:lstStyle/>
                    <a:p>
                      <a:r>
                        <a:rPr lang="en-US" sz="1400">
                          <a:latin typeface="+mn-lt"/>
                        </a:rPr>
                        <a:t>Scale for Scoring</a:t>
                      </a:r>
                    </a:p>
                  </a:txBody>
                  <a:tcPr anchor="ctr"/>
                </a:tc>
                <a:tc>
                  <a:txBody>
                    <a:bodyPr/>
                    <a:lstStyle/>
                    <a:p>
                      <a:r>
                        <a:rPr lang="en-US" sz="1400">
                          <a:latin typeface="+mn-lt"/>
                        </a:rPr>
                        <a:t>The ML service should be able to score events quickly, with a turn-around time in measured in milliseconds.  </a:t>
                      </a:r>
                    </a:p>
                  </a:txBody>
                  <a:tcPr anchor="ctr"/>
                </a:tc>
                <a:extLst>
                  <a:ext uri="{0D108BD9-81ED-4DB2-BD59-A6C34878D82A}">
                    <a16:rowId xmlns:a16="http://schemas.microsoft.com/office/drawing/2014/main" val="4267466376"/>
                  </a:ext>
                </a:extLst>
              </a:tr>
              <a:tr h="608880">
                <a:tc>
                  <a:txBody>
                    <a:bodyPr/>
                    <a:lstStyle/>
                    <a:p>
                      <a:r>
                        <a:rPr lang="en-US" sz="1400">
                          <a:latin typeface="+mn-lt"/>
                        </a:rPr>
                        <a:t>Accessible</a:t>
                      </a:r>
                    </a:p>
                  </a:txBody>
                  <a:tcPr anchor="ctr"/>
                </a:tc>
                <a:tc>
                  <a:txBody>
                    <a:bodyPr/>
                    <a:lstStyle/>
                    <a:p>
                      <a:r>
                        <a:rPr lang="en-US" sz="1400">
                          <a:latin typeface="+mn-lt"/>
                        </a:rPr>
                        <a:t>Trained models should be accessible to the application with a choice of languages (Java, Python, R) and APIs. </a:t>
                      </a:r>
                    </a:p>
                  </a:txBody>
                  <a:tcPr anchor="ctr"/>
                </a:tc>
                <a:extLst>
                  <a:ext uri="{0D108BD9-81ED-4DB2-BD59-A6C34878D82A}">
                    <a16:rowId xmlns:a16="http://schemas.microsoft.com/office/drawing/2014/main" val="3486309687"/>
                  </a:ext>
                </a:extLst>
              </a:tr>
              <a:tr h="608880">
                <a:tc>
                  <a:txBody>
                    <a:bodyPr/>
                    <a:lstStyle/>
                    <a:p>
                      <a:r>
                        <a:rPr lang="en-US" sz="1400">
                          <a:latin typeface="+mn-lt"/>
                        </a:rPr>
                        <a:t>Available everywhere</a:t>
                      </a:r>
                    </a:p>
                  </a:txBody>
                  <a:tcPr anchor="ctr"/>
                </a:tc>
                <a:tc>
                  <a:txBody>
                    <a:bodyPr/>
                    <a:lstStyle/>
                    <a:p>
                      <a:r>
                        <a:rPr lang="en-US" sz="1400" dirty="0">
                          <a:latin typeface="+mn-lt"/>
                        </a:rPr>
                        <a:t>The trained model should be useable for scoring in the cloud, on-premises and in disconnected scenarios like an IoT Edge device or a mobile device.</a:t>
                      </a:r>
                    </a:p>
                  </a:txBody>
                  <a:tcPr anchor="ctr"/>
                </a:tc>
                <a:extLst>
                  <a:ext uri="{0D108BD9-81ED-4DB2-BD59-A6C34878D82A}">
                    <a16:rowId xmlns:a16="http://schemas.microsoft.com/office/drawing/2014/main" val="289331940"/>
                  </a:ext>
                </a:extLst>
              </a:tr>
            </a:tbl>
          </a:graphicData>
        </a:graphic>
      </p:graphicFrame>
    </p:spTree>
    <p:extLst>
      <p:ext uri="{BB962C8B-B14F-4D97-AF65-F5344CB8AC3E}">
        <p14:creationId xmlns:p14="http://schemas.microsoft.com/office/powerpoint/2010/main" val="128934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A00A8-E4DC-4969-865A-CEDCE081E76C}"/>
              </a:ext>
            </a:extLst>
          </p:cNvPr>
          <p:cNvSpPr>
            <a:spLocks noGrp="1"/>
          </p:cNvSpPr>
          <p:nvPr>
            <p:ph type="title"/>
          </p:nvPr>
        </p:nvSpPr>
        <p:spPr>
          <a:xfrm>
            <a:off x="268462" y="289511"/>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Model deployment OPTIONS- A Comparison</a:t>
            </a:r>
          </a:p>
        </p:txBody>
      </p:sp>
      <p:sp>
        <p:nvSpPr>
          <p:cNvPr id="3" name="Text Placeholder 2">
            <a:extLst>
              <a:ext uri="{FF2B5EF4-FFF2-40B4-BE49-F238E27FC236}">
                <a16:creationId xmlns:a16="http://schemas.microsoft.com/office/drawing/2014/main" id="{27B3D4ED-EA47-4593-B95F-F43819E70486}"/>
              </a:ext>
            </a:extLst>
          </p:cNvPr>
          <p:cNvSpPr>
            <a:spLocks noGrp="1"/>
          </p:cNvSpPr>
          <p:nvPr>
            <p:ph type="body" sz="quarter" idx="11"/>
          </p:nvPr>
        </p:nvSpPr>
        <p:spPr>
          <a:xfrm>
            <a:off x="268843" y="963482"/>
            <a:ext cx="11655078" cy="461665"/>
          </a:xfrm>
        </p:spPr>
        <p:txBody>
          <a:bodyPr anchor="ctr"/>
          <a:lstStyle/>
          <a:p>
            <a:pPr algn="ctr"/>
            <a:r>
              <a:rPr lang="en-US" sz="2000"/>
              <a:t>A side-by-side comparison of the capabilities and features</a:t>
            </a:r>
          </a:p>
        </p:txBody>
      </p:sp>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nvPr>
        </p:nvGraphicFramePr>
        <p:xfrm>
          <a:off x="336907" y="1663272"/>
          <a:ext cx="11587013" cy="4475901"/>
        </p:xfrm>
        <a:graphic>
          <a:graphicData uri="http://schemas.openxmlformats.org/drawingml/2006/table">
            <a:tbl>
              <a:tblPr firstRow="1" bandRow="1">
                <a:tableStyleId>{5C22544A-7EE6-4342-B048-85BDC9FD1C3A}</a:tableStyleId>
              </a:tblPr>
              <a:tblGrid>
                <a:gridCol w="2316896">
                  <a:extLst>
                    <a:ext uri="{9D8B030D-6E8A-4147-A177-3AD203B41FA5}">
                      <a16:colId xmlns:a16="http://schemas.microsoft.com/office/drawing/2014/main" val="1396455179"/>
                    </a:ext>
                  </a:extLst>
                </a:gridCol>
                <a:gridCol w="3090039">
                  <a:extLst>
                    <a:ext uri="{9D8B030D-6E8A-4147-A177-3AD203B41FA5}">
                      <a16:colId xmlns:a16="http://schemas.microsoft.com/office/drawing/2014/main" val="1576484044"/>
                    </a:ext>
                  </a:extLst>
                </a:gridCol>
                <a:gridCol w="3090039">
                  <a:extLst>
                    <a:ext uri="{9D8B030D-6E8A-4147-A177-3AD203B41FA5}">
                      <a16:colId xmlns:a16="http://schemas.microsoft.com/office/drawing/2014/main" val="3437212573"/>
                    </a:ext>
                  </a:extLst>
                </a:gridCol>
                <a:gridCol w="3090039">
                  <a:extLst>
                    <a:ext uri="{9D8B030D-6E8A-4147-A177-3AD203B41FA5}">
                      <a16:colId xmlns:a16="http://schemas.microsoft.com/office/drawing/2014/main" val="2101739241"/>
                    </a:ext>
                  </a:extLst>
                </a:gridCol>
              </a:tblGrid>
              <a:tr h="276685">
                <a:tc>
                  <a:txBody>
                    <a:bodyPr/>
                    <a:lstStyle/>
                    <a:p>
                      <a:endParaRPr lang="en-US" sz="1400"/>
                    </a:p>
                  </a:txBody>
                  <a:tcPr>
                    <a:solidFill>
                      <a:schemeClr val="bg2"/>
                    </a:solidFill>
                  </a:tcPr>
                </a:tc>
                <a:tc>
                  <a:txBody>
                    <a:bodyPr/>
                    <a:lstStyle/>
                    <a:p>
                      <a:pPr algn="ctr"/>
                      <a:r>
                        <a:rPr lang="en-US" sz="1400" b="0"/>
                        <a:t>Azure ML</a:t>
                      </a:r>
                    </a:p>
                  </a:txBody>
                  <a:tcPr/>
                </a:tc>
                <a:tc>
                  <a:txBody>
                    <a:bodyPr/>
                    <a:lstStyle/>
                    <a:p>
                      <a:pPr algn="ctr"/>
                      <a:r>
                        <a:rPr lang="en-US" sz="1400" b="0"/>
                        <a:t>SQL Database</a:t>
                      </a:r>
                    </a:p>
                  </a:txBody>
                  <a:tcPr/>
                </a:tc>
                <a:tc>
                  <a:txBody>
                    <a:bodyPr/>
                    <a:lstStyle/>
                    <a:p>
                      <a:pPr algn="ctr"/>
                      <a:r>
                        <a:rPr lang="en-US" sz="1400" b="0"/>
                        <a:t>Azure </a:t>
                      </a:r>
                      <a:r>
                        <a:rPr lang="en-US" sz="1400" b="0" err="1"/>
                        <a:t>Databricks</a:t>
                      </a:r>
                      <a:endParaRPr lang="en-US" sz="1400" b="0"/>
                    </a:p>
                  </a:txBody>
                  <a:tcPr/>
                </a:tc>
                <a:extLst>
                  <a:ext uri="{0D108BD9-81ED-4DB2-BD59-A6C34878D82A}">
                    <a16:rowId xmlns:a16="http://schemas.microsoft.com/office/drawing/2014/main" val="1638703510"/>
                  </a:ext>
                </a:extLst>
              </a:tr>
              <a:tr h="372793">
                <a:tc>
                  <a:txBody>
                    <a:bodyPr/>
                    <a:lstStyle/>
                    <a:p>
                      <a:r>
                        <a:rPr lang="en-US" sz="1200" b="0">
                          <a:solidFill>
                            <a:schemeClr val="bg1"/>
                          </a:solidFill>
                          <a:latin typeface="+mn-lt"/>
                        </a:rPr>
                        <a:t>Scoring interface provided</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Web service</a:t>
                      </a:r>
                    </a:p>
                  </a:txBody>
                  <a:tcPr anchor="ctr"/>
                </a:tc>
                <a:tc>
                  <a:txBody>
                    <a:bodyPr/>
                    <a:lstStyle/>
                    <a:p>
                      <a:r>
                        <a:rPr lang="en-US" sz="1200">
                          <a:solidFill>
                            <a:schemeClr val="bg2">
                              <a:lumMod val="25000"/>
                            </a:schemeClr>
                          </a:solidFill>
                          <a:latin typeface="+mn-lt"/>
                          <a:cs typeface="Segoe UI" panose="020B0502040204020203" pitchFamily="34" charset="0"/>
                        </a:rPr>
                        <a:t>T-SQL stored procedure</a:t>
                      </a:r>
                    </a:p>
                  </a:txBody>
                  <a:tcPr anchor="ctr"/>
                </a:tc>
                <a:tc>
                  <a:txBody>
                    <a:bodyPr/>
                    <a:lstStyle/>
                    <a:p>
                      <a:r>
                        <a:rPr lang="en-US" sz="1200">
                          <a:solidFill>
                            <a:schemeClr val="bg2">
                              <a:lumMod val="25000"/>
                            </a:schemeClr>
                          </a:solidFill>
                          <a:latin typeface="+mn-lt"/>
                          <a:cs typeface="Segoe UI" panose="020B0502040204020203" pitchFamily="34" charset="0"/>
                        </a:rPr>
                        <a:t>Notebook or Job</a:t>
                      </a:r>
                    </a:p>
                  </a:txBody>
                  <a:tcPr anchor="ctr"/>
                </a:tc>
                <a:extLst>
                  <a:ext uri="{0D108BD9-81ED-4DB2-BD59-A6C34878D82A}">
                    <a16:rowId xmlns:a16="http://schemas.microsoft.com/office/drawing/2014/main" val="628408071"/>
                  </a:ext>
                </a:extLst>
              </a:tr>
              <a:tr h="372793">
                <a:tc>
                  <a:txBody>
                    <a:bodyPr/>
                    <a:lstStyle/>
                    <a:p>
                      <a:r>
                        <a:rPr lang="en-US" sz="1200" b="0">
                          <a:solidFill>
                            <a:schemeClr val="bg1"/>
                          </a:solidFill>
                          <a:latin typeface="+mn-lt"/>
                        </a:rPr>
                        <a:t>Deployment environments</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Scoring with the trained model can run locally (e.g., in a </a:t>
                      </a:r>
                      <a:r>
                        <a:rPr lang="en-US" sz="1200" err="1">
                          <a:solidFill>
                            <a:schemeClr val="bg2">
                              <a:lumMod val="25000"/>
                            </a:schemeClr>
                          </a:solidFill>
                          <a:latin typeface="+mn-lt"/>
                          <a:cs typeface="Segoe UI" panose="020B0502040204020203" pitchFamily="34" charset="0"/>
                        </a:rPr>
                        <a:t>Jupyter</a:t>
                      </a:r>
                      <a:r>
                        <a:rPr lang="en-US" sz="1200">
                          <a:solidFill>
                            <a:schemeClr val="bg2">
                              <a:lumMod val="25000"/>
                            </a:schemeClr>
                          </a:solidFill>
                          <a:latin typeface="+mn-lt"/>
                          <a:cs typeface="Segoe UI" panose="020B0502040204020203" pitchFamily="34" charset="0"/>
                        </a:rPr>
                        <a:t> Notebook). Containerized model can run anywhere that can run a Linux Docker Container (e.g., DS VM, Azure Container Service, IoT Edge Device). For Azure ML Studio web services, these must be hosted in Azure.</a:t>
                      </a:r>
                    </a:p>
                  </a:txBody>
                  <a:tcPr anchor="ctr"/>
                </a:tc>
                <a:tc>
                  <a:txBody>
                    <a:bodyPr/>
                    <a:lstStyle/>
                    <a:p>
                      <a:r>
                        <a:rPr lang="en-US" sz="1200">
                          <a:solidFill>
                            <a:schemeClr val="bg2">
                              <a:lumMod val="25000"/>
                            </a:schemeClr>
                          </a:solidFill>
                          <a:latin typeface="+mn-lt"/>
                          <a:cs typeface="Segoe UI" panose="020B0502040204020203" pitchFamily="34" charset="0"/>
                        </a:rPr>
                        <a:t>SQL Server 2017 database instance on-premises or in Azure VM.</a:t>
                      </a:r>
                    </a:p>
                  </a:txBody>
                  <a:tcPr anchor="ctr"/>
                </a:tc>
                <a:tc>
                  <a:txBody>
                    <a:bodyPr/>
                    <a:lstStyle/>
                    <a:p>
                      <a:r>
                        <a:rPr lang="en-US" sz="1200">
                          <a:solidFill>
                            <a:schemeClr val="bg2">
                              <a:lumMod val="25000"/>
                            </a:schemeClr>
                          </a:solidFill>
                          <a:latin typeface="+mn-lt"/>
                          <a:cs typeface="Segoe UI" panose="020B0502040204020203" pitchFamily="34" charset="0"/>
                        </a:rPr>
                        <a:t>Azure </a:t>
                      </a:r>
                      <a:r>
                        <a:rPr lang="en-US" sz="1200" err="1">
                          <a:solidFill>
                            <a:schemeClr val="bg2">
                              <a:lumMod val="25000"/>
                            </a:schemeClr>
                          </a:solidFill>
                          <a:latin typeface="+mn-lt"/>
                          <a:cs typeface="Segoe UI" panose="020B0502040204020203" pitchFamily="34" charset="0"/>
                        </a:rPr>
                        <a:t>Databricks</a:t>
                      </a:r>
                      <a:r>
                        <a:rPr lang="en-US" sz="1200">
                          <a:solidFill>
                            <a:schemeClr val="bg2">
                              <a:lumMod val="25000"/>
                            </a:schemeClr>
                          </a:solidFill>
                          <a:latin typeface="+mn-lt"/>
                          <a:cs typeface="Segoe UI" panose="020B0502040204020203" pitchFamily="34" charset="0"/>
                        </a:rPr>
                        <a:t> instance</a:t>
                      </a:r>
                    </a:p>
                  </a:txBody>
                  <a:tcPr anchor="ctr"/>
                </a:tc>
                <a:extLst>
                  <a:ext uri="{0D108BD9-81ED-4DB2-BD59-A6C34878D82A}">
                    <a16:rowId xmlns:a16="http://schemas.microsoft.com/office/drawing/2014/main" val="205897627"/>
                  </a:ext>
                </a:extLst>
              </a:tr>
              <a:tr h="372793">
                <a:tc>
                  <a:txBody>
                    <a:bodyPr/>
                    <a:lstStyle/>
                    <a:p>
                      <a:r>
                        <a:rPr lang="en-US" sz="1200" b="0">
                          <a:solidFill>
                            <a:schemeClr val="bg1"/>
                          </a:solidFill>
                          <a:latin typeface="+mn-lt"/>
                        </a:rPr>
                        <a:t>Scalability of scoring interface</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When deployed in Azure to Azure Container Service, scales by deploying more instances. </a:t>
                      </a:r>
                    </a:p>
                  </a:txBody>
                  <a:tcPr anchor="ctr"/>
                </a:tc>
                <a:tc>
                  <a:txBody>
                    <a:bodyPr/>
                    <a:lstStyle/>
                    <a:p>
                      <a:r>
                        <a:rPr lang="en-US" sz="1200">
                          <a:solidFill>
                            <a:schemeClr val="bg2">
                              <a:lumMod val="25000"/>
                            </a:schemeClr>
                          </a:solidFill>
                          <a:latin typeface="+mn-lt"/>
                          <a:cs typeface="Segoe UI" panose="020B0502040204020203" pitchFamily="34" charset="0"/>
                        </a:rPr>
                        <a:t>Limited to capacity of single server</a:t>
                      </a:r>
                    </a:p>
                  </a:txBody>
                  <a:tcPr anchor="ctr"/>
                </a:tc>
                <a:tc>
                  <a:txBody>
                    <a:bodyPr/>
                    <a:lstStyle/>
                    <a:p>
                      <a:r>
                        <a:rPr lang="en-US" sz="1200">
                          <a:solidFill>
                            <a:schemeClr val="bg2">
                              <a:lumMod val="25000"/>
                            </a:schemeClr>
                          </a:solidFill>
                          <a:latin typeface="+mn-lt"/>
                          <a:cs typeface="Segoe UI" panose="020B0502040204020203" pitchFamily="34" charset="0"/>
                        </a:rPr>
                        <a:t>Can scale across cluster resources</a:t>
                      </a:r>
                    </a:p>
                  </a:txBody>
                  <a:tcPr anchor="ctr"/>
                </a:tc>
                <a:extLst>
                  <a:ext uri="{0D108BD9-81ED-4DB2-BD59-A6C34878D82A}">
                    <a16:rowId xmlns:a16="http://schemas.microsoft.com/office/drawing/2014/main" val="3452422947"/>
                  </a:ext>
                </a:extLst>
              </a:tr>
              <a:tr h="415028">
                <a:tc>
                  <a:txBody>
                    <a:bodyPr/>
                    <a:lstStyle/>
                    <a:p>
                      <a:r>
                        <a:rPr lang="en-US" sz="1200" b="0">
                          <a:solidFill>
                            <a:schemeClr val="bg1"/>
                          </a:solidFill>
                          <a:latin typeface="+mn-lt"/>
                        </a:rPr>
                        <a:t>Scoring requirements</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For Azure ML, requires creation of Docker image that contains scoring service, model and dependencies. Docker container must be pushed to Azure Container Registry for subsequent deployment by Azure Container Service. For Azure ML Studio, the experiment is published as a predictive web service thru the UI. </a:t>
                      </a:r>
                    </a:p>
                  </a:txBody>
                  <a:tcPr anchor="ctr"/>
                </a:tc>
                <a:tc>
                  <a:txBody>
                    <a:bodyPr/>
                    <a:lstStyle/>
                    <a:p>
                      <a:r>
                        <a:rPr lang="en-US" sz="1200">
                          <a:solidFill>
                            <a:schemeClr val="bg2">
                              <a:lumMod val="25000"/>
                            </a:schemeClr>
                          </a:solidFill>
                          <a:latin typeface="+mn-lt"/>
                          <a:cs typeface="Segoe UI" panose="020B0502040204020203" pitchFamily="34" charset="0"/>
                        </a:rPr>
                        <a:t>Need to author Python or R code within a T-SQL stored procedure that loads the trained model from a table where it is stored and applies it in scoring.</a:t>
                      </a:r>
                    </a:p>
                  </a:txBody>
                  <a:tcPr anchor="ctr"/>
                </a:tc>
                <a:tc>
                  <a:txBody>
                    <a:bodyPr/>
                    <a:lstStyle/>
                    <a:p>
                      <a:r>
                        <a:rPr lang="en-US" sz="1200">
                          <a:solidFill>
                            <a:schemeClr val="bg2">
                              <a:lumMod val="25000"/>
                            </a:schemeClr>
                          </a:solidFill>
                          <a:latin typeface="+mn-lt"/>
                          <a:cs typeface="Segoe UI" panose="020B0502040204020203" pitchFamily="34" charset="0"/>
                        </a:rPr>
                        <a:t>Load the trained model from storage and apply to scoring in notebook in Python, Scala, R or SQL.</a:t>
                      </a:r>
                    </a:p>
                  </a:txBody>
                  <a:tcPr anchor="ctr"/>
                </a:tc>
                <a:extLst>
                  <a:ext uri="{0D108BD9-81ED-4DB2-BD59-A6C34878D82A}">
                    <a16:rowId xmlns:a16="http://schemas.microsoft.com/office/drawing/2014/main" val="381530426"/>
                  </a:ext>
                </a:extLst>
              </a:tr>
              <a:tr h="415028">
                <a:tc>
                  <a:txBody>
                    <a:bodyPr/>
                    <a:lstStyle/>
                    <a:p>
                      <a:r>
                        <a:rPr lang="en-US" sz="1200" b="0">
                          <a:solidFill>
                            <a:schemeClr val="bg1"/>
                          </a:solidFill>
                          <a:latin typeface="+mn-lt"/>
                        </a:rPr>
                        <a:t>Model packaging</a:t>
                      </a:r>
                    </a:p>
                  </a:txBody>
                  <a:tcPr anchor="ctr">
                    <a:solidFill>
                      <a:schemeClr val="accent1"/>
                    </a:solidFill>
                  </a:tcPr>
                </a:tc>
                <a:tc>
                  <a:txBody>
                    <a:bodyPr/>
                    <a:lstStyle/>
                    <a:p>
                      <a:r>
                        <a:rPr lang="en-US" sz="1200">
                          <a:solidFill>
                            <a:schemeClr val="bg2">
                              <a:lumMod val="25000"/>
                            </a:schemeClr>
                          </a:solidFill>
                          <a:latin typeface="+mn-lt"/>
                          <a:cs typeface="Segoe UI" panose="020B0502040204020203" pitchFamily="34" charset="0"/>
                        </a:rPr>
                        <a:t>Docker image</a:t>
                      </a:r>
                    </a:p>
                  </a:txBody>
                  <a:tcPr anchor="ctr"/>
                </a:tc>
                <a:tc>
                  <a:txBody>
                    <a:bodyPr/>
                    <a:lstStyle/>
                    <a:p>
                      <a:r>
                        <a:rPr lang="en-US" sz="1200">
                          <a:solidFill>
                            <a:schemeClr val="bg2">
                              <a:lumMod val="25000"/>
                            </a:schemeClr>
                          </a:solidFill>
                          <a:latin typeface="+mn-lt"/>
                          <a:cs typeface="Segoe UI" panose="020B0502040204020203" pitchFamily="34" charset="0"/>
                        </a:rPr>
                        <a:t>Serialized to table</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solidFill>
                            <a:schemeClr val="bg2">
                              <a:lumMod val="25000"/>
                            </a:schemeClr>
                          </a:solidFill>
                          <a:latin typeface="+mn-lt"/>
                          <a:cs typeface="Segoe UI" panose="020B0502040204020203" pitchFamily="34" charset="0"/>
                        </a:rPr>
                        <a:t>Serialized to storage</a:t>
                      </a:r>
                    </a:p>
                  </a:txBody>
                  <a:tcPr anchor="ctr"/>
                </a:tc>
                <a:extLst>
                  <a:ext uri="{0D108BD9-81ED-4DB2-BD59-A6C34878D82A}">
                    <a16:rowId xmlns:a16="http://schemas.microsoft.com/office/drawing/2014/main" val="1455841837"/>
                  </a:ext>
                </a:extLst>
              </a:tr>
            </a:tbl>
          </a:graphicData>
        </a:graphic>
      </p:graphicFrame>
    </p:spTree>
    <p:extLst>
      <p:ext uri="{BB962C8B-B14F-4D97-AF65-F5344CB8AC3E}">
        <p14:creationId xmlns:p14="http://schemas.microsoft.com/office/powerpoint/2010/main" val="316415069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Advanced Analytics Pattern IN Azure</a:t>
            </a: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567169" y="4138775"/>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136715" y="4927762"/>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flipH="1">
            <a:off x="9327384" y="4495893"/>
            <a:ext cx="1139789" cy="0"/>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6298624" y="2552039"/>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STORE</a:t>
            </a: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1612990" y="1795980"/>
            <a:ext cx="5512642" cy="3562403"/>
          </a:xfrm>
          <a:prstGeom prst="roundRect">
            <a:avLst>
              <a:gd name="adj" fmla="val 5541"/>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flipH="1" flipV="1">
            <a:off x="5450334" y="2342175"/>
            <a:ext cx="1043365" cy="11954"/>
          </a:xfrm>
          <a:prstGeom prst="straightConnector1">
            <a:avLst/>
          </a:prstGeom>
          <a:ln>
            <a:solidFill>
              <a:schemeClr val="accent2">
                <a:lumMod val="75000"/>
                <a:lumOff val="25000"/>
              </a:schemeClr>
            </a:solidFill>
            <a:prstDash val="lg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4"/>
          <a:stretch>
            <a:fillRect/>
          </a:stretch>
        </p:blipFill>
        <p:spPr>
          <a:xfrm>
            <a:off x="6492480" y="1989670"/>
            <a:ext cx="474405" cy="474405"/>
          </a:xfrm>
          <a:prstGeom prst="rect">
            <a:avLst/>
          </a:prstGeom>
        </p:spPr>
      </p:pic>
      <p:grpSp>
        <p:nvGrpSpPr>
          <p:cNvPr id="43" name="Group 42">
            <a:extLst>
              <a:ext uri="{FF2B5EF4-FFF2-40B4-BE49-F238E27FC236}">
                <a16:creationId xmlns:a16="http://schemas.microsoft.com/office/drawing/2014/main" id="{0512B2AC-E6B3-4F39-A7AE-15D8E076EA07}"/>
              </a:ext>
            </a:extLst>
          </p:cNvPr>
          <p:cNvGrpSpPr/>
          <p:nvPr/>
        </p:nvGrpSpPr>
        <p:grpSpPr>
          <a:xfrm>
            <a:off x="4683509" y="2050373"/>
            <a:ext cx="955711" cy="933970"/>
            <a:chOff x="4982312" y="3919747"/>
            <a:chExt cx="955711" cy="933970"/>
          </a:xfrm>
        </p:grpSpPr>
        <p:sp>
          <p:nvSpPr>
            <p:cNvPr id="83" name="TextBox 82">
              <a:extLst>
                <a:ext uri="{FF2B5EF4-FFF2-40B4-BE49-F238E27FC236}">
                  <a16:creationId xmlns:a16="http://schemas.microsoft.com/office/drawing/2014/main" id="{C5499F1B-A214-4D84-94CA-5ACB2DB0CBF3}"/>
                </a:ext>
              </a:extLst>
            </p:cNvPr>
            <p:cNvSpPr txBox="1"/>
            <p:nvPr/>
          </p:nvSpPr>
          <p:spPr>
            <a:xfrm>
              <a:off x="4982312" y="4484385"/>
              <a:ext cx="955711" cy="3693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Cluster)</a:t>
              </a:r>
            </a:p>
          </p:txBody>
        </p:sp>
        <p:pic>
          <p:nvPicPr>
            <p:cNvPr id="150" name="Picture 149">
              <a:extLst>
                <a:ext uri="{FF2B5EF4-FFF2-40B4-BE49-F238E27FC236}">
                  <a16:creationId xmlns:a16="http://schemas.microsoft.com/office/drawing/2014/main" id="{35F3DBA9-00D6-4293-A66E-3797049839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6324" y="3919747"/>
              <a:ext cx="565912" cy="565912"/>
            </a:xfrm>
            <a:prstGeom prst="rect">
              <a:avLst/>
            </a:prstGeom>
          </p:spPr>
        </p:pic>
      </p:grpSp>
      <p:grpSp>
        <p:nvGrpSpPr>
          <p:cNvPr id="42" name="Group 41">
            <a:extLst>
              <a:ext uri="{FF2B5EF4-FFF2-40B4-BE49-F238E27FC236}">
                <a16:creationId xmlns:a16="http://schemas.microsoft.com/office/drawing/2014/main" id="{CC8A092E-DF4A-4A9A-A002-692C6BDDCA6D}"/>
              </a:ext>
            </a:extLst>
          </p:cNvPr>
          <p:cNvGrpSpPr/>
          <p:nvPr/>
        </p:nvGrpSpPr>
        <p:grpSpPr>
          <a:xfrm>
            <a:off x="2539285" y="2950099"/>
            <a:ext cx="1248935" cy="974363"/>
            <a:chOff x="4881042" y="2281029"/>
            <a:chExt cx="1248935" cy="974363"/>
          </a:xfrm>
        </p:grpSpPr>
        <p:sp>
          <p:nvSpPr>
            <p:cNvPr id="59" name="TextBox 58">
              <a:extLst>
                <a:ext uri="{FF2B5EF4-FFF2-40B4-BE49-F238E27FC236}">
                  <a16:creationId xmlns:a16="http://schemas.microsoft.com/office/drawing/2014/main" id="{B723EFC5-6988-4E8A-BF81-DC1937934AC5}"/>
                </a:ext>
              </a:extLst>
            </p:cNvPr>
            <p:cNvSpPr txBox="1"/>
            <p:nvPr/>
          </p:nvSpPr>
          <p:spPr>
            <a:xfrm>
              <a:off x="4881042" y="2716599"/>
              <a:ext cx="1248935"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b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WORKBENCH &amp; CLI </a:t>
              </a:r>
            </a:p>
          </p:txBody>
        </p:sp>
        <p:pic>
          <p:nvPicPr>
            <p:cNvPr id="156" name="Picture 155">
              <a:extLst>
                <a:ext uri="{FF2B5EF4-FFF2-40B4-BE49-F238E27FC236}">
                  <a16:creationId xmlns:a16="http://schemas.microsoft.com/office/drawing/2014/main" id="{A573BC03-33C5-437C-8139-AA65580F10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6748" y="2281029"/>
              <a:ext cx="475488" cy="475488"/>
            </a:xfrm>
            <a:prstGeom prst="rect">
              <a:avLst/>
            </a:prstGeom>
          </p:spPr>
        </p:pic>
      </p:grpSp>
      <p:sp>
        <p:nvSpPr>
          <p:cNvPr id="283" name="TextBox 282">
            <a:extLst>
              <a:ext uri="{FF2B5EF4-FFF2-40B4-BE49-F238E27FC236}">
                <a16:creationId xmlns:a16="http://schemas.microsoft.com/office/drawing/2014/main" id="{EF3C11A3-9DA0-4A90-B576-7B80FE2645D2}"/>
              </a:ext>
            </a:extLst>
          </p:cNvPr>
          <p:cNvSpPr txBox="1"/>
          <p:nvPr/>
        </p:nvSpPr>
        <p:spPr>
          <a:xfrm>
            <a:off x="8003330" y="4333540"/>
            <a:ext cx="1533824" cy="646331"/>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SCORING</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SERVICE</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 in </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Container Service)</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7974895" y="3712657"/>
            <a:ext cx="3711583" cy="1522122"/>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937413" y="3301212"/>
            <a:ext cx="1747146"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MODEL SCORING</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34547" y="3858052"/>
            <a:ext cx="471389" cy="475488"/>
          </a:xfrm>
          <a:prstGeom prst="rect">
            <a:avLst/>
          </a:prstGeom>
        </p:spPr>
      </p:pic>
      <p:sp>
        <p:nvSpPr>
          <p:cNvPr id="245" name="TextBox 244">
            <a:extLst>
              <a:ext uri="{FF2B5EF4-FFF2-40B4-BE49-F238E27FC236}">
                <a16:creationId xmlns:a16="http://schemas.microsoft.com/office/drawing/2014/main" id="{C44843A7-6FD9-47E6-874D-11C63BCFF13A}"/>
              </a:ext>
            </a:extLst>
          </p:cNvPr>
          <p:cNvSpPr txBox="1"/>
          <p:nvPr/>
        </p:nvSpPr>
        <p:spPr>
          <a:xfrm>
            <a:off x="5816277" y="1815422"/>
            <a:ext cx="843652" cy="507831"/>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Read</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Training</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a:t>
            </a:r>
          </a:p>
        </p:txBody>
      </p:sp>
      <p:cxnSp>
        <p:nvCxnSpPr>
          <p:cNvPr id="12" name="Connector: Elbow 11">
            <a:extLst>
              <a:ext uri="{FF2B5EF4-FFF2-40B4-BE49-F238E27FC236}">
                <a16:creationId xmlns:a16="http://schemas.microsoft.com/office/drawing/2014/main" id="{30830DA2-4F8B-4535-A75F-9D28BC86D0AE}"/>
              </a:ext>
            </a:extLst>
          </p:cNvPr>
          <p:cNvCxnSpPr>
            <a:cxnSpLocks/>
            <a:stCxn id="156" idx="0"/>
            <a:endCxn id="150" idx="1"/>
          </p:cNvCxnSpPr>
          <p:nvPr/>
        </p:nvCxnSpPr>
        <p:spPr>
          <a:xfrm rot="5400000" flipH="1" flipV="1">
            <a:off x="3681743" y="1784321"/>
            <a:ext cx="616770" cy="1714786"/>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C10C93C9-65DE-45C5-9D0B-937E7F706398}"/>
              </a:ext>
            </a:extLst>
          </p:cNvPr>
          <p:cNvGrpSpPr/>
          <p:nvPr/>
        </p:nvGrpSpPr>
        <p:grpSpPr>
          <a:xfrm>
            <a:off x="4454141" y="3121476"/>
            <a:ext cx="959292" cy="1099012"/>
            <a:chOff x="7100147" y="1288485"/>
            <a:chExt cx="959292" cy="1099012"/>
          </a:xfrm>
        </p:grpSpPr>
        <p:sp>
          <p:nvSpPr>
            <p:cNvPr id="275" name="TextBox 274">
              <a:extLst>
                <a:ext uri="{FF2B5EF4-FFF2-40B4-BE49-F238E27FC236}">
                  <a16:creationId xmlns:a16="http://schemas.microsoft.com/office/drawing/2014/main" id="{08267539-5678-4919-8A1F-A72D6894AD72}"/>
                </a:ext>
              </a:extLst>
            </p:cNvPr>
            <p:cNvSpPr txBox="1"/>
            <p:nvPr/>
          </p:nvSpPr>
          <p:spPr>
            <a:xfrm>
              <a:off x="7100147" y="1724055"/>
              <a:ext cx="959292"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b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Model Management  </a:t>
              </a:r>
            </a:p>
          </p:txBody>
        </p:sp>
        <p:pic>
          <p:nvPicPr>
            <p:cNvPr id="278" name="Picture 277">
              <a:extLst>
                <a:ext uri="{FF2B5EF4-FFF2-40B4-BE49-F238E27FC236}">
                  <a16:creationId xmlns:a16="http://schemas.microsoft.com/office/drawing/2014/main" id="{81085202-BFD7-4EB7-A6BC-E8FE71417F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6437" y="1288485"/>
              <a:ext cx="475488" cy="475488"/>
            </a:xfrm>
            <a:prstGeom prst="rect">
              <a:avLst/>
            </a:prstGeom>
          </p:spPr>
        </p:pic>
      </p:grpSp>
      <p:sp>
        <p:nvSpPr>
          <p:cNvPr id="280" name="Rectangle 279">
            <a:extLst>
              <a:ext uri="{FF2B5EF4-FFF2-40B4-BE49-F238E27FC236}">
                <a16:creationId xmlns:a16="http://schemas.microsoft.com/office/drawing/2014/main" id="{1CC2E35D-136F-4FC9-A3FC-158E405545C3}"/>
              </a:ext>
            </a:extLst>
          </p:cNvPr>
          <p:cNvSpPr/>
          <p:nvPr/>
        </p:nvSpPr>
        <p:spPr>
          <a:xfrm>
            <a:off x="3660517" y="3070425"/>
            <a:ext cx="930886"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2) Register</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Model</a:t>
            </a:r>
          </a:p>
        </p:txBody>
      </p:sp>
      <p:grpSp>
        <p:nvGrpSpPr>
          <p:cNvPr id="38" name="Group 37">
            <a:extLst>
              <a:ext uri="{FF2B5EF4-FFF2-40B4-BE49-F238E27FC236}">
                <a16:creationId xmlns:a16="http://schemas.microsoft.com/office/drawing/2014/main" id="{6F5402EB-0C0C-46E8-8126-8DDFBC9A353C}"/>
              </a:ext>
            </a:extLst>
          </p:cNvPr>
          <p:cNvGrpSpPr/>
          <p:nvPr/>
        </p:nvGrpSpPr>
        <p:grpSpPr>
          <a:xfrm>
            <a:off x="4545034" y="4386881"/>
            <a:ext cx="959292" cy="947945"/>
            <a:chOff x="7215530" y="2426671"/>
            <a:chExt cx="959292" cy="947945"/>
          </a:xfrm>
        </p:grpSpPr>
        <p:pic>
          <p:nvPicPr>
            <p:cNvPr id="17" name="Picture 16">
              <a:extLst>
                <a:ext uri="{FF2B5EF4-FFF2-40B4-BE49-F238E27FC236}">
                  <a16:creationId xmlns:a16="http://schemas.microsoft.com/office/drawing/2014/main" id="{488A1C8D-C8B5-4D08-B314-C352689CA01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6437" y="2426671"/>
              <a:ext cx="547845" cy="475488"/>
            </a:xfrm>
            <a:prstGeom prst="rect">
              <a:avLst/>
            </a:prstGeom>
          </p:spPr>
        </p:pic>
        <p:sp>
          <p:nvSpPr>
            <p:cNvPr id="281" name="TextBox 280">
              <a:extLst>
                <a:ext uri="{FF2B5EF4-FFF2-40B4-BE49-F238E27FC236}">
                  <a16:creationId xmlns:a16="http://schemas.microsoft.com/office/drawing/2014/main" id="{02F33CE4-D4C2-4CE7-9370-4A8F773816BC}"/>
                </a:ext>
              </a:extLst>
            </p:cNvPr>
            <p:cNvSpPr txBox="1"/>
            <p:nvPr/>
          </p:nvSpPr>
          <p:spPr>
            <a:xfrm>
              <a:off x="7215530" y="2835823"/>
              <a:ext cx="959292"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 REGISTRY</a:t>
              </a:r>
            </a:p>
          </p:txBody>
        </p:sp>
      </p:grpSp>
      <p:sp>
        <p:nvSpPr>
          <p:cNvPr id="290" name="Rectangle 289">
            <a:extLst>
              <a:ext uri="{FF2B5EF4-FFF2-40B4-BE49-F238E27FC236}">
                <a16:creationId xmlns:a16="http://schemas.microsoft.com/office/drawing/2014/main" id="{15A0002E-05E8-46E6-839C-A3BBC59E8EAC}"/>
              </a:ext>
            </a:extLst>
          </p:cNvPr>
          <p:cNvSpPr/>
          <p:nvPr/>
        </p:nvSpPr>
        <p:spPr>
          <a:xfrm>
            <a:off x="3682654" y="4095870"/>
            <a:ext cx="930886" cy="507831"/>
          </a:xfrm>
          <a:prstGeom prst="rect">
            <a:avLst/>
          </a:prstGeom>
        </p:spPr>
        <p:txBody>
          <a:bodyPr wrap="squar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3) Upload </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Containerized</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Model</a:t>
            </a:r>
          </a:p>
        </p:txBody>
      </p:sp>
      <p:cxnSp>
        <p:nvCxnSpPr>
          <p:cNvPr id="294" name="Connector: Elbow 293">
            <a:extLst>
              <a:ext uri="{FF2B5EF4-FFF2-40B4-BE49-F238E27FC236}">
                <a16:creationId xmlns:a16="http://schemas.microsoft.com/office/drawing/2014/main" id="{C4D46067-6D93-485F-88C9-B69E7780FD15}"/>
              </a:ext>
            </a:extLst>
          </p:cNvPr>
          <p:cNvCxnSpPr>
            <a:cxnSpLocks/>
            <a:stCxn id="59" idx="1"/>
            <a:endCxn id="284" idx="2"/>
          </p:cNvCxnSpPr>
          <p:nvPr/>
        </p:nvCxnSpPr>
        <p:spPr>
          <a:xfrm rot="10800000" flipH="1" flipV="1">
            <a:off x="2539285" y="3655065"/>
            <a:ext cx="7291402" cy="1579713"/>
          </a:xfrm>
          <a:prstGeom prst="bentConnector4">
            <a:avLst>
              <a:gd name="adj1" fmla="val -3135"/>
              <a:gd name="adj2" fmla="val 129295"/>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7" name="Rectangle 296">
            <a:extLst>
              <a:ext uri="{FF2B5EF4-FFF2-40B4-BE49-F238E27FC236}">
                <a16:creationId xmlns:a16="http://schemas.microsoft.com/office/drawing/2014/main" id="{B2AC0EB2-8DB2-4733-8E86-F38DD90B34DE}"/>
              </a:ext>
            </a:extLst>
          </p:cNvPr>
          <p:cNvSpPr/>
          <p:nvPr/>
        </p:nvSpPr>
        <p:spPr>
          <a:xfrm>
            <a:off x="1542623" y="3712657"/>
            <a:ext cx="930886" cy="507831"/>
          </a:xfrm>
          <a:prstGeom prst="rect">
            <a:avLst/>
          </a:prstGeom>
        </p:spPr>
        <p:txBody>
          <a:bodyPr wrap="squar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4) Deploy Container Instance(s)</a:t>
            </a:r>
          </a:p>
        </p:txBody>
      </p:sp>
      <p:sp>
        <p:nvSpPr>
          <p:cNvPr id="304" name="Rectangle 303">
            <a:extLst>
              <a:ext uri="{FF2B5EF4-FFF2-40B4-BE49-F238E27FC236}">
                <a16:creationId xmlns:a16="http://schemas.microsoft.com/office/drawing/2014/main" id="{39D86D77-9F25-4B23-B18D-B4C355F6A9E6}"/>
              </a:ext>
            </a:extLst>
          </p:cNvPr>
          <p:cNvSpPr/>
          <p:nvPr/>
        </p:nvSpPr>
        <p:spPr>
          <a:xfrm>
            <a:off x="9648124" y="3969001"/>
            <a:ext cx="930886" cy="507831"/>
          </a:xfrm>
          <a:prstGeom prst="rect">
            <a:avLst/>
          </a:prstGeom>
        </p:spPr>
        <p:txBody>
          <a:bodyPr wrap="squar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Invoke</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Scoring</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Web Service</a:t>
            </a:r>
          </a:p>
        </p:txBody>
      </p:sp>
      <p:sp>
        <p:nvSpPr>
          <p:cNvPr id="311" name="Rectangle 310">
            <a:extLst>
              <a:ext uri="{FF2B5EF4-FFF2-40B4-BE49-F238E27FC236}">
                <a16:creationId xmlns:a16="http://schemas.microsoft.com/office/drawing/2014/main" id="{9F1ED33B-6940-4187-828F-976DD41460EA}"/>
              </a:ext>
            </a:extLst>
          </p:cNvPr>
          <p:cNvSpPr/>
          <p:nvPr/>
        </p:nvSpPr>
        <p:spPr>
          <a:xfrm>
            <a:off x="2566880" y="1964191"/>
            <a:ext cx="930886"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1) Train</a:t>
            </a:r>
            <a:b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Model</a:t>
            </a:r>
          </a:p>
        </p:txBody>
      </p:sp>
      <p:sp>
        <p:nvSpPr>
          <p:cNvPr id="322" name="TextBox 321">
            <a:extLst>
              <a:ext uri="{FF2B5EF4-FFF2-40B4-BE49-F238E27FC236}">
                <a16:creationId xmlns:a16="http://schemas.microsoft.com/office/drawing/2014/main" id="{F9CD91E8-1386-41FC-8C1D-C2DD1A8E068D}"/>
              </a:ext>
            </a:extLst>
          </p:cNvPr>
          <p:cNvSpPr txBox="1"/>
          <p:nvPr/>
        </p:nvSpPr>
        <p:spPr>
          <a:xfrm>
            <a:off x="5345250" y="1406991"/>
            <a:ext cx="1792798"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MODEL TRAINING</a:t>
            </a:r>
          </a:p>
        </p:txBody>
      </p:sp>
      <p:cxnSp>
        <p:nvCxnSpPr>
          <p:cNvPr id="323" name="Straight Arrow Connector 322">
            <a:extLst>
              <a:ext uri="{FF2B5EF4-FFF2-40B4-BE49-F238E27FC236}">
                <a16:creationId xmlns:a16="http://schemas.microsoft.com/office/drawing/2014/main" id="{0B1261A5-CBEA-455E-94EC-18A9385750C1}"/>
              </a:ext>
            </a:extLst>
          </p:cNvPr>
          <p:cNvCxnSpPr>
            <a:cxnSpLocks/>
          </p:cNvCxnSpPr>
          <p:nvPr/>
        </p:nvCxnSpPr>
        <p:spPr>
          <a:xfrm>
            <a:off x="3541411" y="3439757"/>
            <a:ext cx="1142098" cy="0"/>
          </a:xfrm>
          <a:prstGeom prst="straightConnector1">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4" name="Connector: Elbow 323">
            <a:extLst>
              <a:ext uri="{FF2B5EF4-FFF2-40B4-BE49-F238E27FC236}">
                <a16:creationId xmlns:a16="http://schemas.microsoft.com/office/drawing/2014/main" id="{160C9C1C-6C97-49BB-81E7-369B23252EFB}"/>
              </a:ext>
            </a:extLst>
          </p:cNvPr>
          <p:cNvCxnSpPr>
            <a:cxnSpLocks/>
            <a:stCxn id="59" idx="2"/>
            <a:endCxn id="17" idx="1"/>
          </p:cNvCxnSpPr>
          <p:nvPr/>
        </p:nvCxnSpPr>
        <p:spPr>
          <a:xfrm rot="16200000" flipH="1">
            <a:off x="3579766" y="3508449"/>
            <a:ext cx="700163" cy="1532188"/>
          </a:xfrm>
          <a:prstGeom prst="bentConnector2">
            <a:avLst/>
          </a:prstGeom>
          <a:ln>
            <a:solidFill>
              <a:schemeClr val="accent2">
                <a:lumMod val="75000"/>
                <a:lumOff val="25000"/>
              </a:schemeClr>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F88D251-A169-45A4-93C5-9AD5C84FAC9A}"/>
              </a:ext>
            </a:extLst>
          </p:cNvPr>
          <p:cNvSpPr txBox="1"/>
          <p:nvPr/>
        </p:nvSpPr>
        <p:spPr>
          <a:xfrm>
            <a:off x="118369" y="809983"/>
            <a:ext cx="11743165"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Deploy a trained model as a scalable web service</a:t>
            </a:r>
          </a:p>
        </p:txBody>
      </p:sp>
    </p:spTree>
    <p:extLst>
      <p:ext uri="{BB962C8B-B14F-4D97-AF65-F5344CB8AC3E}">
        <p14:creationId xmlns:p14="http://schemas.microsoft.com/office/powerpoint/2010/main" val="272241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pPr lvl="0"/>
            <a:r>
              <a:rPr lang="en-US"/>
              <a:t>Real-Time Analytics</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0" y="4827835"/>
            <a:ext cx="4572000" cy="1518877"/>
          </a:xfrm>
        </p:spPr>
        <p:txBody>
          <a:bodyPr/>
          <a:lstStyle/>
          <a:p>
            <a:pPr marL="0" indent="0" algn="ctr">
              <a:buNone/>
            </a:pPr>
            <a:r>
              <a:rPr lang="en-US"/>
              <a:t>Modern Data Warehousing</a:t>
            </a:r>
          </a:p>
          <a:p>
            <a:pPr marL="0" indent="0" algn="ctr">
              <a:buNone/>
            </a:pPr>
            <a:endParaRPr lang="en-US" sz="1600">
              <a:solidFill>
                <a:schemeClr val="bg2">
                  <a:lumMod val="50000"/>
                </a:schemeClr>
              </a:solidFill>
            </a:endParaRPr>
          </a:p>
          <a:p>
            <a:pPr marL="0" indent="0" algn="ctr">
              <a:buNone/>
            </a:pPr>
            <a:r>
              <a:rPr lang="en-US" sz="1600">
                <a:solidFill>
                  <a:schemeClr val="bg2">
                    <a:lumMod val="50000"/>
                  </a:schemeClr>
                </a:solidFill>
              </a:rPr>
              <a:t>“We want to integrate all our data including ‘big data” with our data warehouse”</a:t>
            </a:r>
          </a:p>
          <a:p>
            <a:pPr algn="ctr"/>
            <a:endParaRPr lang="en-US"/>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4796472" y="4842511"/>
            <a:ext cx="2868929" cy="1548452"/>
          </a:xfrm>
        </p:spPr>
        <p:txBody>
          <a:bodyPr/>
          <a:lstStyle/>
          <a:p>
            <a:pPr marL="0" indent="0" algn="ctr">
              <a:buNone/>
            </a:pPr>
            <a:r>
              <a:rPr lang="en-US"/>
              <a:t>Advanced Analytics</a:t>
            </a:r>
          </a:p>
          <a:p>
            <a:pPr marL="0" lvl="3" indent="0" algn="ctr">
              <a:spcAft>
                <a:spcPts val="300"/>
              </a:spcAft>
              <a:buNone/>
            </a:pPr>
            <a:endParaRPr lang="en-US" sz="1600">
              <a:solidFill>
                <a:schemeClr val="bg2">
                  <a:lumMod val="50000"/>
                </a:schemeClr>
              </a:solidFill>
            </a:endParaRPr>
          </a:p>
          <a:p>
            <a:pPr marL="0" lvl="3" indent="0" algn="ctr">
              <a:spcAft>
                <a:spcPts val="300"/>
              </a:spcAft>
              <a:buNone/>
            </a:pPr>
            <a:r>
              <a:rPr lang="en-US" sz="1600">
                <a:solidFill>
                  <a:schemeClr val="bg2">
                    <a:lumMod val="50000"/>
                  </a:schemeClr>
                </a:solidFill>
              </a:rPr>
              <a:t>“We are trying to predict when our customers churn.”</a:t>
            </a:r>
          </a:p>
          <a:p>
            <a:pPr algn="ctr"/>
            <a:endParaRPr lang="en-US"/>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7911158" y="4842511"/>
            <a:ext cx="3667271" cy="1740476"/>
          </a:xfrm>
        </p:spPr>
        <p:txBody>
          <a:bodyPr/>
          <a:lstStyle/>
          <a:p>
            <a:pPr marL="0" indent="0" algn="ctr">
              <a:buNone/>
            </a:pPr>
            <a:r>
              <a:rPr lang="en-US"/>
              <a:t>Real-time Analytics</a:t>
            </a:r>
          </a:p>
          <a:p>
            <a:pPr marL="0" indent="0" algn="ctr">
              <a:buNone/>
            </a:pPr>
            <a:endParaRPr lang="en-US" sz="1600">
              <a:solidFill>
                <a:schemeClr val="bg2">
                  <a:lumMod val="50000"/>
                </a:schemeClr>
              </a:solidFill>
            </a:endParaRPr>
          </a:p>
          <a:p>
            <a:pPr marL="0" indent="0" algn="ctr">
              <a:buNone/>
            </a:pPr>
            <a:r>
              <a:rPr lang="en-US" sz="1600">
                <a:solidFill>
                  <a:schemeClr val="bg2">
                    <a:lumMod val="50000"/>
                  </a:schemeClr>
                </a:solidFill>
              </a:rPr>
              <a:t>“We are trying to get insights from our devices in real-time, etc.”</a:t>
            </a:r>
          </a:p>
          <a:p>
            <a:pPr algn="ctr"/>
            <a:endParaRPr lang="en-US"/>
          </a:p>
        </p:txBody>
      </p:sp>
      <p:sp>
        <p:nvSpPr>
          <p:cNvPr id="20" name="Oval 19"/>
          <p:cNvSpPr/>
          <p:nvPr/>
        </p:nvSpPr>
        <p:spPr>
          <a:xfrm>
            <a:off x="9122906" y="3158819"/>
            <a:ext cx="1160227" cy="11395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Oval 5"/>
          <p:cNvSpPr/>
          <p:nvPr/>
        </p:nvSpPr>
        <p:spPr>
          <a:xfrm>
            <a:off x="5658352" y="3158819"/>
            <a:ext cx="1125848" cy="116315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801006" y="3587357"/>
            <a:ext cx="345145" cy="375305"/>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6158975" y="3479360"/>
            <a:ext cx="507478" cy="512613"/>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 Placeholder 25">
            <a:extLst>
              <a:ext uri="{FF2B5EF4-FFF2-40B4-BE49-F238E27FC236}">
                <a16:creationId xmlns:a16="http://schemas.microsoft.com/office/drawing/2014/main" id="{F3DD155D-EEA7-485D-B507-CD2F89CF5E1F}"/>
              </a:ext>
            </a:extLst>
          </p:cNvPr>
          <p:cNvSpPr>
            <a:spLocks noGrp="1"/>
          </p:cNvSpPr>
          <p:nvPr>
            <p:ph type="body" sz="quarter" idx="10"/>
          </p:nvPr>
        </p:nvSpPr>
        <p:spPr>
          <a:xfrm>
            <a:off x="270703" y="1082163"/>
            <a:ext cx="11920432" cy="849463"/>
          </a:xfrm>
        </p:spPr>
        <p:txBody>
          <a:bodyPr/>
          <a:lstStyle/>
          <a:p>
            <a:r>
              <a:rPr lang="en-US" sz="2400"/>
              <a:t>Real-time Analytics (aka Stream Analytics) is the phenomenon of processing data as soon as it is generated, to derive very quick analysis/insight for timely action.</a:t>
            </a:r>
          </a:p>
        </p:txBody>
      </p:sp>
    </p:spTree>
    <p:extLst>
      <p:ext uri="{BB962C8B-B14F-4D97-AF65-F5344CB8AC3E}">
        <p14:creationId xmlns:p14="http://schemas.microsoft.com/office/powerpoint/2010/main" val="209581182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5C0A-F684-48D5-B60A-4142D80DF1BA}"/>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IoT Scenarios</a:t>
            </a:r>
          </a:p>
        </p:txBody>
      </p:sp>
      <p:graphicFrame>
        <p:nvGraphicFramePr>
          <p:cNvPr id="5" name="Table 4">
            <a:extLst>
              <a:ext uri="{FF2B5EF4-FFF2-40B4-BE49-F238E27FC236}">
                <a16:creationId xmlns:a16="http://schemas.microsoft.com/office/drawing/2014/main" id="{3C13C308-FFC2-4E76-897C-62918566942D}"/>
              </a:ext>
            </a:extLst>
          </p:cNvPr>
          <p:cNvGraphicFramePr>
            <a:graphicFrameLocks noGrp="1"/>
          </p:cNvGraphicFramePr>
          <p:nvPr>
            <p:extLst/>
          </p:nvPr>
        </p:nvGraphicFramePr>
        <p:xfrm>
          <a:off x="567585" y="1627193"/>
          <a:ext cx="5633836" cy="4031090"/>
        </p:xfrm>
        <a:graphic>
          <a:graphicData uri="http://schemas.openxmlformats.org/drawingml/2006/table">
            <a:tbl>
              <a:tblPr firstRow="1" bandRow="1">
                <a:tableStyleId>{5940675A-B579-460E-94D1-54222C63F5DA}</a:tableStyleId>
              </a:tblPr>
              <a:tblGrid>
                <a:gridCol w="1488096">
                  <a:extLst>
                    <a:ext uri="{9D8B030D-6E8A-4147-A177-3AD203B41FA5}">
                      <a16:colId xmlns:a16="http://schemas.microsoft.com/office/drawing/2014/main" val="4181261903"/>
                    </a:ext>
                  </a:extLst>
                </a:gridCol>
                <a:gridCol w="4145740">
                  <a:extLst>
                    <a:ext uri="{9D8B030D-6E8A-4147-A177-3AD203B41FA5}">
                      <a16:colId xmlns:a16="http://schemas.microsoft.com/office/drawing/2014/main" val="3298722796"/>
                    </a:ext>
                  </a:extLst>
                </a:gridCol>
              </a:tblGrid>
              <a:tr h="806218">
                <a:tc>
                  <a:txBody>
                    <a:bodyPr/>
                    <a:lstStyle/>
                    <a:p>
                      <a:endParaRPr lang="en-US"/>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solidFill>
                            <a:schemeClr val="tx2"/>
                          </a:solidFill>
                        </a:rPr>
                        <a:t>Phone Tracking Across Cell Sites</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0666428"/>
                  </a:ext>
                </a:extLst>
              </a:tr>
              <a:tr h="806218">
                <a:tc>
                  <a:txBody>
                    <a:bodyPr/>
                    <a:lstStyle/>
                    <a:p>
                      <a:endParaRPr lang="en-US"/>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solidFill>
                            <a:schemeClr val="tx2"/>
                          </a:solidFill>
                        </a:rPr>
                        <a:t>Connected Cars – Remote Management and Diagnostics</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48326391"/>
                  </a:ext>
                </a:extLst>
              </a:tr>
              <a:tr h="806218">
                <a:tc>
                  <a:txBody>
                    <a:bodyPr/>
                    <a:lstStyle/>
                    <a:p>
                      <a:endParaRPr lang="en-US"/>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solidFill>
                            <a:schemeClr val="tx2"/>
                          </a:solidFill>
                        </a:rPr>
                        <a:t>Asset Tracking</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7624032"/>
                  </a:ext>
                </a:extLst>
              </a:tr>
              <a:tr h="806218">
                <a:tc>
                  <a:txBody>
                    <a:bodyPr/>
                    <a:lstStyle/>
                    <a:p>
                      <a:endParaRPr lang="en-US"/>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solidFill>
                            <a:schemeClr val="tx2"/>
                          </a:solidFill>
                        </a:rPr>
                        <a:t>Personnel Tracking and Crowd Control</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8330246"/>
                  </a:ext>
                </a:extLst>
              </a:tr>
              <a:tr h="806218">
                <a:tc>
                  <a:txBody>
                    <a:bodyPr/>
                    <a:lstStyle/>
                    <a:p>
                      <a:endParaRPr lang="en-US"/>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solidFill>
                            <a:schemeClr val="tx2"/>
                          </a:solidFill>
                        </a:rPr>
                        <a:t>Ride Sharing</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0963973"/>
                  </a:ext>
                </a:extLst>
              </a:tr>
            </a:tbl>
          </a:graphicData>
        </a:graphic>
      </p:graphicFrame>
      <p:graphicFrame>
        <p:nvGraphicFramePr>
          <p:cNvPr id="6" name="Table 5">
            <a:extLst>
              <a:ext uri="{FF2B5EF4-FFF2-40B4-BE49-F238E27FC236}">
                <a16:creationId xmlns:a16="http://schemas.microsoft.com/office/drawing/2014/main" id="{5B2E5AF5-4F61-4033-AE7D-F9F9F6625CB4}"/>
              </a:ext>
            </a:extLst>
          </p:cNvPr>
          <p:cNvGraphicFramePr>
            <a:graphicFrameLocks noGrp="1"/>
          </p:cNvGraphicFramePr>
          <p:nvPr>
            <p:extLst/>
          </p:nvPr>
        </p:nvGraphicFramePr>
        <p:xfrm>
          <a:off x="6357639" y="1632987"/>
          <a:ext cx="5633836" cy="4025295"/>
        </p:xfrm>
        <a:graphic>
          <a:graphicData uri="http://schemas.openxmlformats.org/drawingml/2006/table">
            <a:tbl>
              <a:tblPr firstRow="1" bandRow="1">
                <a:tableStyleId>{5940675A-B579-460E-94D1-54222C63F5DA}</a:tableStyleId>
              </a:tblPr>
              <a:tblGrid>
                <a:gridCol w="1362410">
                  <a:extLst>
                    <a:ext uri="{9D8B030D-6E8A-4147-A177-3AD203B41FA5}">
                      <a16:colId xmlns:a16="http://schemas.microsoft.com/office/drawing/2014/main" val="4181261903"/>
                    </a:ext>
                  </a:extLst>
                </a:gridCol>
                <a:gridCol w="4271426">
                  <a:extLst>
                    <a:ext uri="{9D8B030D-6E8A-4147-A177-3AD203B41FA5}">
                      <a16:colId xmlns:a16="http://schemas.microsoft.com/office/drawing/2014/main" val="3298722796"/>
                    </a:ext>
                  </a:extLst>
                </a:gridCol>
              </a:tblGrid>
              <a:tr h="805059">
                <a:tc>
                  <a:txBody>
                    <a:bodyPr/>
                    <a:lstStyle/>
                    <a:p>
                      <a:endParaRPr lang="en-US"/>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r>
                        <a:rPr lang="en-US">
                          <a:solidFill>
                            <a:schemeClr val="tx2"/>
                          </a:solidFill>
                        </a:rPr>
                        <a:t>Geo Fencing</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380666428"/>
                  </a:ext>
                </a:extLst>
              </a:tr>
              <a:tr h="805059">
                <a:tc>
                  <a:txBody>
                    <a:bodyPr/>
                    <a:lstStyle/>
                    <a:p>
                      <a:endParaRPr lang="en-US"/>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r>
                        <a:rPr lang="en-US">
                          <a:solidFill>
                            <a:schemeClr val="tx2"/>
                          </a:solidFill>
                        </a:rPr>
                        <a:t>Fleet Management</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948326391"/>
                  </a:ext>
                </a:extLst>
              </a:tr>
              <a:tr h="805059">
                <a:tc>
                  <a:txBody>
                    <a:bodyPr/>
                    <a:lstStyle/>
                    <a:p>
                      <a:endParaRPr lang="en-US"/>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r>
                        <a:rPr lang="en-US">
                          <a:solidFill>
                            <a:schemeClr val="tx2"/>
                          </a:solidFill>
                        </a:rPr>
                        <a:t>Facilities Management</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737624032"/>
                  </a:ext>
                </a:extLst>
              </a:tr>
              <a:tr h="805059">
                <a:tc>
                  <a:txBody>
                    <a:bodyPr/>
                    <a:lstStyle/>
                    <a:p>
                      <a:endParaRPr lang="en-US"/>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r>
                        <a:rPr lang="en-US">
                          <a:solidFill>
                            <a:schemeClr val="tx2"/>
                          </a:solidFill>
                        </a:rPr>
                        <a:t>Race Car Telemetry</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668330246"/>
                  </a:ext>
                </a:extLst>
              </a:tr>
              <a:tr h="805059">
                <a:tc>
                  <a:txBody>
                    <a:bodyPr/>
                    <a:lstStyle/>
                    <a:p>
                      <a:endParaRPr lang="en-US"/>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r>
                        <a:rPr lang="en-US" dirty="0">
                          <a:solidFill>
                            <a:schemeClr val="tx2"/>
                          </a:solidFill>
                        </a:rPr>
                        <a:t>Connected Manufacturing</a:t>
                      </a:r>
                    </a:p>
                  </a:txBody>
                  <a:tcPr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310963973"/>
                  </a:ext>
                </a:extLst>
              </a:tr>
            </a:tbl>
          </a:graphicData>
        </a:graphic>
      </p:graphicFrame>
      <p:pic>
        <p:nvPicPr>
          <p:cNvPr id="21506" name="Picture 2" descr="Image result for Cell phone signal icon">
            <a:extLst>
              <a:ext uri="{FF2B5EF4-FFF2-40B4-BE49-F238E27FC236}">
                <a16:creationId xmlns:a16="http://schemas.microsoft.com/office/drawing/2014/main" id="{2BCD3B3F-4272-4F92-9BE8-9CEC7A87728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2342" y="1737742"/>
            <a:ext cx="503153" cy="50315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Connected Car icon">
            <a:extLst>
              <a:ext uri="{FF2B5EF4-FFF2-40B4-BE49-F238E27FC236}">
                <a16:creationId xmlns:a16="http://schemas.microsoft.com/office/drawing/2014/main" id="{3141FF04-954A-4D4A-8597-C59D948D2CF0}"/>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9613" y="2589321"/>
            <a:ext cx="488611" cy="4886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95F7AB5-B688-4E3F-8FCA-D234D95EAFEE}"/>
              </a:ext>
            </a:extLst>
          </p:cNvPr>
          <p:cNvPicPr>
            <a:picLocks noChangeAspect="1"/>
          </p:cNvPicPr>
          <p:nvPr/>
        </p:nvPicPr>
        <p:blipFill>
          <a:blip r:embed="rId5">
            <a:duotone>
              <a:schemeClr val="accent1">
                <a:shade val="45000"/>
                <a:satMod val="135000"/>
              </a:schemeClr>
              <a:prstClr val="white"/>
            </a:duotone>
          </a:blip>
          <a:stretch>
            <a:fillRect/>
          </a:stretch>
        </p:blipFill>
        <p:spPr>
          <a:xfrm>
            <a:off x="966513" y="3330604"/>
            <a:ext cx="714811" cy="675464"/>
          </a:xfrm>
          <a:prstGeom prst="rect">
            <a:avLst/>
          </a:prstGeom>
        </p:spPr>
      </p:pic>
      <p:pic>
        <p:nvPicPr>
          <p:cNvPr id="21510" name="Picture 6" descr="https://cdn3.iconfinder.com/data/icons/essentials-vol-1-1/512/User_Location-512.png">
            <a:extLst>
              <a:ext uri="{FF2B5EF4-FFF2-40B4-BE49-F238E27FC236}">
                <a16:creationId xmlns:a16="http://schemas.microsoft.com/office/drawing/2014/main" id="{26E39AE2-40F0-4AA2-A765-B27AF958416B}"/>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6321" y="4146149"/>
            <a:ext cx="635194" cy="635194"/>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Image result for Ride Sharing icon">
            <a:extLst>
              <a:ext uri="{FF2B5EF4-FFF2-40B4-BE49-F238E27FC236}">
                <a16:creationId xmlns:a16="http://schemas.microsoft.com/office/drawing/2014/main" id="{E08DAD55-6C28-4127-8836-4D20D27DB5BE}"/>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587" y="4947100"/>
            <a:ext cx="572663" cy="558346"/>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https://cdn0.iconfinder.com/data/icons/mobile-development-icons/256/Hatch_polygon.png">
            <a:extLst>
              <a:ext uri="{FF2B5EF4-FFF2-40B4-BE49-F238E27FC236}">
                <a16:creationId xmlns:a16="http://schemas.microsoft.com/office/drawing/2014/main" id="{B3C126F7-E4E7-4EBF-ABB1-6392FBAB4F52}"/>
              </a:ext>
            </a:extLst>
          </p:cNvPr>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46745" y="1763685"/>
            <a:ext cx="581679" cy="581679"/>
          </a:xfrm>
          <a:prstGeom prst="rect">
            <a:avLst/>
          </a:prstGeom>
          <a:noFill/>
          <a:extLst>
            <a:ext uri="{909E8E84-426E-40DD-AFC4-6F175D3DCCD1}">
              <a14:hiddenFill xmlns:a14="http://schemas.microsoft.com/office/drawing/2010/main">
                <a:solidFill>
                  <a:srgbClr val="FFFFFF"/>
                </a:solidFill>
              </a14:hiddenFill>
            </a:ext>
          </a:extLst>
        </p:spPr>
      </p:pic>
      <p:pic>
        <p:nvPicPr>
          <p:cNvPr id="21516" name="Picture 12" descr="http://utsfleet.com/images/icon-track.png">
            <a:extLst>
              <a:ext uri="{FF2B5EF4-FFF2-40B4-BE49-F238E27FC236}">
                <a16:creationId xmlns:a16="http://schemas.microsoft.com/office/drawing/2014/main" id="{573C1923-6B9B-4F06-BD26-BDCC94FCD2A8}"/>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39928" y="2557401"/>
            <a:ext cx="595312" cy="552450"/>
          </a:xfrm>
          <a:prstGeom prst="rect">
            <a:avLst/>
          </a:prstGeom>
          <a:noFill/>
          <a:extLst>
            <a:ext uri="{909E8E84-426E-40DD-AFC4-6F175D3DCCD1}">
              <a14:hiddenFill xmlns:a14="http://schemas.microsoft.com/office/drawing/2010/main">
                <a:solidFill>
                  <a:srgbClr val="FFFFFF"/>
                </a:solidFill>
              </a14:hiddenFill>
            </a:ext>
          </a:extLst>
        </p:spPr>
      </p:pic>
      <p:pic>
        <p:nvPicPr>
          <p:cNvPr id="21518" name="Picture 14" descr="http://www.kca.com.mx/img/fm_icon.png">
            <a:extLst>
              <a:ext uri="{FF2B5EF4-FFF2-40B4-BE49-F238E27FC236}">
                <a16:creationId xmlns:a16="http://schemas.microsoft.com/office/drawing/2014/main" id="{5C365F28-36F6-4228-A5B8-FC03E2F44A85}"/>
              </a:ext>
            </a:extLst>
          </p:cNvPr>
          <p:cNvPicPr>
            <a:picLocks noChangeAspect="1" noChangeArrowheads="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4331" y="3359746"/>
            <a:ext cx="926506" cy="565983"/>
          </a:xfrm>
          <a:prstGeom prst="rect">
            <a:avLst/>
          </a:prstGeom>
          <a:noFill/>
          <a:extLst>
            <a:ext uri="{909E8E84-426E-40DD-AFC4-6F175D3DCCD1}">
              <a14:hiddenFill xmlns:a14="http://schemas.microsoft.com/office/drawing/2010/main">
                <a:solidFill>
                  <a:srgbClr val="FFFFFF"/>
                </a:solidFill>
              </a14:hiddenFill>
            </a:ext>
          </a:extLst>
        </p:spPr>
      </p:pic>
      <p:pic>
        <p:nvPicPr>
          <p:cNvPr id="21520" name="Picture 16" descr="https://lh3.googleusercontent.com/l_dQnRGIRABfT0XcYFEawUpm8WdtdTzootBaphG4ZUys29_RVMz39hTfP0VTmzAEDcg=w140">
            <a:extLst>
              <a:ext uri="{FF2B5EF4-FFF2-40B4-BE49-F238E27FC236}">
                <a16:creationId xmlns:a16="http://schemas.microsoft.com/office/drawing/2014/main" id="{59A5B22B-EA16-43D5-9C1E-EE46E577C870}"/>
              </a:ext>
            </a:extLst>
          </p:cNvPr>
          <p:cNvPicPr>
            <a:picLocks noChangeAspect="1" noChangeArrowheads="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04209" y="4114593"/>
            <a:ext cx="666750" cy="666750"/>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https://www.manufacturingtomorrow.com/images/upload/images/4_0-icon-264x300-264x300.png">
            <a:extLst>
              <a:ext uri="{FF2B5EF4-FFF2-40B4-BE49-F238E27FC236}">
                <a16:creationId xmlns:a16="http://schemas.microsoft.com/office/drawing/2014/main" id="{0409B196-2FC3-4D73-884C-9D985E4EF566}"/>
              </a:ext>
            </a:extLst>
          </p:cNvPr>
          <p:cNvPicPr>
            <a:picLocks noChangeAspect="1" noChangeArrowheads="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14946" y="4940111"/>
            <a:ext cx="445276" cy="50599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69689B0-906C-4B35-A2BD-547763A5A090}"/>
              </a:ext>
            </a:extLst>
          </p:cNvPr>
          <p:cNvSpPr txBox="1"/>
          <p:nvPr/>
        </p:nvSpPr>
        <p:spPr>
          <a:xfrm>
            <a:off x="61877" y="833121"/>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Some IoT-specific Stream Analytics Scenario across verticals and industries</a:t>
            </a:r>
          </a:p>
        </p:txBody>
      </p:sp>
    </p:spTree>
    <p:extLst>
      <p:ext uri="{BB962C8B-B14F-4D97-AF65-F5344CB8AC3E}">
        <p14:creationId xmlns:p14="http://schemas.microsoft.com/office/powerpoint/2010/main" val="330295761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686"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STREAMING -Canonical Operations</a:t>
            </a:r>
          </a:p>
        </p:txBody>
      </p:sp>
      <p:grpSp>
        <p:nvGrpSpPr>
          <p:cNvPr id="46" name="Group 45"/>
          <p:cNvGrpSpPr/>
          <p:nvPr/>
        </p:nvGrpSpPr>
        <p:grpSpPr>
          <a:xfrm>
            <a:off x="224524" y="1457119"/>
            <a:ext cx="3897764" cy="4661175"/>
            <a:chOff x="229025" y="1028646"/>
            <a:chExt cx="3975922" cy="4754641"/>
          </a:xfrm>
        </p:grpSpPr>
        <p:sp>
          <p:nvSpPr>
            <p:cNvPr id="31" name="TextBox 30"/>
            <p:cNvSpPr txBox="1"/>
            <p:nvPr/>
          </p:nvSpPr>
          <p:spPr>
            <a:xfrm>
              <a:off x="229025" y="1028646"/>
              <a:ext cx="1658146" cy="849463"/>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921"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Ingest</a:t>
              </a:r>
            </a:p>
          </p:txBody>
        </p:sp>
        <p:sp>
          <p:nvSpPr>
            <p:cNvPr id="37" name="Rectangle 36"/>
            <p:cNvSpPr/>
            <p:nvPr/>
          </p:nvSpPr>
          <p:spPr bwMode="auto">
            <a:xfrm>
              <a:off x="273027" y="5143207"/>
              <a:ext cx="3931920" cy="640080"/>
            </a:xfrm>
            <a:prstGeom prst="rect">
              <a:avLst/>
            </a:prstGeom>
            <a:solidFill>
              <a:srgbClr val="00208F"/>
            </a:solid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all"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CONNECT, Collect, STORE </a:t>
              </a:r>
            </a:p>
          </p:txBody>
        </p:sp>
      </p:grpSp>
      <p:grpSp>
        <p:nvGrpSpPr>
          <p:cNvPr id="47" name="Group 46"/>
          <p:cNvGrpSpPr/>
          <p:nvPr/>
        </p:nvGrpSpPr>
        <p:grpSpPr>
          <a:xfrm>
            <a:off x="4168709" y="1636170"/>
            <a:ext cx="3854627" cy="4482124"/>
            <a:chOff x="4252299" y="1211287"/>
            <a:chExt cx="3931920" cy="4572000"/>
          </a:xfrm>
        </p:grpSpPr>
        <p:grpSp>
          <p:nvGrpSpPr>
            <p:cNvPr id="35" name="Group 34"/>
            <p:cNvGrpSpPr/>
            <p:nvPr/>
          </p:nvGrpSpPr>
          <p:grpSpPr>
            <a:xfrm>
              <a:off x="4252299" y="1211287"/>
              <a:ext cx="3931920" cy="3931920"/>
              <a:chOff x="4252299" y="1211287"/>
              <a:chExt cx="3931920" cy="3931920"/>
            </a:xfrm>
          </p:grpSpPr>
          <p:pic>
            <p:nvPicPr>
              <p:cNvPr id="29" name="Picture 28"/>
              <p:cNvPicPr>
                <a:picLocks noChangeAspect="1"/>
              </p:cNvPicPr>
              <p:nvPr/>
            </p:nvPicPr>
            <p:blipFill rotWithShape="1">
              <a:blip r:embed="rId3"/>
              <a:srcRect l="401" t="401" r="401" b="401"/>
              <a:stretch/>
            </p:blipFill>
            <p:spPr>
              <a:xfrm>
                <a:off x="4252299" y="1211287"/>
                <a:ext cx="3931920" cy="3931920"/>
              </a:xfrm>
              <a:prstGeom prst="rect">
                <a:avLst/>
              </a:prstGeom>
            </p:spPr>
          </p:pic>
          <p:sp>
            <p:nvSpPr>
              <p:cNvPr id="32" name="TextBox 31"/>
              <p:cNvSpPr txBox="1"/>
              <p:nvPr/>
            </p:nvSpPr>
            <p:spPr>
              <a:xfrm>
                <a:off x="4252299" y="1211316"/>
                <a:ext cx="2241639" cy="849463"/>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921"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Analytics</a:t>
                </a:r>
              </a:p>
            </p:txBody>
          </p:sp>
        </p:grpSp>
        <p:sp>
          <p:nvSpPr>
            <p:cNvPr id="38" name="Rectangle 37"/>
            <p:cNvSpPr/>
            <p:nvPr/>
          </p:nvSpPr>
          <p:spPr bwMode="auto">
            <a:xfrm>
              <a:off x="4252299" y="5143207"/>
              <a:ext cx="3931920" cy="640080"/>
            </a:xfrm>
            <a:prstGeom prst="rect">
              <a:avLst/>
            </a:prstGeom>
            <a:solidFill>
              <a:srgbClr val="0058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all"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S PGothic" charset="0"/>
                  <a:cs typeface="Segoe UI Semibold" panose="020B0702040204020203" pitchFamily="34" charset="0"/>
                </a:rPr>
                <a:t>Process, Analyze</a:t>
              </a:r>
            </a:p>
          </p:txBody>
        </p:sp>
      </p:grpSp>
      <p:grpSp>
        <p:nvGrpSpPr>
          <p:cNvPr id="48" name="Group 47"/>
          <p:cNvGrpSpPr/>
          <p:nvPr/>
        </p:nvGrpSpPr>
        <p:grpSpPr>
          <a:xfrm>
            <a:off x="8068113" y="1636170"/>
            <a:ext cx="3854627" cy="4482124"/>
            <a:chOff x="8229895" y="1211287"/>
            <a:chExt cx="3931920" cy="4572000"/>
          </a:xfrm>
        </p:grpSpPr>
        <p:grpSp>
          <p:nvGrpSpPr>
            <p:cNvPr id="45" name="Group 44"/>
            <p:cNvGrpSpPr/>
            <p:nvPr/>
          </p:nvGrpSpPr>
          <p:grpSpPr>
            <a:xfrm>
              <a:off x="8229895" y="1211287"/>
              <a:ext cx="3931920" cy="3931920"/>
              <a:chOff x="8229895" y="1211287"/>
              <a:chExt cx="3931920" cy="3931920"/>
            </a:xfrm>
          </p:grpSpPr>
          <p:pic>
            <p:nvPicPr>
              <p:cNvPr id="44" name="Picture 43"/>
              <p:cNvPicPr>
                <a:picLocks noChangeAspect="1"/>
              </p:cNvPicPr>
              <p:nvPr/>
            </p:nvPicPr>
            <p:blipFill rotWithShape="1">
              <a:blip r:embed="rId4"/>
              <a:srcRect l="543" t="543" r="543" b="543"/>
              <a:stretch/>
            </p:blipFill>
            <p:spPr>
              <a:xfrm>
                <a:off x="8229895" y="1211287"/>
                <a:ext cx="3931920" cy="3931920"/>
              </a:xfrm>
              <a:prstGeom prst="rect">
                <a:avLst/>
              </a:prstGeom>
            </p:spPr>
          </p:pic>
          <p:sp>
            <p:nvSpPr>
              <p:cNvPr id="33" name="TextBox 32"/>
              <p:cNvSpPr txBox="1"/>
              <p:nvPr/>
            </p:nvSpPr>
            <p:spPr>
              <a:xfrm>
                <a:off x="8229895" y="1211316"/>
                <a:ext cx="1938672" cy="849463"/>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921"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Actions</a:t>
                </a:r>
              </a:p>
            </p:txBody>
          </p:sp>
        </p:grpSp>
        <p:sp>
          <p:nvSpPr>
            <p:cNvPr id="39" name="Rectangle 38"/>
            <p:cNvSpPr/>
            <p:nvPr/>
          </p:nvSpPr>
          <p:spPr bwMode="auto">
            <a:xfrm>
              <a:off x="8229895" y="5143207"/>
              <a:ext cx="3931920" cy="640080"/>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all"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S PGothic" charset="0"/>
                  <a:cs typeface="Segoe UI Semibold" panose="020B0702040204020203" pitchFamily="34" charset="0"/>
                </a:rPr>
                <a:t>Report, Visualize, ACT</a:t>
              </a:r>
            </a:p>
          </p:txBody>
        </p:sp>
      </p:grpSp>
      <p:sp>
        <p:nvSpPr>
          <p:cNvPr id="2" name="Rectangle 1">
            <a:extLst>
              <a:ext uri="{FF2B5EF4-FFF2-40B4-BE49-F238E27FC236}">
                <a16:creationId xmlns:a16="http://schemas.microsoft.com/office/drawing/2014/main" id="{E1DB1A3A-0355-45D2-B285-9EE25300FA66}"/>
              </a:ext>
            </a:extLst>
          </p:cNvPr>
          <p:cNvSpPr/>
          <p:nvPr/>
        </p:nvSpPr>
        <p:spPr bwMode="auto">
          <a:xfrm>
            <a:off x="267661" y="1636169"/>
            <a:ext cx="3854627" cy="38546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5060" name="Picture 4" descr="https://infoloom.com/media/images/Icon-Funnel-256.original.png">
            <a:extLst>
              <a:ext uri="{FF2B5EF4-FFF2-40B4-BE49-F238E27FC236}">
                <a16:creationId xmlns:a16="http://schemas.microsoft.com/office/drawing/2014/main" id="{86BF0529-B711-450B-8990-1C38AAC3FD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560" y="2289883"/>
            <a:ext cx="2832828" cy="2832828"/>
          </a:xfrm>
          <a:prstGeom prst="rect">
            <a:avLst/>
          </a:prstGeom>
          <a:solidFill>
            <a:schemeClr val="accent3"/>
          </a:solidFill>
        </p:spPr>
      </p:pic>
      <p:sp>
        <p:nvSpPr>
          <p:cNvPr id="22" name="TextBox 21">
            <a:extLst>
              <a:ext uri="{FF2B5EF4-FFF2-40B4-BE49-F238E27FC236}">
                <a16:creationId xmlns:a16="http://schemas.microsoft.com/office/drawing/2014/main" id="{77F3B8CB-A6D7-47DD-80DA-41321F14B733}"/>
              </a:ext>
            </a:extLst>
          </p:cNvPr>
          <p:cNvSpPr txBox="1"/>
          <p:nvPr/>
        </p:nvSpPr>
        <p:spPr>
          <a:xfrm>
            <a:off x="337417" y="1505429"/>
            <a:ext cx="1626841" cy="832691"/>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921" b="0" i="0" u="none" strike="noStrike" kern="1200" cap="none" spc="0" normalizeH="0" baseline="0" noProof="0">
                <a:ln>
                  <a:noFill/>
                </a:ln>
                <a:gradFill>
                  <a:gsLst>
                    <a:gs pos="2917">
                      <a:srgbClr val="FFFFFF"/>
                    </a:gs>
                    <a:gs pos="100000">
                      <a:srgbClr val="FFFFFF"/>
                    </a:gs>
                  </a:gsLst>
                  <a:lin ang="5400000" scaled="0"/>
                </a:gradFill>
                <a:effectLst/>
                <a:uLnTx/>
                <a:uFillTx/>
                <a:latin typeface="Segoe UI Light"/>
                <a:ea typeface="+mn-ea"/>
                <a:cs typeface="+mn-cs"/>
              </a:rPr>
              <a:t>Ingest</a:t>
            </a:r>
          </a:p>
        </p:txBody>
      </p:sp>
    </p:spTree>
    <p:extLst>
      <p:ext uri="{BB962C8B-B14F-4D97-AF65-F5344CB8AC3E}">
        <p14:creationId xmlns:p14="http://schemas.microsoft.com/office/powerpoint/2010/main" val="263912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Big Data Streaming Pattern with Azure</a:t>
            </a: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1897429"/>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686416"/>
            <a:ext cx="970137" cy="3693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242899"/>
            <a:ext cx="942887" cy="3693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416726"/>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264529"/>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4855888"/>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872" b="0" i="0" u="none" strike="noStrike" kern="0" cap="none" spc="-52"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765929"/>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18"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400182"/>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505050"/>
                  </a:solidFill>
                  <a:effectLst/>
                  <a:uLnTx/>
                  <a:uFillTx/>
                  <a:latin typeface="Segoe UI Semilight"/>
                  <a:ea typeface="+mn-ea"/>
                  <a:cs typeface="+mn-cs"/>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341615"/>
            <a:ext cx="1108957" cy="350264"/>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1868246"/>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195943"/>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980054" y="1634338"/>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835675" y="1634338"/>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835675" y="577634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679963"/>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679963"/>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581509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026831" y="3758247"/>
            <a:ext cx="617102"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C9573B6F-3AC9-4DDA-9898-1694D9AFF1A9}"/>
              </a:ext>
            </a:extLst>
          </p:cNvPr>
          <p:cNvGrpSpPr/>
          <p:nvPr/>
        </p:nvGrpSpPr>
        <p:grpSpPr>
          <a:xfrm>
            <a:off x="2597156" y="1006849"/>
            <a:ext cx="7147387" cy="4949578"/>
            <a:chOff x="2597156" y="862474"/>
            <a:chExt cx="7147387" cy="4949578"/>
          </a:xfrm>
        </p:grpSpPr>
        <p:sp>
          <p:nvSpPr>
            <p:cNvPr id="45" name="Rectangle 44">
              <a:extLst>
                <a:ext uri="{FF2B5EF4-FFF2-40B4-BE49-F238E27FC236}">
                  <a16:creationId xmlns:a16="http://schemas.microsoft.com/office/drawing/2014/main" id="{A69E0FC0-2D71-4522-A6CE-13CC209AE0FF}"/>
                </a:ext>
              </a:extLst>
            </p:cNvPr>
            <p:cNvSpPr/>
            <p:nvPr/>
          </p:nvSpPr>
          <p:spPr bwMode="auto">
            <a:xfrm>
              <a:off x="3495820" y="4945303"/>
              <a:ext cx="5658178" cy="767974"/>
            </a:xfrm>
            <a:prstGeom prst="rect">
              <a:avLst/>
            </a:prstGeom>
            <a:solidFill>
              <a:schemeClr val="bg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39" name="Picture 24" descr="Image result for Azure Cosmos DB icon">
              <a:extLst>
                <a:ext uri="{FF2B5EF4-FFF2-40B4-BE49-F238E27FC236}">
                  <a16:creationId xmlns:a16="http://schemas.microsoft.com/office/drawing/2014/main" id="{BBCDF950-2373-43FB-8A73-06C597D0B42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99274" y="5108133"/>
              <a:ext cx="696688"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93148" y="5068499"/>
              <a:ext cx="445027" cy="44502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1"/>
            <a:stretch>
              <a:fillRect/>
            </a:stretch>
          </p:blipFill>
          <p:spPr>
            <a:xfrm>
              <a:off x="3931090" y="5053812"/>
              <a:ext cx="474405" cy="474405"/>
            </a:xfrm>
            <a:prstGeom prst="rect">
              <a:avLst/>
            </a:prstGeom>
          </p:spPr>
        </p:pic>
        <p:pic>
          <p:nvPicPr>
            <p:cNvPr id="42" name="Picture 30" descr="Image result for Azure SQL DB icon">
              <a:extLst>
                <a:ext uri="{FF2B5EF4-FFF2-40B4-BE49-F238E27FC236}">
                  <a16:creationId xmlns:a16="http://schemas.microsoft.com/office/drawing/2014/main" id="{9333EBF3-676A-412C-9952-9B35FF912F3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78253" y="5107830"/>
              <a:ext cx="436139" cy="4361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005F606-D415-4E85-B2EC-6F8C096DCD5A}"/>
                </a:ext>
              </a:extLst>
            </p:cNvPr>
            <p:cNvSpPr/>
            <p:nvPr/>
          </p:nvSpPr>
          <p:spPr bwMode="auto">
            <a:xfrm>
              <a:off x="3606091" y="3088633"/>
              <a:ext cx="742660" cy="641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72" name="Picture 71">
              <a:extLst>
                <a:ext uri="{FF2B5EF4-FFF2-40B4-BE49-F238E27FC236}">
                  <a16:creationId xmlns:a16="http://schemas.microsoft.com/office/drawing/2014/main" id="{97DFC518-22C0-42DB-A542-A25E776E7EFA}"/>
                </a:ext>
              </a:extLst>
            </p:cNvPr>
            <p:cNvPicPr>
              <a:picLocks noChangeAspect="1"/>
            </p:cNvPicPr>
            <p:nvPr/>
          </p:nvPicPr>
          <p:blipFill>
            <a:blip r:embed="rId13"/>
            <a:stretch>
              <a:fillRect/>
            </a:stretch>
          </p:blipFill>
          <p:spPr>
            <a:xfrm>
              <a:off x="3805204" y="3187368"/>
              <a:ext cx="395269" cy="395269"/>
            </a:xfrm>
            <a:prstGeom prst="rect">
              <a:avLst/>
            </a:prstGeom>
            <a:solidFill>
              <a:schemeClr val="bg1"/>
            </a:solidFill>
            <a:ln>
              <a:noFill/>
            </a:ln>
          </p:spPr>
        </p:pic>
        <p:sp>
          <p:nvSpPr>
            <p:cNvPr id="8" name="TextBox 7">
              <a:extLst>
                <a:ext uri="{FF2B5EF4-FFF2-40B4-BE49-F238E27FC236}">
                  <a16:creationId xmlns:a16="http://schemas.microsoft.com/office/drawing/2014/main" id="{97DE9726-BD7C-4657-9A44-8986AE62F9E7}"/>
                </a:ext>
              </a:extLst>
            </p:cNvPr>
            <p:cNvSpPr txBox="1"/>
            <p:nvPr/>
          </p:nvSpPr>
          <p:spPr>
            <a:xfrm>
              <a:off x="2715584" y="3771509"/>
              <a:ext cx="859531"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HUBS</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702065" y="3777629"/>
              <a:ext cx="619080"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sp>
          <p:nvSpPr>
            <p:cNvPr id="76" name="TextBox 75">
              <a:extLst>
                <a:ext uri="{FF2B5EF4-FFF2-40B4-BE49-F238E27FC236}">
                  <a16:creationId xmlns:a16="http://schemas.microsoft.com/office/drawing/2014/main" id="{B04CA3A7-A8D1-4257-A1A7-ED0CAAC8C8AE}"/>
                </a:ext>
              </a:extLst>
            </p:cNvPr>
            <p:cNvSpPr txBox="1"/>
            <p:nvPr/>
          </p:nvSpPr>
          <p:spPr>
            <a:xfrm>
              <a:off x="4377556" y="3771509"/>
              <a:ext cx="1410474" cy="2308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pic>
          <p:nvPicPr>
            <p:cNvPr id="77" name="Picture 76">
              <a:extLst>
                <a:ext uri="{FF2B5EF4-FFF2-40B4-BE49-F238E27FC236}">
                  <a16:creationId xmlns:a16="http://schemas.microsoft.com/office/drawing/2014/main" id="{51E7C3F0-DD83-4803-A332-E040AE6CABE0}"/>
                </a:ext>
              </a:extLst>
            </p:cNvPr>
            <p:cNvPicPr>
              <a:picLocks noChangeAspect="1"/>
            </p:cNvPicPr>
            <p:nvPr/>
          </p:nvPicPr>
          <p:blipFill>
            <a:blip r:embed="rId14"/>
            <a:stretch>
              <a:fillRect/>
            </a:stretch>
          </p:blipFill>
          <p:spPr>
            <a:xfrm>
              <a:off x="6616619" y="3088633"/>
              <a:ext cx="649917" cy="649917"/>
            </a:xfrm>
            <a:prstGeom prst="rect">
              <a:avLst/>
            </a:prstGeom>
            <a:ln>
              <a:noFill/>
            </a:ln>
          </p:spPr>
        </p:pic>
        <p:sp>
          <p:nvSpPr>
            <p:cNvPr id="81" name="TextBox 80">
              <a:extLst>
                <a:ext uri="{FF2B5EF4-FFF2-40B4-BE49-F238E27FC236}">
                  <a16:creationId xmlns:a16="http://schemas.microsoft.com/office/drawing/2014/main" id="{AF34930A-FF5D-41A9-B636-B29C7BF68435}"/>
                </a:ext>
              </a:extLst>
            </p:cNvPr>
            <p:cNvSpPr txBox="1"/>
            <p:nvPr/>
          </p:nvSpPr>
          <p:spPr>
            <a:xfrm>
              <a:off x="6629395" y="3725592"/>
              <a:ext cx="814647" cy="369332"/>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715607" y="3725592"/>
              <a:ext cx="832279" cy="3693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7300560" y="3729391"/>
              <a:ext cx="1303354" cy="38230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89523" y="3077342"/>
              <a:ext cx="670390" cy="673651"/>
            </a:xfrm>
            <a:prstGeom prst="rect">
              <a:avLst/>
            </a:prstGeom>
          </p:spPr>
        </p:pic>
        <p:sp>
          <p:nvSpPr>
            <p:cNvPr id="59" name="TextBox 58">
              <a:extLst>
                <a:ext uri="{FF2B5EF4-FFF2-40B4-BE49-F238E27FC236}">
                  <a16:creationId xmlns:a16="http://schemas.microsoft.com/office/drawing/2014/main" id="{B723EFC5-6988-4E8A-BF81-DC1937934AC5}"/>
                </a:ext>
              </a:extLst>
            </p:cNvPr>
            <p:cNvSpPr txBox="1"/>
            <p:nvPr/>
          </p:nvSpPr>
          <p:spPr>
            <a:xfrm>
              <a:off x="6676529" y="1870210"/>
              <a:ext cx="8578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 STUDIO</a:t>
              </a:r>
            </a:p>
          </p:txBody>
        </p:sp>
        <p:sp>
          <p:nvSpPr>
            <p:cNvPr id="70" name="TextBox 69">
              <a:extLst>
                <a:ext uri="{FF2B5EF4-FFF2-40B4-BE49-F238E27FC236}">
                  <a16:creationId xmlns:a16="http://schemas.microsoft.com/office/drawing/2014/main" id="{4B003B8B-78F8-410B-B731-59EB90E54A84}"/>
                </a:ext>
              </a:extLst>
            </p:cNvPr>
            <p:cNvSpPr txBox="1"/>
            <p:nvPr/>
          </p:nvSpPr>
          <p:spPr>
            <a:xfrm>
              <a:off x="7289602" y="1882982"/>
              <a:ext cx="1325270"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29"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 SERVER</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505272" y="1339326"/>
              <a:ext cx="670390" cy="647646"/>
            </a:xfrm>
            <a:prstGeom prst="rect">
              <a:avLst/>
            </a:prstGeom>
          </p:spPr>
        </p:pic>
        <p:sp>
          <p:nvSpPr>
            <p:cNvPr id="273" name="Rectangle 272">
              <a:extLst>
                <a:ext uri="{FF2B5EF4-FFF2-40B4-BE49-F238E27FC236}">
                  <a16:creationId xmlns:a16="http://schemas.microsoft.com/office/drawing/2014/main" id="{116D0A8B-33C5-4104-A2B9-9BB980DEA97B}"/>
                </a:ext>
              </a:extLst>
            </p:cNvPr>
            <p:cNvSpPr/>
            <p:nvPr/>
          </p:nvSpPr>
          <p:spPr>
            <a:xfrm>
              <a:off x="8249403" y="1955781"/>
              <a:ext cx="1303354" cy="38230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597156" y="2956327"/>
              <a:ext cx="3260636" cy="115157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6699153" y="1325267"/>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441093" y="2954545"/>
              <a:ext cx="3303450"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6441093" y="1226641"/>
              <a:ext cx="3022289" cy="1050309"/>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Rectangle: Rounded Corners 277">
              <a:extLst>
                <a:ext uri="{FF2B5EF4-FFF2-40B4-BE49-F238E27FC236}">
                  <a16:creationId xmlns:a16="http://schemas.microsoft.com/office/drawing/2014/main" id="{CBEBED42-84DF-44EF-A090-8B68847C0C76}"/>
                </a:ext>
              </a:extLst>
            </p:cNvPr>
            <p:cNvSpPr/>
            <p:nvPr/>
          </p:nvSpPr>
          <p:spPr bwMode="auto">
            <a:xfrm>
              <a:off x="2695065" y="4863539"/>
              <a:ext cx="7006663" cy="94851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06ED9446-6371-4280-BD14-9664CA491682}"/>
                </a:ext>
              </a:extLst>
            </p:cNvPr>
            <p:cNvSpPr/>
            <p:nvPr/>
          </p:nvSpPr>
          <p:spPr bwMode="auto">
            <a:xfrm>
              <a:off x="7609934" y="1340385"/>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9" name="image155.png" descr="image155.png">
              <a:extLst>
                <a:ext uri="{FF2B5EF4-FFF2-40B4-BE49-F238E27FC236}">
                  <a16:creationId xmlns:a16="http://schemas.microsoft.com/office/drawing/2014/main" id="{437D9690-B9F4-47F9-85E8-4C34D4BC9FC6}"/>
                </a:ext>
              </a:extLst>
            </p:cNvPr>
            <p:cNvPicPr>
              <a:picLocks noChangeAspect="1"/>
            </p:cNvPicPr>
            <p:nvPr/>
          </p:nvPicPr>
          <p:blipFill>
            <a:blip r:embed="rId17">
              <a:extLst/>
            </a:blip>
            <a:stretch>
              <a:fillRect/>
            </a:stretch>
          </p:blipFill>
          <p:spPr>
            <a:xfrm>
              <a:off x="7630787" y="1432990"/>
              <a:ext cx="495396" cy="383932"/>
            </a:xfrm>
            <a:prstGeom prst="rect">
              <a:avLst/>
            </a:prstGeom>
            <a:ln w="12700">
              <a:miter lim="400000"/>
            </a:ln>
          </p:spPr>
        </p:pic>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100" y="1476213"/>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280" name="Rectangle 279">
              <a:extLst>
                <a:ext uri="{FF2B5EF4-FFF2-40B4-BE49-F238E27FC236}">
                  <a16:creationId xmlns:a16="http://schemas.microsoft.com/office/drawing/2014/main" id="{F82510D7-7F10-428A-88A5-D5ACFC688364}"/>
                </a:ext>
              </a:extLst>
            </p:cNvPr>
            <p:cNvSpPr/>
            <p:nvPr/>
          </p:nvSpPr>
          <p:spPr bwMode="auto">
            <a:xfrm>
              <a:off x="8454089" y="3066030"/>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914" name="Picture 2" descr="Image result for Apache Storm icon">
              <a:extLst>
                <a:ext uri="{FF2B5EF4-FFF2-40B4-BE49-F238E27FC236}">
                  <a16:creationId xmlns:a16="http://schemas.microsoft.com/office/drawing/2014/main" id="{D2C67DEB-522C-4575-B303-621937B296A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087318" y="3165082"/>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6" descr="https://pbs.twimg.com/profile_images/928135110217441280/voCtWZjZ.jpg">
              <a:extLst>
                <a:ext uri="{FF2B5EF4-FFF2-40B4-BE49-F238E27FC236}">
                  <a16:creationId xmlns:a16="http://schemas.microsoft.com/office/drawing/2014/main" id="{A167C192-B996-487C-BC8A-9FCA344C11C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581055" y="3166137"/>
              <a:ext cx="505358" cy="505358"/>
            </a:xfrm>
            <a:prstGeom prst="rect">
              <a:avLst/>
            </a:prstGeom>
            <a:noFill/>
            <a:extLst>
              <a:ext uri="{909E8E84-426E-40DD-AFC4-6F175D3DCCD1}">
                <a14:hiddenFill xmlns:a14="http://schemas.microsoft.com/office/drawing/2010/main">
                  <a:solidFill>
                    <a:srgbClr val="FFFFFF"/>
                  </a:solidFill>
                </a14:hiddenFill>
              </a:ext>
            </a:extLst>
          </p:spPr>
        </p:pic>
        <p:sp>
          <p:nvSpPr>
            <p:cNvPr id="281" name="Rectangle 280">
              <a:extLst>
                <a:ext uri="{FF2B5EF4-FFF2-40B4-BE49-F238E27FC236}">
                  <a16:creationId xmlns:a16="http://schemas.microsoft.com/office/drawing/2014/main" id="{DB198339-6528-4341-AD38-A0DE2E617A2C}"/>
                </a:ext>
              </a:extLst>
            </p:cNvPr>
            <p:cNvSpPr/>
            <p:nvPr/>
          </p:nvSpPr>
          <p:spPr bwMode="auto">
            <a:xfrm>
              <a:off x="4402547" y="3076846"/>
              <a:ext cx="130684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8" descr="Image result for Apache Kafka icon">
              <a:extLst>
                <a:ext uri="{FF2B5EF4-FFF2-40B4-BE49-F238E27FC236}">
                  <a16:creationId xmlns:a16="http://schemas.microsoft.com/office/drawing/2014/main" id="{6D4503AF-3DEB-42DE-9319-C4F9784E759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828357" y="3130449"/>
              <a:ext cx="930925" cy="55855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75" name="Picture 6" descr="https://pbs.twimg.com/profile_images/928135110217441280/voCtWZjZ.jpg">
              <a:extLst>
                <a:ext uri="{FF2B5EF4-FFF2-40B4-BE49-F238E27FC236}">
                  <a16:creationId xmlns:a16="http://schemas.microsoft.com/office/drawing/2014/main" id="{B31184A3-EAE7-4BD8-9D31-67B8DC497EA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429438" y="3185678"/>
              <a:ext cx="456608" cy="456608"/>
            </a:xfrm>
            <a:prstGeom prst="rect">
              <a:avLst/>
            </a:prstGeom>
            <a:noFill/>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DC1FE6FA-3E68-40C5-A486-E185CA18E66B}"/>
                </a:ext>
              </a:extLst>
            </p:cNvPr>
            <p:cNvSpPr/>
            <p:nvPr/>
          </p:nvSpPr>
          <p:spPr bwMode="auto">
            <a:xfrm>
              <a:off x="2789295" y="3086330"/>
              <a:ext cx="684606" cy="639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3" name="Picture 6" descr="Image result for Azure Event Hub icon">
              <a:extLst>
                <a:ext uri="{FF2B5EF4-FFF2-40B4-BE49-F238E27FC236}">
                  <a16:creationId xmlns:a16="http://schemas.microsoft.com/office/drawing/2014/main" id="{EDE25C4A-C250-4148-B80C-0C775DBEB8BB}"/>
                </a:ext>
              </a:extLst>
            </p:cNvPr>
            <p:cNvPicPr>
              <a:picLocks noChangeAspect="1" noChangeArrowheads="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2935062" y="3211270"/>
              <a:ext cx="368980" cy="368980"/>
            </a:xfrm>
            <a:prstGeom prst="rect">
              <a:avLst/>
            </a:prstGeom>
            <a:solidFill>
              <a:schemeClr val="accent1"/>
            </a:solidFill>
            <a:ln>
              <a:noFill/>
            </a:ln>
            <a:extLst/>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857792" y="3532114"/>
              <a:ext cx="548640"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0ECFC5EF-E819-4314-A5E0-BD635815D8F5}"/>
                </a:ext>
              </a:extLst>
            </p:cNvPr>
            <p:cNvCxnSpPr/>
            <p:nvPr/>
          </p:nvCxnSpPr>
          <p:spPr>
            <a:xfrm>
              <a:off x="4200473" y="4111699"/>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C8BBBDB-E928-451F-B7D4-903CBC9D159E}"/>
                </a:ext>
              </a:extLst>
            </p:cNvPr>
            <p:cNvCxnSpPr/>
            <p:nvPr/>
          </p:nvCxnSpPr>
          <p:spPr>
            <a:xfrm>
              <a:off x="8113312" y="4116394"/>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a:off x="8092818" y="2292841"/>
              <a:ext cx="0" cy="661704"/>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7091255" y="862474"/>
              <a:ext cx="2009333"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MACHINE LEARNING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366869" y="2543546"/>
              <a:ext cx="1955600"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STREAM INGESTION</a:t>
              </a:r>
            </a:p>
          </p:txBody>
        </p:sp>
        <p:sp>
          <p:nvSpPr>
            <p:cNvPr id="304" name="TextBox 303">
              <a:extLst>
                <a:ext uri="{FF2B5EF4-FFF2-40B4-BE49-F238E27FC236}">
                  <a16:creationId xmlns:a16="http://schemas.microsoft.com/office/drawing/2014/main" id="{C32C3496-8F3E-440F-98F6-2B9EA42FB749}"/>
                </a:ext>
              </a:extLst>
            </p:cNvPr>
            <p:cNvSpPr txBox="1"/>
            <p:nvPr/>
          </p:nvSpPr>
          <p:spPr>
            <a:xfrm>
              <a:off x="5322469" y="4480564"/>
              <a:ext cx="2141677"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LONG-TERM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210498" y="2543546"/>
              <a:ext cx="1992597"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STREAM  ANALYTICS</a:t>
              </a:r>
            </a:p>
          </p:txBody>
        </p:sp>
      </p:gr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a:off x="1980054" y="3712622"/>
            <a:ext cx="617102"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73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Options - How To Choose?</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1002471"/>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High-level guidance on choosing among the multiple Azure options</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nvPr>
        </p:nvGraphicFramePr>
        <p:xfrm>
          <a:off x="540848" y="1515255"/>
          <a:ext cx="11110303" cy="4903513"/>
        </p:xfrm>
        <a:graphic>
          <a:graphicData uri="http://schemas.openxmlformats.org/drawingml/2006/table">
            <a:tbl>
              <a:tblPr firstRow="1" bandRow="1">
                <a:tableStyleId>{5C22544A-7EE6-4342-B048-85BDC9FD1C3A}</a:tableStyleId>
              </a:tblPr>
              <a:tblGrid>
                <a:gridCol w="909817">
                  <a:extLst>
                    <a:ext uri="{9D8B030D-6E8A-4147-A177-3AD203B41FA5}">
                      <a16:colId xmlns:a16="http://schemas.microsoft.com/office/drawing/2014/main" val="2721621986"/>
                    </a:ext>
                  </a:extLst>
                </a:gridCol>
                <a:gridCol w="1333786">
                  <a:extLst>
                    <a:ext uri="{9D8B030D-6E8A-4147-A177-3AD203B41FA5}">
                      <a16:colId xmlns:a16="http://schemas.microsoft.com/office/drawing/2014/main" val="2777487665"/>
                    </a:ext>
                  </a:extLst>
                </a:gridCol>
                <a:gridCol w="4207615">
                  <a:extLst>
                    <a:ext uri="{9D8B030D-6E8A-4147-A177-3AD203B41FA5}">
                      <a16:colId xmlns:a16="http://schemas.microsoft.com/office/drawing/2014/main" val="1103378031"/>
                    </a:ext>
                  </a:extLst>
                </a:gridCol>
                <a:gridCol w="4659085">
                  <a:extLst>
                    <a:ext uri="{9D8B030D-6E8A-4147-A177-3AD203B41FA5}">
                      <a16:colId xmlns:a16="http://schemas.microsoft.com/office/drawing/2014/main" val="2678493234"/>
                    </a:ext>
                  </a:extLst>
                </a:gridCol>
              </a:tblGrid>
              <a:tr h="332862">
                <a:tc gridSpan="2">
                  <a:txBody>
                    <a:bodyPr/>
                    <a:lstStyle/>
                    <a:p>
                      <a:pPr algn="ctr"/>
                      <a:r>
                        <a:rPr lang="en-US" sz="1600" b="0"/>
                        <a:t>Consideration</a:t>
                      </a:r>
                    </a:p>
                  </a:txBody>
                  <a:tcPr anchor="ctr"/>
                </a:tc>
                <a:tc hMerge="1">
                  <a:txBody>
                    <a:bodyPr/>
                    <a:lstStyle/>
                    <a:p>
                      <a:pPr algn="ctr"/>
                      <a:endParaRPr lang="en-US" sz="1600"/>
                    </a:p>
                  </a:txBody>
                  <a:tcPr anchor="ctr"/>
                </a:tc>
                <a:tc>
                  <a:txBody>
                    <a:bodyPr/>
                    <a:lstStyle/>
                    <a:p>
                      <a:pPr algn="ctr"/>
                      <a:r>
                        <a:rPr lang="en-US" sz="1600" b="0"/>
                        <a:t>Questions ..</a:t>
                      </a:r>
                    </a:p>
                  </a:txBody>
                  <a:tcPr anchor="ctr"/>
                </a:tc>
                <a:tc>
                  <a:txBody>
                    <a:bodyPr/>
                    <a:lstStyle/>
                    <a:p>
                      <a:pPr algn="ctr"/>
                      <a:r>
                        <a:rPr lang="en-US" sz="1600" b="0"/>
                        <a:t>Options …</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804921626"/>
                  </a:ext>
                </a:extLst>
              </a:tr>
              <a:tr h="679729">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100">
                          <a:latin typeface="+mn-lt"/>
                        </a:rPr>
                        <a:t>Open Source</a:t>
                      </a:r>
                    </a:p>
                  </a:txBody>
                  <a:tcPr anchor="ctr">
                    <a:lnL w="12700" cap="flat" cmpd="sng" algn="ctr">
                      <a:noFill/>
                      <a:prstDash val="solid"/>
                      <a:round/>
                      <a:headEnd type="none" w="med" len="med"/>
                      <a:tailEnd type="none" w="med" len="med"/>
                    </a:lnL>
                  </a:tcPr>
                </a:tc>
                <a:tc>
                  <a:txBody>
                    <a:bodyPr/>
                    <a:lstStyle/>
                    <a:p>
                      <a:r>
                        <a:rPr lang="en-US" sz="1100">
                          <a:latin typeface="+mn-lt"/>
                          <a:cs typeface="Segoe UI Semilight" panose="020B0402040204020203" pitchFamily="34" charset="0"/>
                        </a:rPr>
                        <a:t>Are you familiar and comfortable using OSS? Already using OSS? Want to move to a OSS stack?</a:t>
                      </a:r>
                    </a:p>
                  </a:txBody>
                  <a:tcPr anchor="ctr"/>
                </a:tc>
                <a:tc>
                  <a:txBody>
                    <a:bodyPr/>
                    <a:lstStyle/>
                    <a:p>
                      <a:r>
                        <a:rPr lang="en-US" sz="1100">
                          <a:latin typeface="+mn-lt"/>
                        </a:rPr>
                        <a:t>Then use Azure Kafka on HDInsight for ingestion and Azure Databricks Spark Streaming or Apache Storm on HDInsight for analytics</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80075711"/>
                  </a:ext>
                </a:extLst>
              </a:tr>
              <a:tr h="679729">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100">
                          <a:latin typeface="+mn-lt"/>
                        </a:rPr>
                        <a:t>IoT Scenario</a:t>
                      </a:r>
                    </a:p>
                  </a:txBody>
                  <a:tcPr anchor="ctr">
                    <a:lnL w="12700" cap="flat" cmpd="sng" algn="ctr">
                      <a:noFill/>
                      <a:prstDash val="solid"/>
                      <a:round/>
                      <a:headEnd type="none" w="med" len="med"/>
                      <a:tailEnd type="none" w="med" len="med"/>
                    </a:lnL>
                  </a:tcPr>
                </a:tc>
                <a:tc>
                  <a:txBody>
                    <a:bodyPr/>
                    <a:lstStyle/>
                    <a:p>
                      <a:r>
                        <a:rPr lang="en-US" sz="1100">
                          <a:latin typeface="+mn-lt"/>
                          <a:cs typeface="Segoe UI Semilight" panose="020B0402040204020203" pitchFamily="34" charset="0"/>
                        </a:rPr>
                        <a:t>Is IoT your primary scenario i.e. does it need to track device state, handle millions of devices and bi-directional communication?</a:t>
                      </a:r>
                    </a:p>
                  </a:txBody>
                  <a:tcPr anchor="ctr"/>
                </a:tc>
                <a:tc>
                  <a:txBody>
                    <a:bodyPr/>
                    <a:lstStyle/>
                    <a:p>
                      <a:r>
                        <a:rPr lang="en-US" sz="1100">
                          <a:latin typeface="+mn-lt"/>
                        </a:rPr>
                        <a:t>Then Azure IoT Hub is specifically designed for the IoT scenario. </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179290825"/>
                  </a:ext>
                </a:extLst>
              </a:tr>
              <a:tr h="724967">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100">
                          <a:latin typeface="+mn-lt"/>
                        </a:rPr>
                        <a:t>Serverless Solution</a:t>
                      </a:r>
                    </a:p>
                  </a:txBody>
                  <a:tcPr anchor="ctr">
                    <a:lnL w="12700" cap="flat" cmpd="sng" algn="ctr">
                      <a:noFill/>
                      <a:prstDash val="solid"/>
                      <a:round/>
                      <a:headEnd type="none" w="med" len="med"/>
                      <a:tailEnd type="none" w="med" len="med"/>
                    </a:lnL>
                  </a:tcPr>
                </a:tc>
                <a:tc>
                  <a:txBody>
                    <a:bodyPr/>
                    <a:lstStyle/>
                    <a:p>
                      <a:r>
                        <a:rPr lang="en-US" sz="1100">
                          <a:latin typeface="+mn-lt"/>
                          <a:cs typeface="Segoe UI Semilight" panose="020B0402040204020203" pitchFamily="34" charset="0"/>
                        </a:rPr>
                        <a:t>Prefer a fully-managed, serverless solution that completely abstracts the underlying infrastructure? </a:t>
                      </a:r>
                    </a:p>
                  </a:txBody>
                  <a:tcPr anchor="ctr"/>
                </a:tc>
                <a:tc>
                  <a:txBody>
                    <a:bodyPr/>
                    <a:lstStyle/>
                    <a:p>
                      <a:r>
                        <a:rPr lang="en-US" sz="1100">
                          <a:latin typeface="+mn-lt"/>
                        </a:rPr>
                        <a:t>IoT Hub, Event Hubs and Stream Analytics are all serverless solutions. Apache Kafka, Apache Spark and Apache Storm require HDInsight clusters.</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1301258"/>
                  </a:ext>
                </a:extLst>
              </a:tr>
              <a:tr h="1140074">
                <a:tc>
                  <a:txBody>
                    <a:bodyPr/>
                    <a:lstStyle/>
                    <a:p>
                      <a:endParaRPr lang="en-US" sz="1200"/>
                    </a:p>
                  </a:txBody>
                  <a:tcPr anchor="ctr">
                    <a:lnR w="12700" cap="flat" cmpd="sng" algn="ctr">
                      <a:noFill/>
                      <a:prstDash val="solid"/>
                      <a:round/>
                      <a:headEnd type="none" w="med" len="med"/>
                      <a:tailEnd type="none" w="med" len="med"/>
                    </a:lnR>
                  </a:tcPr>
                </a:tc>
                <a:tc>
                  <a:txBody>
                    <a:bodyPr/>
                    <a:lstStyle/>
                    <a:p>
                      <a:r>
                        <a:rPr lang="en-US" sz="1100">
                          <a:latin typeface="+mn-lt"/>
                        </a:rPr>
                        <a:t>Integration with Azure Services </a:t>
                      </a:r>
                    </a:p>
                  </a:txBody>
                  <a:tcPr anchor="ctr">
                    <a:lnL w="12700" cap="flat" cmpd="sng" algn="ctr">
                      <a:noFill/>
                      <a:prstDash val="solid"/>
                      <a:round/>
                      <a:headEnd type="none" w="med" len="med"/>
                      <a:tailEnd type="none" w="med" len="med"/>
                    </a:lnL>
                  </a:tcPr>
                </a:tc>
                <a:tc>
                  <a:txBody>
                    <a:bodyPr/>
                    <a:lstStyle/>
                    <a:p>
                      <a:r>
                        <a:rPr lang="en-US" sz="1100">
                          <a:latin typeface="+mn-lt"/>
                          <a:cs typeface="Segoe UI Semilight" panose="020B0402040204020203" pitchFamily="34" charset="0"/>
                        </a:rPr>
                        <a:t>Does your scenario require integration with other Azure services, specifically Azure Storage Services and Azure Machine Learning?</a:t>
                      </a:r>
                    </a:p>
                  </a:txBody>
                  <a:tcPr anchor="ctr"/>
                </a:tc>
                <a:tc>
                  <a:txBody>
                    <a:bodyPr/>
                    <a:lstStyle/>
                    <a:p>
                      <a:r>
                        <a:rPr lang="en-US" sz="1100">
                          <a:latin typeface="+mn-lt"/>
                        </a:rPr>
                        <a:t>While all the options can integrate with other Azure services, some integrate more easily. Examples:</a:t>
                      </a:r>
                    </a:p>
                    <a:p>
                      <a:pPr marL="171450" indent="-171450">
                        <a:buFont typeface="Arial" panose="020B0604020202020204" pitchFamily="34" charset="0"/>
                        <a:buChar char="•"/>
                      </a:pPr>
                      <a:r>
                        <a:rPr lang="en-US" sz="1100">
                          <a:latin typeface="+mn-lt"/>
                        </a:rPr>
                        <a:t>Azure Stream Analytics can easily call a trained Azure ML Studio model</a:t>
                      </a:r>
                    </a:p>
                    <a:p>
                      <a:pPr marL="171450" indent="-171450">
                        <a:buFont typeface="Arial" panose="020B0604020202020204" pitchFamily="34" charset="0"/>
                        <a:buChar char="•"/>
                      </a:pPr>
                      <a:r>
                        <a:rPr lang="en-US" sz="1100">
                          <a:latin typeface="+mn-lt"/>
                        </a:rPr>
                        <a:t>Azure Stream Analytics connects directly to Azure Event Hubs and Azure IoT Hub without any coding.</a:t>
                      </a:r>
                    </a:p>
                    <a:p>
                      <a:pPr marL="171450" indent="-171450">
                        <a:buFont typeface="Arial" panose="020B0604020202020204" pitchFamily="34" charset="0"/>
                        <a:buChar char="•"/>
                      </a:pPr>
                      <a:r>
                        <a:rPr lang="en-US" sz="1100">
                          <a:latin typeface="+mn-lt"/>
                        </a:rPr>
                        <a:t>Azure Storm connects directly to Azure Kafka.  </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4025258692"/>
                  </a:ext>
                </a:extLst>
              </a:tr>
              <a:tr h="618767">
                <a:tc>
                  <a:txBody>
                    <a:bodyPr/>
                    <a:lstStyle/>
                    <a:p>
                      <a:endParaRPr lang="en-US" sz="1200"/>
                    </a:p>
                  </a:txBody>
                  <a:tcPr>
                    <a:lnR w="12700" cap="flat" cmpd="sng" algn="ctr">
                      <a:noFill/>
                      <a:prstDash val="solid"/>
                      <a:round/>
                      <a:headEnd type="none" w="med" len="med"/>
                      <a:tailEnd type="none" w="med" len="med"/>
                    </a:lnR>
                  </a:tcPr>
                </a:tc>
                <a:tc>
                  <a:txBody>
                    <a:bodyPr/>
                    <a:lstStyle/>
                    <a:p>
                      <a:r>
                        <a:rPr lang="en-US" sz="1100">
                          <a:latin typeface="+mn-lt"/>
                        </a:rPr>
                        <a:t>Single Integrated Stack</a:t>
                      </a:r>
                    </a:p>
                  </a:txBody>
                  <a:tcPr anchor="ctr">
                    <a:lnL w="12700" cap="flat" cmpd="sng" algn="ctr">
                      <a:noFill/>
                      <a:prstDash val="solid"/>
                      <a:round/>
                      <a:headEnd type="none" w="med" len="med"/>
                      <a:tailEnd type="none" w="med" len="med"/>
                    </a:lnL>
                  </a:tcPr>
                </a:tc>
                <a:tc>
                  <a:txBody>
                    <a:bodyPr/>
                    <a:lstStyle/>
                    <a:p>
                      <a:r>
                        <a:rPr lang="en-US" sz="1100">
                          <a:latin typeface="+mn-lt"/>
                          <a:cs typeface="Segoe UI Semilight" panose="020B0402040204020203" pitchFamily="34" charset="0"/>
                        </a:rPr>
                        <a:t>Do you prefer a uniform programming model across the entire stack, obviating the need to combine different products with different programming models?</a:t>
                      </a:r>
                    </a:p>
                  </a:txBody>
                  <a:tcPr anchor="ctr"/>
                </a:tc>
                <a:tc>
                  <a:txBody>
                    <a:bodyPr/>
                    <a:lstStyle/>
                    <a:p>
                      <a:r>
                        <a:rPr lang="en-US" sz="1100">
                          <a:latin typeface="+mn-lt"/>
                        </a:rPr>
                        <a:t>Then Apache Spark is your best option -- it combines stream analytics, machine learning and interactive SQL in a unified programming model with a set of common set of abstractions. </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288733883"/>
                  </a:ext>
                </a:extLst>
              </a:tr>
              <a:tr h="724967">
                <a:tc>
                  <a:txBody>
                    <a:bodyPr/>
                    <a:lstStyle/>
                    <a:p>
                      <a:endParaRPr lang="en-US" sz="1200"/>
                    </a:p>
                  </a:txBody>
                  <a:tcPr>
                    <a:lnR w="12700" cap="flat" cmpd="sng" algn="ctr">
                      <a:noFill/>
                      <a:prstDash val="solid"/>
                      <a:round/>
                      <a:headEnd type="none" w="med" len="med"/>
                      <a:tailEnd type="none" w="med" len="med"/>
                    </a:lnR>
                  </a:tcPr>
                </a:tc>
                <a:tc>
                  <a:txBody>
                    <a:bodyPr/>
                    <a:lstStyle/>
                    <a:p>
                      <a:r>
                        <a:rPr lang="en-US" sz="1100">
                          <a:latin typeface="+mn-lt"/>
                        </a:rPr>
                        <a:t>Hybrid</a:t>
                      </a:r>
                    </a:p>
                  </a:txBody>
                  <a:tcPr anchor="ctr">
                    <a:lnL w="12700" cap="flat" cmpd="sng" algn="ctr">
                      <a:noFill/>
                      <a:prstDash val="solid"/>
                      <a:round/>
                      <a:headEnd type="none" w="med" len="med"/>
                      <a:tailEnd type="none" w="med" len="med"/>
                    </a:lnL>
                  </a:tcPr>
                </a:tc>
                <a:tc>
                  <a:txBody>
                    <a:bodyPr/>
                    <a:lstStyle/>
                    <a:p>
                      <a:r>
                        <a:rPr lang="en-US" sz="1100">
                          <a:latin typeface="+mn-lt"/>
                          <a:cs typeface="Segoe UI Semilight" panose="020B0402040204020203" pitchFamily="34" charset="0"/>
                        </a:rPr>
                        <a:t>Do you have an Hybrid scenario where you want to run your stream analytics solution either Azure, or on-premises or both?</a:t>
                      </a:r>
                    </a:p>
                  </a:txBody>
                  <a:tcPr anchor="ctr"/>
                </a:tc>
                <a:tc>
                  <a:txBody>
                    <a:bodyPr/>
                    <a:lstStyle/>
                    <a:p>
                      <a:r>
                        <a:rPr lang="en-US" sz="1100" dirty="0">
                          <a:latin typeface="+mn-lt"/>
                        </a:rPr>
                        <a:t>Apache Storm, Apache Spark and Apache Kafka are available in Azure (as managed services) and on-premises as well.*</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694952305"/>
                  </a:ext>
                </a:extLst>
              </a:tr>
            </a:tbl>
          </a:graphicData>
        </a:graphic>
      </p:graphicFrame>
      <p:grpSp>
        <p:nvGrpSpPr>
          <p:cNvPr id="32" name="Group 31">
            <a:extLst>
              <a:ext uri="{FF2B5EF4-FFF2-40B4-BE49-F238E27FC236}">
                <a16:creationId xmlns:a16="http://schemas.microsoft.com/office/drawing/2014/main" id="{A2617D8D-5D23-4B96-B71E-AB716C25E01A}"/>
              </a:ext>
            </a:extLst>
          </p:cNvPr>
          <p:cNvGrpSpPr/>
          <p:nvPr/>
        </p:nvGrpSpPr>
        <p:grpSpPr>
          <a:xfrm>
            <a:off x="656753" y="1923186"/>
            <a:ext cx="548640" cy="3680518"/>
            <a:chOff x="744201" y="1768884"/>
            <a:chExt cx="548640" cy="3680518"/>
          </a:xfrm>
        </p:grpSpPr>
        <p:pic>
          <p:nvPicPr>
            <p:cNvPr id="23554" name="Picture 2" descr="Image result for Integration icon">
              <a:extLst>
                <a:ext uri="{FF2B5EF4-FFF2-40B4-BE49-F238E27FC236}">
                  <a16:creationId xmlns:a16="http://schemas.microsoft.com/office/drawing/2014/main" id="{68757B43-6AB6-4DAE-B487-42F9458C26D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4166939"/>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Image result for Serverless icon">
              <a:extLst>
                <a:ext uri="{FF2B5EF4-FFF2-40B4-BE49-F238E27FC236}">
                  <a16:creationId xmlns:a16="http://schemas.microsoft.com/office/drawing/2014/main" id="{3C512168-86EE-4E5B-BDD6-5672BE1F16E3}"/>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3149981"/>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www.wedgenetworks.com/images/IoT%20Icon-Blue.png">
              <a:extLst>
                <a:ext uri="{FF2B5EF4-FFF2-40B4-BE49-F238E27FC236}">
                  <a16:creationId xmlns:a16="http://schemas.microsoft.com/office/drawing/2014/main" id="{72612F53-E5A9-452F-AFA3-124CDF6F91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201" y="2479806"/>
              <a:ext cx="548640" cy="462834"/>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opensourceforu.com/wp-content/uploads/2011/08/Opensource.jpg">
              <a:extLst>
                <a:ext uri="{FF2B5EF4-FFF2-40B4-BE49-F238E27FC236}">
                  <a16:creationId xmlns:a16="http://schemas.microsoft.com/office/drawing/2014/main" id="{F6F2D08B-37D0-4B92-B029-6DE1AA8C74DA}"/>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1768884"/>
              <a:ext cx="548640" cy="493776"/>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https://www.vitechinc.com/wordpress/wp-content/uploads/2013/10/modular-icon4.png">
              <a:extLst>
                <a:ext uri="{FF2B5EF4-FFF2-40B4-BE49-F238E27FC236}">
                  <a16:creationId xmlns:a16="http://schemas.microsoft.com/office/drawing/2014/main" id="{BD860DEC-F36D-4020-8A91-B26E4E98E9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201" y="4976476"/>
              <a:ext cx="548640" cy="472926"/>
            </a:xfrm>
            <a:prstGeom prst="rect">
              <a:avLst/>
            </a:prstGeom>
            <a:noFill/>
            <a:extLst>
              <a:ext uri="{909E8E84-426E-40DD-AFC4-6F175D3DCCD1}">
                <a14:hiddenFill xmlns:a14="http://schemas.microsoft.com/office/drawing/2010/main">
                  <a:solidFill>
                    <a:srgbClr val="FFFFFF"/>
                  </a:solidFill>
                </a14:hiddenFill>
              </a:ext>
            </a:extLst>
          </p:spPr>
        </p:pic>
      </p:grpSp>
      <p:pic>
        <p:nvPicPr>
          <p:cNvPr id="39938" name="Picture 2" descr="http://premise2cloud.net/wp-content/uploads/2016/02/hybridcloud1.png">
            <a:extLst>
              <a:ext uri="{FF2B5EF4-FFF2-40B4-BE49-F238E27FC236}">
                <a16:creationId xmlns:a16="http://schemas.microsoft.com/office/drawing/2014/main" id="{7045EFD9-D8C9-4E35-A605-5FCF2A4A5F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5419" y="5787981"/>
            <a:ext cx="841310" cy="50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714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xml><?xml version="1.0" encoding="utf-8"?>
<a:theme xmlns:a="http://schemas.openxmlformats.org/drawingml/2006/main"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50107_Microsoft_Data_Amp_Light_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solidFill>
              <a:srgbClr val="C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Amp_16x9_Template.potx" id="{82224C3C-5E34-4389-B777-129A9C4B8E16}" vid="{78710138-94B0-4BE5-9C12-12AF259BB04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38F4F3D64ED8742A4722C7FA5D444DB" ma:contentTypeVersion="6" ma:contentTypeDescription="Create a new document." ma:contentTypeScope="" ma:versionID="eea62de22946d39945f4b56eb92f81ad">
  <xsd:schema xmlns:xsd="http://www.w3.org/2001/XMLSchema" xmlns:xs="http://www.w3.org/2001/XMLSchema" xmlns:p="http://schemas.microsoft.com/office/2006/metadata/properties" xmlns:ns2="36984313-f623-41bb-a65c-16a37d29f6f8" xmlns:ns3="fa40b356-8329-45cf-bdd1-8a6639dbec32" targetNamespace="http://schemas.microsoft.com/office/2006/metadata/properties" ma:root="true" ma:fieldsID="826e6c641157ccfc2a59418abe647b4a" ns2:_="" ns3:_="">
    <xsd:import namespace="36984313-f623-41bb-a65c-16a37d29f6f8"/>
    <xsd:import namespace="fa40b356-8329-45cf-bdd1-8a6639dbec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984313-f623-41bb-a65c-16a37d29f6f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a40b356-8329-45cf-bdd1-8a6639dbec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4BAF2E-0EC8-4838-827E-3609DF4BA36B}">
  <ds:schemaRefs>
    <ds:schemaRef ds:uri="http://schemas.microsoft.com/office/infopath/2007/PartnerControls"/>
    <ds:schemaRef ds:uri="http://purl.org/dc/elements/1.1/"/>
    <ds:schemaRef ds:uri="http://schemas.microsoft.com/office/2006/metadata/properties"/>
    <ds:schemaRef ds:uri="fa40b356-8329-45cf-bdd1-8a6639dbec32"/>
    <ds:schemaRef ds:uri="36984313-f623-41bb-a65c-16a37d29f6f8"/>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2D190ADE-0B76-4FFC-B0DF-9F4893A228A9}">
  <ds:schemaRefs>
    <ds:schemaRef ds:uri="http://schemas.microsoft.com/sharepoint/v3/contenttype/forms"/>
  </ds:schemaRefs>
</ds:datastoreItem>
</file>

<file path=customXml/itemProps3.xml><?xml version="1.0" encoding="utf-8"?>
<ds:datastoreItem xmlns:ds="http://schemas.openxmlformats.org/officeDocument/2006/customXml" ds:itemID="{0D389FC4-C4CF-494D-A1F3-7070662E13E9}"/>
</file>

<file path=docProps/app.xml><?xml version="1.0" encoding="utf-8"?>
<Properties xmlns="http://schemas.openxmlformats.org/officeDocument/2006/extended-properties" xmlns:vt="http://schemas.openxmlformats.org/officeDocument/2006/docPropsVTypes">
  <TotalTime>677</TotalTime>
  <Words>22348</Words>
  <Application>Microsoft Office PowerPoint</Application>
  <PresentationFormat>Widescreen</PresentationFormat>
  <Paragraphs>2765</Paragraphs>
  <Slides>154</Slides>
  <Notes>149</Notes>
  <HiddenSlides>1</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154</vt:i4>
      </vt:variant>
    </vt:vector>
  </HeadingPairs>
  <TitlesOfParts>
    <vt:vector size="175" baseType="lpstr">
      <vt:lpstr>ＭＳ Ｐゴシック</vt:lpstr>
      <vt:lpstr>ＭＳ Ｐゴシック</vt:lpstr>
      <vt:lpstr>Arial</vt:lpstr>
      <vt:lpstr>Arial Unicode MS</vt:lpstr>
      <vt:lpstr>Calibri</vt:lpstr>
      <vt:lpstr>Calibri Light</vt:lpstr>
      <vt:lpstr>Cambria</vt:lpstr>
      <vt:lpstr>Consolas</vt:lpstr>
      <vt:lpstr>Courier New</vt:lpstr>
      <vt:lpstr>Segoe UI</vt:lpstr>
      <vt:lpstr>Segoe UI Black</vt:lpstr>
      <vt:lpstr>Segoe UI Light</vt:lpstr>
      <vt:lpstr>Segoe UI Semibold</vt:lpstr>
      <vt:lpstr>Segoe UI Semilight</vt:lpstr>
      <vt:lpstr>Times New Roman</vt:lpstr>
      <vt:lpstr>Wingdings</vt:lpstr>
      <vt:lpstr>Azure PPT Template - 2018</vt:lpstr>
      <vt:lpstr>MGXFY15</vt:lpstr>
      <vt:lpstr>2_MGXFY15</vt:lpstr>
      <vt:lpstr>Office Theme</vt:lpstr>
      <vt:lpstr>3-50107_Microsoft_Data_Amp_Light_Template</vt:lpstr>
      <vt:lpstr>&gt; Discovery &amp; Insights Days 2018-19  &gt; Modern Data Warehouse ++</vt:lpstr>
      <vt:lpstr>Agenda</vt:lpstr>
      <vt:lpstr>Microsoft is the best choice for digital transformation</vt:lpstr>
      <vt:lpstr>PowerPoint Presentation</vt:lpstr>
      <vt:lpstr>PowerPoint Presentation</vt:lpstr>
      <vt:lpstr>PowerPoint Presentation</vt:lpstr>
      <vt:lpstr>Solution scenarios</vt:lpstr>
      <vt:lpstr>The Azure data landscape</vt:lpstr>
      <vt:lpstr>Things to note</vt:lpstr>
      <vt:lpstr>Modern Data Warehousing</vt:lpstr>
      <vt:lpstr>Modern Data Warehousing  Canonical Operations</vt:lpstr>
      <vt:lpstr>Data warehousing pattern in Azure</vt:lpstr>
      <vt:lpstr>Real Time Analytics</vt:lpstr>
      <vt:lpstr>Data transfer</vt:lpstr>
      <vt:lpstr>Data warehousing pattern in Azure</vt:lpstr>
      <vt:lpstr>Network data transfer</vt:lpstr>
      <vt:lpstr>Physical data transfer</vt:lpstr>
      <vt:lpstr>Command line tools and APIs</vt:lpstr>
      <vt:lpstr>Graphical user interface tools</vt:lpstr>
      <vt:lpstr>Data storage and data ingest</vt:lpstr>
      <vt:lpstr>File storage requirements</vt:lpstr>
      <vt:lpstr>Data warehousing pattern in Azure</vt:lpstr>
      <vt:lpstr>File storage</vt:lpstr>
      <vt:lpstr>Data processing</vt:lpstr>
      <vt:lpstr>Data processing requirements</vt:lpstr>
      <vt:lpstr>Data warehousing pattern in Azure</vt:lpstr>
      <vt:lpstr>Batch data processing</vt:lpstr>
      <vt:lpstr>Batch data processing</vt:lpstr>
      <vt:lpstr>Batch data processing</vt:lpstr>
      <vt:lpstr>Data serving</vt:lpstr>
      <vt:lpstr>Data warehousing pattern in Azure</vt:lpstr>
      <vt:lpstr>Data serving</vt:lpstr>
      <vt:lpstr>Data serving</vt:lpstr>
      <vt:lpstr>Hybrid architectures</vt:lpstr>
      <vt:lpstr>Data warehousing pattern in Azure</vt:lpstr>
      <vt:lpstr>Hybrid architectures</vt:lpstr>
      <vt:lpstr>Choosing Azure data factory</vt:lpstr>
      <vt:lpstr>Choosing SQL server stretch database</vt:lpstr>
      <vt:lpstr>Security</vt:lpstr>
      <vt:lpstr>Data storage security</vt:lpstr>
      <vt:lpstr>Batch data processing security</vt:lpstr>
      <vt:lpstr>Data serving security</vt:lpstr>
      <vt:lpstr>Automation</vt:lpstr>
      <vt:lpstr>Choosing Azure automation</vt:lpstr>
      <vt:lpstr>Choosing Azure resource manager templates</vt:lpstr>
      <vt:lpstr>Monitoring</vt:lpstr>
      <vt:lpstr>Choosing Azure for monitoring</vt:lpstr>
      <vt:lpstr>Choosing Azure Application Insights</vt:lpstr>
      <vt:lpstr>Choosing Azure Log Analytics</vt:lpstr>
      <vt:lpstr>Advanced Analytics</vt:lpstr>
      <vt:lpstr>Advanced analytics-Canonical Operations</vt:lpstr>
      <vt:lpstr>Model Creation &amp; Deployment Process  </vt:lpstr>
      <vt:lpstr>Advanced Analytics Pattern IN Azure</vt:lpstr>
      <vt:lpstr>Data Acquisition &amp; Understanding</vt:lpstr>
      <vt:lpstr>Acquire Data</vt:lpstr>
      <vt:lpstr>Long Term data Stores - Requirements</vt:lpstr>
      <vt:lpstr>Azure BLOB Storage</vt:lpstr>
      <vt:lpstr>Azure Data Lake Store</vt:lpstr>
      <vt:lpstr>Long Term Data Store Services- A Comparison</vt:lpstr>
      <vt:lpstr>Advanced Analytics Pattern IN Azure</vt:lpstr>
      <vt:lpstr>Understanding Data</vt:lpstr>
      <vt:lpstr>Azure Machine Learning Workbench</vt:lpstr>
      <vt:lpstr>Azure Databricks</vt:lpstr>
      <vt:lpstr>Azure Databricks Notebooks Overview</vt:lpstr>
      <vt:lpstr>Data Understanding Services- A Comparison</vt:lpstr>
      <vt:lpstr>Advanced Analytics Pattern IN Azure</vt:lpstr>
      <vt:lpstr>Prepare Data</vt:lpstr>
      <vt:lpstr>Prep data with Azure Machine Learning Workbench</vt:lpstr>
      <vt:lpstr>Prep data with Azure DATABRICKS</vt:lpstr>
      <vt:lpstr>Data Understanding &amp; PreP - A Comparison</vt:lpstr>
      <vt:lpstr>Advanced Analytics Pattern IN Azure</vt:lpstr>
      <vt:lpstr>Modeling</vt:lpstr>
      <vt:lpstr>Modeling Requirements</vt:lpstr>
      <vt:lpstr>Spark Machine Learning(ML) Overview</vt:lpstr>
      <vt:lpstr>MMLSpark</vt:lpstr>
      <vt:lpstr>SparkR Overview</vt:lpstr>
      <vt:lpstr>Deep Learning</vt:lpstr>
      <vt:lpstr>Modeling with Azure Machine Learning</vt:lpstr>
      <vt:lpstr>Azure Machine Learning Studio</vt:lpstr>
      <vt:lpstr>Choosing Azure Machine Learning</vt:lpstr>
      <vt:lpstr>Choosing Azure Databricks</vt:lpstr>
      <vt:lpstr>Big data scale with Microsoft ML Server</vt:lpstr>
      <vt:lpstr>Choosing ML Services (In-Database)</vt:lpstr>
      <vt:lpstr>Choosing ML Server</vt:lpstr>
      <vt:lpstr>Choosing Data Science VM</vt:lpstr>
      <vt:lpstr>Choosing Azure Batch AI</vt:lpstr>
      <vt:lpstr>Machine Learning &amp; AI Portfolio When to use what? </vt:lpstr>
      <vt:lpstr>Advanced Analytics Pattern IN Azure</vt:lpstr>
      <vt:lpstr>Advanced Analytics Pattern IN Azure</vt:lpstr>
      <vt:lpstr>Model Deployment &amp; Integration</vt:lpstr>
      <vt:lpstr>Deployment Requirements</vt:lpstr>
      <vt:lpstr>Model deployment OPTIONS- A Comparison</vt:lpstr>
      <vt:lpstr>Advanced Analytics Pattern IN Azure</vt:lpstr>
      <vt:lpstr>Real-Time Analytics</vt:lpstr>
      <vt:lpstr>Stream Analytics Scenarios</vt:lpstr>
      <vt:lpstr>IoT Scenarios</vt:lpstr>
      <vt:lpstr>STREAMING -Canonical Operations</vt:lpstr>
      <vt:lpstr>Big Data Streaming Pattern with Azure</vt:lpstr>
      <vt:lpstr>AZURE Options - How To Choose?</vt:lpstr>
      <vt:lpstr>Ingestion – Requirements overview-1/2</vt:lpstr>
      <vt:lpstr>Ingestion – Requirements overview- (2/2)</vt:lpstr>
      <vt:lpstr>Stream analytics – Requirements overview(1/2)</vt:lpstr>
      <vt:lpstr>Stream analytics – Requirements overview (2/2)</vt:lpstr>
      <vt:lpstr>Apache Kafka on HDInsight</vt:lpstr>
      <vt:lpstr>Apache Kafka on HDInsight</vt:lpstr>
      <vt:lpstr>Provisioning Apache Kafka on HDInsight</vt:lpstr>
      <vt:lpstr>Kafka on HDInsight–Spark &amp; STORM Integration</vt:lpstr>
      <vt:lpstr>Spark streaming - Apache Kafka Integration</vt:lpstr>
      <vt:lpstr>Choosing APACHE KAFKA On HDInsight </vt:lpstr>
      <vt:lpstr>Azure Event Hubs</vt:lpstr>
      <vt:lpstr>Azure event hubs</vt:lpstr>
      <vt:lpstr>Azure event hubs- Capabilities overview</vt:lpstr>
      <vt:lpstr>Choosing EVENT HUBs </vt:lpstr>
      <vt:lpstr>IoT Hub</vt:lpstr>
      <vt:lpstr>Azure IoT Hub</vt:lpstr>
      <vt:lpstr>Azure IoT Hub – Capability Overview</vt:lpstr>
      <vt:lpstr>Azure IoT Hub – Connecting to Devices</vt:lpstr>
      <vt:lpstr>Azure IoT Hub ENDPOINTS</vt:lpstr>
      <vt:lpstr>Azure IoT Hub SDKS</vt:lpstr>
      <vt:lpstr>Choosing Azure IoT HUB </vt:lpstr>
      <vt:lpstr>Apache Storm on HDInsight</vt:lpstr>
      <vt:lpstr>Apache Storm on HDInsight</vt:lpstr>
      <vt:lpstr>Apache Storm</vt:lpstr>
      <vt:lpstr>Visual Studio tooling</vt:lpstr>
      <vt:lpstr>Choosing Apache Storm ON HDInsight </vt:lpstr>
      <vt:lpstr>Apache Spark Streaming with Azure Databricks</vt:lpstr>
      <vt:lpstr>Spark Structured Streaming Overview</vt:lpstr>
      <vt:lpstr>Concept: Unbounded tables</vt:lpstr>
      <vt:lpstr>choosing Spark Streaming </vt:lpstr>
      <vt:lpstr>Azure Stream Analytics</vt:lpstr>
      <vt:lpstr>What is Azure Stream Analytics?</vt:lpstr>
      <vt:lpstr>Stream Analytics—Capabilities Overview</vt:lpstr>
      <vt:lpstr>Integration with Azure EVENT HUB &amp; IoT Hub</vt:lpstr>
      <vt:lpstr>Choosing Azure STREAM ANALYTICS </vt:lpstr>
      <vt:lpstr>Machine Learning Options in Azure</vt:lpstr>
      <vt:lpstr>STREAMING and Machine Learning</vt:lpstr>
      <vt:lpstr>ML for Streaming - Requirements</vt:lpstr>
      <vt:lpstr>Azure Big Data Storage Options</vt:lpstr>
      <vt:lpstr>WHY Store STREAMING data?</vt:lpstr>
      <vt:lpstr>STREAMING data Stores - Requirements</vt:lpstr>
      <vt:lpstr>Azure BLOB Storage</vt:lpstr>
      <vt:lpstr>Azure Data Lake Store</vt:lpstr>
      <vt:lpstr>Advanced Scenario – Using Cosmos DB</vt:lpstr>
      <vt:lpstr>POSSIBLE RoleS of Cosmos DB in Streaming</vt:lpstr>
      <vt:lpstr>Cosmos DB CHANGE FEED</vt:lpstr>
      <vt:lpstr>Cosmos DB-Azure Spark integration</vt:lpstr>
      <vt:lpstr>Side-by-Side Comparisons</vt:lpstr>
      <vt:lpstr>INGETSION Services- A Comparison (1/2)</vt:lpstr>
      <vt:lpstr>INGETSION Services- A Comparison (2/2)</vt:lpstr>
      <vt:lpstr>Comparing STREAMING ANALYTICS Service (1/2)</vt:lpstr>
      <vt:lpstr>Comparing STREAMING ANALYTICS Service (2/2)</vt:lpstr>
      <vt:lpstr>Hands-On Labs (HOLs)</vt:lpstr>
      <vt:lpstr>HOLs – Architecture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Analytics</dc:title>
  <dc:creator>Patrick El-Azem</dc:creator>
  <cp:lastModifiedBy>Patrick El-Azem</cp:lastModifiedBy>
  <cp:revision>19</cp:revision>
  <dcterms:created xsi:type="dcterms:W3CDTF">2018-09-24T12:40:47Z</dcterms:created>
  <dcterms:modified xsi:type="dcterms:W3CDTF">2018-10-19T17:41:07Z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paelaz@microsoft.com</vt:lpwstr>
  </property>
  <property fmtid="{D5CDD505-2E9C-101B-9397-08002B2CF9AE}" pid="5" name="MSIP_Label_f42aa342-8706-4288-bd11-ebb85995028c_SetDate">
    <vt:lpwstr>2018-09-24T13:56:32.6595182Z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0x010100B38F4F3D64ED8742A4722C7FA5D444DB</vt:lpwstr>
  </property>
</Properties>
</file>